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87" r:id="rId4"/>
    <p:sldId id="290" r:id="rId5"/>
    <p:sldId id="314" r:id="rId6"/>
    <p:sldId id="303" r:id="rId7"/>
    <p:sldId id="305" r:id="rId8"/>
    <p:sldId id="315" r:id="rId9"/>
    <p:sldId id="316" r:id="rId10"/>
    <p:sldId id="302" r:id="rId11"/>
    <p:sldId id="318" r:id="rId12"/>
    <p:sldId id="319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7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78B0B69-6984-AA49-A792-80E530249E4E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643EEB-B860-264A-AA80-79DEB10E1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272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AB3089-C10E-634F-A43B-C09A9D7A49CB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8C51F33-916A-654A-B167-82375DF9D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469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51F33-916A-654A-B167-82375DF9D87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51F33-916A-654A-B167-82375DF9D87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51F33-916A-654A-B167-82375DF9D87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51F33-916A-654A-B167-82375DF9D87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-main-ve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1219200" cy="365125"/>
          </a:xfrm>
          <a:prstGeom prst="rect">
            <a:avLst/>
          </a:prstGeom>
        </p:spPr>
        <p:txBody>
          <a:bodyPr/>
          <a:lstStyle/>
          <a:p>
            <a:fld id="{56873A09-6417-794C-A68B-96356C0377D9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181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7A68B7DB-CB14-4A20-9F5F-612376636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356350"/>
            <a:ext cx="1219200" cy="365125"/>
          </a:xfrm>
          <a:prstGeom prst="rect">
            <a:avLst/>
          </a:prstGeom>
        </p:spPr>
        <p:txBody>
          <a:bodyPr/>
          <a:lstStyle/>
          <a:p>
            <a:fld id="{8D9DF970-559D-6B43-A3E6-73B1AF95EF30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NAU Center of Excellence for Student Veteran Success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B7DB-CB14-4A20-9F5F-612376636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356350"/>
            <a:ext cx="1219200" cy="365125"/>
          </a:xfrm>
          <a:prstGeom prst="rect">
            <a:avLst/>
          </a:prstGeom>
        </p:spPr>
        <p:txBody>
          <a:bodyPr/>
          <a:lstStyle/>
          <a:p>
            <a:fld id="{6B6C250A-7B15-F047-BFDE-0F57233350EC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NAU Center of Excellence for Student Veteran Success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B7DB-CB14-4A20-9F5F-612376636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-main-ve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1219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3A09-6417-794C-A68B-96356C0377D9}" type="datetime1">
              <a:rPr lang="en-US"/>
              <a:pPr>
                <a:defRPr/>
              </a:pPr>
              <a:t>11/4/2013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181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2F6B6-96BC-4702-9595-0805F72846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39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2954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NAU Center of Excellence for Student Veteran Success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BF938-4445-4997-AE92-A8BFF69E0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defRPr sz="1200"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357F746-AFA6-4E62-9070-AE10E7B707FC}" type="datetimeFigureOut">
              <a:rPr lang="en-US"/>
              <a:pPr>
                <a:defRPr/>
              </a:pPr>
              <a:t>11/4/2013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462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356350"/>
            <a:ext cx="1219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0070E-F1DF-B340-82A8-5129D6E5EC94}" type="datetime1">
              <a:rPr lang="en-US"/>
              <a:pPr>
                <a:defRPr/>
              </a:pPr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NAU Center of Excellence for Student Veteran Success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EBED1-2B93-4542-B8CD-47A7597F2B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003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356350"/>
            <a:ext cx="1219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A7B31-36E8-CB4A-9525-B977472143BA}" type="datetime1">
              <a:rPr lang="en-US"/>
              <a:pPr>
                <a:defRPr/>
              </a:pPr>
              <a:t>11/4/2013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NAU Center of Excellence for Student Veteran Success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D7397-AFB8-416F-9A16-4CDFEA5917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871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71600" y="6356350"/>
            <a:ext cx="1219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81E52-FEC9-9548-A584-FA1023D28B79}" type="datetime1">
              <a:rPr lang="en-US"/>
              <a:pPr>
                <a:defRPr/>
              </a:pPr>
              <a:t>11/4/2013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NAU Center of Excellence for Student Veteran Success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FF19C-F0DD-47D0-9EAD-B62CBED64D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493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954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NAU Center of Excellence for Student Veteran Success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13013-5430-4DDF-BF6C-C9BA7330E2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430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71600" y="6356350"/>
            <a:ext cx="1219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AFA59-091F-7A42-83FE-356DA12F5059}" type="datetime1">
              <a:rPr lang="en-US"/>
              <a:pPr>
                <a:defRPr/>
              </a:pPr>
              <a:t>11/4/2013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NAU Center of Excellence for Student Veteran Success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599B2-BC87-401B-8BFD-A6C0434733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51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356350"/>
            <a:ext cx="1219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BE846-4FDE-5A42-8487-8618C890045E}" type="datetime1">
              <a:rPr lang="en-US"/>
              <a:pPr>
                <a:defRPr/>
              </a:pPr>
              <a:t>11/4/2013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NAU Center of Excellence for Student Veteran Success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E791D-AB24-4C5E-A2EF-01D3420EBC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21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356350"/>
            <a:ext cx="5257800" cy="365125"/>
          </a:xfrm>
        </p:spPr>
        <p:txBody>
          <a:bodyPr/>
          <a:lstStyle/>
          <a:p>
            <a:r>
              <a:rPr lang="en-US" smtClean="0"/>
              <a:t>NAU Center of Excellence for Student Veteran Success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B7DB-CB14-4A20-9F5F-6123766368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2"/>
          </p:nvPr>
        </p:nvSpPr>
        <p:spPr>
          <a:xfrm>
            <a:off x="6629400" y="6356350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66EAD-828C-0145-8D2D-7F3945CBB448}" type="datetimeFigureOut">
              <a:rPr lang="en-US" smtClean="0"/>
              <a:pPr/>
              <a:t>11/4/2013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356350"/>
            <a:ext cx="1219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AC390-628F-644A-9A94-F8A1C7204E8E}" type="datetime1">
              <a:rPr lang="en-US"/>
              <a:pPr>
                <a:defRPr/>
              </a:pPr>
              <a:t>11/4/2013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NAU Center of Excellence for Student Veteran Success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AE2DB-34D4-4950-A1A9-4FEAF2ABAF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153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356350"/>
            <a:ext cx="1219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DF970-559D-6B43-A3E6-73B1AF95EF30}" type="datetime1">
              <a:rPr lang="en-US"/>
              <a:pPr>
                <a:defRPr/>
              </a:pPr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NAU Center of Excellence for Student Veteran Success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9A8C4-5A63-4B7E-A2B1-06ECEF84F7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52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356350"/>
            <a:ext cx="1219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C250A-7B15-F047-BFDE-0F57233350EC}" type="datetime1">
              <a:rPr lang="en-US"/>
              <a:pPr>
                <a:defRPr/>
              </a:pPr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NAU Center of Excellence for Student Veteran Success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5A5E4-95ED-4E1C-A4BB-0A5AC82462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26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356350"/>
            <a:ext cx="1219200" cy="365125"/>
          </a:xfrm>
          <a:prstGeom prst="rect">
            <a:avLst/>
          </a:prstGeom>
        </p:spPr>
        <p:txBody>
          <a:bodyPr/>
          <a:lstStyle/>
          <a:p>
            <a:fld id="{AEA0070E-F1DF-B340-82A8-5129D6E5EC94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NAU Center of Excellence for Student Veteran Success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B7DB-CB14-4A20-9F5F-612376636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356350"/>
            <a:ext cx="1219200" cy="365125"/>
          </a:xfrm>
          <a:prstGeom prst="rect">
            <a:avLst/>
          </a:prstGeom>
        </p:spPr>
        <p:txBody>
          <a:bodyPr/>
          <a:lstStyle/>
          <a:p>
            <a:fld id="{18EA7B31-36E8-CB4A-9525-B977472143BA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NAU Center of Excellence for Student Veteran Success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B7DB-CB14-4A20-9F5F-612376636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71600" y="6356350"/>
            <a:ext cx="1219200" cy="365125"/>
          </a:xfrm>
          <a:prstGeom prst="rect">
            <a:avLst/>
          </a:prstGeom>
        </p:spPr>
        <p:txBody>
          <a:bodyPr/>
          <a:lstStyle/>
          <a:p>
            <a:fld id="{23581E52-FEC9-9548-A584-FA1023D28B79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NAU Center of Excellence for Student Veteran Success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B7DB-CB14-4A20-9F5F-612376636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356350"/>
            <a:ext cx="5257800" cy="365125"/>
          </a:xfrm>
        </p:spPr>
        <p:txBody>
          <a:bodyPr/>
          <a:lstStyle/>
          <a:p>
            <a:r>
              <a:rPr lang="en-US" smtClean="0"/>
              <a:t>NAU Center of Excellence for Student Veteran Success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B7DB-CB14-4A20-9F5F-612376636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71600" y="6356350"/>
            <a:ext cx="1219200" cy="365125"/>
          </a:xfrm>
          <a:prstGeom prst="rect">
            <a:avLst/>
          </a:prstGeom>
        </p:spPr>
        <p:txBody>
          <a:bodyPr/>
          <a:lstStyle/>
          <a:p>
            <a:fld id="{D73AFA59-091F-7A42-83FE-356DA12F5059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NAU Center of Excellence for Student Veteran Success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B7DB-CB14-4A20-9F5F-612376636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356350"/>
            <a:ext cx="1219200" cy="365125"/>
          </a:xfrm>
          <a:prstGeom prst="rect">
            <a:avLst/>
          </a:prstGeom>
        </p:spPr>
        <p:txBody>
          <a:bodyPr/>
          <a:lstStyle/>
          <a:p>
            <a:fld id="{65EBE846-4FDE-5A42-8487-8618C890045E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NAU Center of Excellence for Student Veteran Success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B7DB-CB14-4A20-9F5F-612376636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356350"/>
            <a:ext cx="1219200" cy="365125"/>
          </a:xfrm>
          <a:prstGeom prst="rect">
            <a:avLst/>
          </a:prstGeom>
        </p:spPr>
        <p:txBody>
          <a:bodyPr/>
          <a:lstStyle/>
          <a:p>
            <a:fld id="{56DAC390-628F-644A-9A94-F8A1C7204E8E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NAU Center of Excellence for Student Veteran Success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B7DB-CB14-4A20-9F5F-612376636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t-ppt-bkg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356350"/>
            <a:ext cx="518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NAU Center of Excellence for Student Veteran Success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8B7DB-CB14-4A20-9F5F-6123766368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629400" y="6356350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66EAD-828C-0145-8D2D-7F3945CBB448}" type="datetimeFigureOut">
              <a:rPr lang="en-US" smtClean="0"/>
              <a:pPr/>
              <a:t>11/4/2013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vet-ppt-bkg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356350"/>
            <a:ext cx="518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NAU Center of Excellence for Student Veteran Success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DC4183-7C08-4C90-AA05-72EA6C8DBF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629400" y="6356350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5476D0-097C-481C-8601-E1133AD16CE5}" type="datetimeFigureOut">
              <a:rPr lang="en-US"/>
              <a:pPr>
                <a:defRPr/>
              </a:pPr>
              <a:t>11/4/2013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009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litary.com/video/operations-and-strategy/afghanistan-conflict/huge-taliban-ied-hits-buffalo/1708063884001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azdvs.gov/veteran_supportive_campuses.asp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609600"/>
            <a:ext cx="9372600" cy="32004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Best Practices in Supporting Veterans in Higher </a:t>
            </a:r>
            <a:r>
              <a:rPr lang="en-US" sz="3200" dirty="0" smtClean="0">
                <a:solidFill>
                  <a:srgbClr val="FFFF00"/>
                </a:solidFill>
              </a:rPr>
              <a:t>Education 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for </a:t>
            </a:r>
            <a:r>
              <a:rPr lang="en-US" sz="3200" dirty="0">
                <a:solidFill>
                  <a:srgbClr val="FFFF00"/>
                </a:solidFill>
              </a:rPr>
              <a:t/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600" i="1" dirty="0" smtClean="0">
                <a:solidFill>
                  <a:srgbClr val="FFFF00"/>
                </a:solidFill>
              </a:rPr>
              <a:t>Faculty Senate </a:t>
            </a:r>
            <a:br>
              <a:rPr lang="en-US" sz="3600" i="1" dirty="0" smtClean="0">
                <a:solidFill>
                  <a:srgbClr val="FFFF00"/>
                </a:solidFill>
              </a:rPr>
            </a:br>
            <a:r>
              <a:rPr lang="en-US" sz="3200" i="1" dirty="0">
                <a:solidFill>
                  <a:srgbClr val="FFFF00"/>
                </a:solidFill>
              </a:rPr>
              <a:t/>
            </a:r>
            <a:br>
              <a:rPr lang="en-US" sz="3200" i="1" dirty="0">
                <a:solidFill>
                  <a:srgbClr val="FFFF00"/>
                </a:solidFill>
              </a:rPr>
            </a:br>
            <a:r>
              <a:rPr lang="en-US" sz="3200" i="1" dirty="0" smtClean="0">
                <a:solidFill>
                  <a:srgbClr val="FFFF00"/>
                </a:solidFill>
              </a:rPr>
              <a:t> </a:t>
            </a:r>
            <a:r>
              <a:rPr lang="en-US" sz="3200" i="1" dirty="0">
                <a:solidFill>
                  <a:srgbClr val="FFFF00"/>
                </a:solidFill>
              </a:rPr>
              <a:t/>
            </a:r>
            <a:br>
              <a:rPr lang="en-US" sz="3200" i="1" dirty="0">
                <a:solidFill>
                  <a:srgbClr val="FFFF00"/>
                </a:solidFill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6324600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LTC (ret) Andrew Griffin EdD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28600"/>
            <a:ext cx="3234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Office of Military and Veteran Affairs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/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Faculty Development Training:</a:t>
            </a:r>
            <a:r>
              <a:rPr lang="en-US" sz="3600" dirty="0">
                <a:solidFill>
                  <a:srgbClr val="FFFF00"/>
                </a:solidFill>
              </a:rPr>
              <a:t/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2200" dirty="0" smtClean="0">
                <a:solidFill>
                  <a:srgbClr val="FFFF00"/>
                </a:solidFill>
              </a:rPr>
              <a:t>November 13, 11:30 to 12:30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791200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20000"/>
              </a:lnSpc>
              <a:buFont typeface="+mj-lt"/>
              <a:buAutoNum type="arabicPeriod"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i="1" dirty="0">
                <a:solidFill>
                  <a:srgbClr val="FFFF00"/>
                </a:solidFill>
              </a:rPr>
              <a:t>What do I need to know to help military veterans be successful in my class</a:t>
            </a:r>
            <a:r>
              <a:rPr lang="en-US" i="1" dirty="0" smtClean="0">
                <a:solidFill>
                  <a:srgbClr val="FFFF00"/>
                </a:solidFill>
              </a:rPr>
              <a:t>?</a:t>
            </a:r>
          </a:p>
          <a:p>
            <a:pPr marL="0" indent="0">
              <a:buNone/>
            </a:pPr>
            <a:endParaRPr lang="en-US" sz="29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900" dirty="0" smtClean="0"/>
              <a:t>Five </a:t>
            </a:r>
            <a:r>
              <a:rPr lang="en-US" sz="2900" dirty="0"/>
              <a:t>member panel </a:t>
            </a:r>
            <a:r>
              <a:rPr lang="en-US" sz="2900" dirty="0" smtClean="0"/>
              <a:t>to offer </a:t>
            </a:r>
            <a:r>
              <a:rPr lang="en-US" sz="2900" dirty="0"/>
              <a:t>insight into the following </a:t>
            </a:r>
            <a:r>
              <a:rPr lang="en-US" sz="2900" dirty="0" smtClean="0"/>
              <a:t>questions:</a:t>
            </a:r>
            <a:endParaRPr lang="en-US" sz="2900" dirty="0"/>
          </a:p>
          <a:p>
            <a:pPr marL="0" indent="0">
              <a:buNone/>
            </a:pPr>
            <a:r>
              <a:rPr lang="en-US" sz="2900" dirty="0"/>
              <a:t>1. </a:t>
            </a:r>
            <a:r>
              <a:rPr lang="en-US" sz="2900" dirty="0" smtClean="0"/>
              <a:t>Who </a:t>
            </a:r>
            <a:r>
              <a:rPr lang="en-US" sz="2900" dirty="0"/>
              <a:t>are today’s service members?</a:t>
            </a:r>
          </a:p>
          <a:p>
            <a:pPr marL="0" indent="0">
              <a:buNone/>
            </a:pPr>
            <a:r>
              <a:rPr lang="en-US" sz="2900" dirty="0"/>
              <a:t>2. </a:t>
            </a:r>
            <a:r>
              <a:rPr lang="en-US" sz="2900" dirty="0" smtClean="0"/>
              <a:t>Who </a:t>
            </a:r>
            <a:r>
              <a:rPr lang="en-US" sz="2900" dirty="0"/>
              <a:t>are today’s woman service members and veterans?</a:t>
            </a:r>
          </a:p>
          <a:p>
            <a:pPr marL="0" indent="0">
              <a:buNone/>
            </a:pPr>
            <a:r>
              <a:rPr lang="en-US" sz="2900" dirty="0"/>
              <a:t>3.  </a:t>
            </a:r>
            <a:r>
              <a:rPr lang="en-US" sz="2900" dirty="0" smtClean="0"/>
              <a:t>Who </a:t>
            </a:r>
            <a:r>
              <a:rPr lang="en-US" sz="2900" dirty="0"/>
              <a:t>are today’s student veterans? </a:t>
            </a:r>
          </a:p>
          <a:p>
            <a:pPr marL="0" indent="0">
              <a:buNone/>
            </a:pPr>
            <a:r>
              <a:rPr lang="en-US" sz="2900" dirty="0"/>
              <a:t>4.  </a:t>
            </a:r>
            <a:r>
              <a:rPr lang="en-US" sz="2900" dirty="0" smtClean="0"/>
              <a:t>What </a:t>
            </a:r>
            <a:r>
              <a:rPr lang="en-US" sz="2900" dirty="0"/>
              <a:t>are the major challenges facing our student veterans on our college campuses? </a:t>
            </a:r>
          </a:p>
          <a:p>
            <a:pPr marL="0" indent="0">
              <a:buNone/>
            </a:pPr>
            <a:r>
              <a:rPr lang="en-US" sz="2900" dirty="0"/>
              <a:t>5.   </a:t>
            </a:r>
            <a:r>
              <a:rPr lang="en-US" sz="2900" dirty="0" smtClean="0"/>
              <a:t>What </a:t>
            </a:r>
            <a:r>
              <a:rPr lang="en-US" sz="2900" dirty="0"/>
              <a:t>is the reality and some misconceptions regarding the student veteran and Post-traumatic Stress Disorder (PTSD)?  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Panel:  </a:t>
            </a:r>
          </a:p>
          <a:p>
            <a:pPr marL="0" indent="0">
              <a:buNone/>
            </a:pPr>
            <a:r>
              <a:rPr lang="en-US" sz="2900" dirty="0"/>
              <a:t>Facilitator: Dr. Andrew Griffin, Director of Veteran Affairs  </a:t>
            </a:r>
          </a:p>
          <a:p>
            <a:pPr marL="0" indent="0">
              <a:buNone/>
            </a:pPr>
            <a:r>
              <a:rPr lang="en-US" sz="2900" dirty="0"/>
              <a:t>Dr. Michael Blocher:  Professor, College of Education</a:t>
            </a:r>
          </a:p>
          <a:p>
            <a:pPr marL="0" indent="0">
              <a:buNone/>
            </a:pPr>
            <a:r>
              <a:rPr lang="en-US" sz="2900" dirty="0"/>
              <a:t>Jamie Axelrod: Director of Disability Recourses</a:t>
            </a:r>
          </a:p>
          <a:p>
            <a:pPr marL="0" indent="0">
              <a:buNone/>
            </a:pPr>
            <a:r>
              <a:rPr lang="en-US" sz="2900" dirty="0"/>
              <a:t>Katie Montoya:  Case Manager, Counseling Services  </a:t>
            </a:r>
          </a:p>
          <a:p>
            <a:pPr marL="0" indent="0">
              <a:buNone/>
            </a:pPr>
            <a:r>
              <a:rPr lang="en-US" sz="2900" dirty="0"/>
              <a:t>Marc Hunter: Student Veteran, President of the SVA </a:t>
            </a:r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Lilly Race: Female Student Veteran </a:t>
            </a:r>
            <a:endParaRPr lang="en-US" sz="2900" dirty="0"/>
          </a:p>
          <a:p>
            <a:pPr marL="0" indent="0">
              <a:buNone/>
            </a:pPr>
            <a:endParaRPr lang="en-US" sz="2900" dirty="0" smtClean="0"/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B7DB-CB14-4A20-9F5F-6123766368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609600"/>
            <a:ext cx="9372600" cy="32004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Best Practices in Supporting Veterans in Higher </a:t>
            </a:r>
            <a:r>
              <a:rPr lang="en-US" sz="3200" dirty="0" smtClean="0">
                <a:solidFill>
                  <a:srgbClr val="FFFF00"/>
                </a:solidFill>
              </a:rPr>
              <a:t>Education 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for </a:t>
            </a:r>
            <a:r>
              <a:rPr lang="en-US" sz="3200" dirty="0">
                <a:solidFill>
                  <a:srgbClr val="FFFF00"/>
                </a:solidFill>
              </a:rPr>
              <a:t/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600" i="1" dirty="0" smtClean="0">
                <a:solidFill>
                  <a:srgbClr val="FFFF00"/>
                </a:solidFill>
              </a:rPr>
              <a:t>Faculty Senate </a:t>
            </a:r>
            <a:br>
              <a:rPr lang="en-US" sz="3600" i="1" dirty="0" smtClean="0">
                <a:solidFill>
                  <a:srgbClr val="FFFF00"/>
                </a:solidFill>
              </a:rPr>
            </a:br>
            <a:r>
              <a:rPr lang="en-US" sz="3200" i="1" dirty="0">
                <a:solidFill>
                  <a:srgbClr val="FFFF00"/>
                </a:solidFill>
              </a:rPr>
              <a:t/>
            </a:r>
            <a:br>
              <a:rPr lang="en-US" sz="3200" i="1" dirty="0">
                <a:solidFill>
                  <a:srgbClr val="FFFF00"/>
                </a:solidFill>
              </a:rPr>
            </a:br>
            <a:r>
              <a:rPr lang="en-US" sz="3200" i="1" dirty="0" smtClean="0">
                <a:solidFill>
                  <a:srgbClr val="FFFF00"/>
                </a:solidFill>
              </a:rPr>
              <a:t> </a:t>
            </a:r>
            <a:r>
              <a:rPr lang="en-US" sz="3200" i="1" dirty="0">
                <a:solidFill>
                  <a:srgbClr val="FFFF00"/>
                </a:solidFill>
              </a:rPr>
              <a:t/>
            </a:r>
            <a:br>
              <a:rPr lang="en-US" sz="3200" i="1" dirty="0">
                <a:solidFill>
                  <a:srgbClr val="FFFF00"/>
                </a:solidFill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6324600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prstClr val="white"/>
                </a:solidFill>
              </a:rPr>
              <a:t>LTC (ret) Andrew Griffin EdD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8600"/>
            <a:ext cx="3234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prstClr val="white"/>
                </a:solidFill>
              </a:rPr>
              <a:t>Office of Military and Veteran Affairs</a:t>
            </a:r>
            <a:r>
              <a:rPr lang="en-US" sz="2400" i="1" dirty="0" smtClean="0">
                <a:solidFill>
                  <a:prstClr val="white"/>
                </a:solidFill>
              </a:rPr>
              <a:t/>
            </a:r>
            <a:br>
              <a:rPr lang="en-US" sz="2400" i="1" dirty="0" smtClean="0">
                <a:solidFill>
                  <a:prstClr val="white"/>
                </a:solidFill>
              </a:rPr>
            </a:b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9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Our Calling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dirty="0" smtClean="0">
                <a:solidFill>
                  <a:srgbClr val="FFFF00"/>
                </a:solidFill>
              </a:rPr>
              <a:t>Recruit-Retain-Graduate</a:t>
            </a:r>
            <a:r>
              <a:rPr lang="en-US" sz="3600" dirty="0" smtClean="0"/>
              <a:t> 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en-US" sz="3800" b="1" i="1" dirty="0" smtClean="0">
                <a:solidFill>
                  <a:srgbClr val="FFFF00"/>
                </a:solidFill>
              </a:rPr>
              <a:t>Colleges Should Help Veterans on Path to New Future, </a:t>
            </a:r>
          </a:p>
          <a:p>
            <a:pPr algn="ctr">
              <a:buNone/>
            </a:pPr>
            <a:r>
              <a:rPr lang="en-US" sz="3800" b="1" i="1" dirty="0" smtClean="0">
                <a:solidFill>
                  <a:srgbClr val="FFFF00"/>
                </a:solidFill>
              </a:rPr>
              <a:t>VA Secretary Says</a:t>
            </a:r>
          </a:p>
          <a:p>
            <a:pPr>
              <a:buNone/>
            </a:pPr>
            <a:r>
              <a:rPr lang="en-US" sz="3800" b="1" i="1" dirty="0" smtClean="0">
                <a:solidFill>
                  <a:schemeClr val="bg1"/>
                </a:solidFill>
              </a:rPr>
              <a:t>Phoenix</a:t>
            </a:r>
            <a:r>
              <a:rPr lang="en-US" sz="3800" b="1" dirty="0" smtClean="0">
                <a:solidFill>
                  <a:schemeClr val="bg1"/>
                </a:solidFill>
              </a:rPr>
              <a:t>— </a:t>
            </a:r>
          </a:p>
          <a:p>
            <a:pPr>
              <a:buNone/>
            </a:pPr>
            <a:r>
              <a:rPr lang="en-US" sz="3800" b="1" dirty="0" smtClean="0">
                <a:solidFill>
                  <a:schemeClr val="bg1"/>
                </a:solidFill>
              </a:rPr>
              <a:t>Eric K. Shinseki, Secretary of the U.S. Department of Veterans Affairs, told </a:t>
            </a:r>
          </a:p>
          <a:p>
            <a:pPr>
              <a:buNone/>
            </a:pPr>
            <a:r>
              <a:rPr lang="en-US" sz="3800" b="1" dirty="0" smtClean="0">
                <a:solidFill>
                  <a:schemeClr val="bg1"/>
                </a:solidFill>
              </a:rPr>
              <a:t>college leaders here today at the American Council on Education's annual meeting </a:t>
            </a:r>
          </a:p>
          <a:p>
            <a:pPr>
              <a:buNone/>
            </a:pPr>
            <a:r>
              <a:rPr lang="en-US" sz="3800" b="1" dirty="0" smtClean="0">
                <a:solidFill>
                  <a:schemeClr val="bg1"/>
                </a:solidFill>
              </a:rPr>
              <a:t>that:</a:t>
            </a:r>
          </a:p>
          <a:p>
            <a:pPr>
              <a:buNone/>
            </a:pPr>
            <a:endParaRPr lang="en-US" sz="3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800" b="1" dirty="0" smtClean="0">
                <a:solidFill>
                  <a:schemeClr val="bg1"/>
                </a:solidFill>
              </a:rPr>
              <a:t> “Colleges should reach out to the veterans arriving on their campuses and help </a:t>
            </a:r>
          </a:p>
          <a:p>
            <a:pPr>
              <a:buNone/>
            </a:pPr>
            <a:r>
              <a:rPr lang="en-US" sz="3800" b="1" dirty="0" smtClean="0">
                <a:solidFill>
                  <a:schemeClr val="bg1"/>
                </a:solidFill>
              </a:rPr>
              <a:t>   them make the transition from the combat zone to college.” </a:t>
            </a:r>
          </a:p>
          <a:p>
            <a:pPr>
              <a:buNone/>
            </a:pPr>
            <a:endParaRPr lang="en-US" sz="3800" b="1" dirty="0" smtClean="0"/>
          </a:p>
          <a:p>
            <a:pPr>
              <a:buNone/>
            </a:pPr>
            <a:r>
              <a:rPr lang="en-US" sz="3800" b="1" dirty="0" smtClean="0">
                <a:solidFill>
                  <a:srgbClr val="FF0000"/>
                </a:solidFill>
              </a:rPr>
              <a:t>“Veterans especially need help in the first six months to a year, as they move from a </a:t>
            </a:r>
          </a:p>
          <a:p>
            <a:pPr>
              <a:buNone/>
            </a:pPr>
            <a:r>
              <a:rPr lang="en-US" sz="3800" b="1" dirty="0" smtClean="0">
                <a:solidFill>
                  <a:srgbClr val="FF0000"/>
                </a:solidFill>
              </a:rPr>
              <a:t>   high-stress, highly structured environment into a looser one at college.”</a:t>
            </a:r>
          </a:p>
          <a:p>
            <a:pPr>
              <a:buNone/>
            </a:pPr>
            <a:endParaRPr lang="en-US" sz="3800" b="1" dirty="0" smtClean="0"/>
          </a:p>
          <a:p>
            <a:pPr>
              <a:buNone/>
            </a:pPr>
            <a:r>
              <a:rPr lang="en-US" sz="3800" b="1" dirty="0" smtClean="0">
                <a:solidFill>
                  <a:schemeClr val="bg1"/>
                </a:solidFill>
              </a:rPr>
              <a:t>“But admitting veterans with benefits from the new GI Bill is not enough, I’m looking</a:t>
            </a:r>
          </a:p>
          <a:p>
            <a:pPr>
              <a:buNone/>
            </a:pPr>
            <a:r>
              <a:rPr lang="en-US" sz="3800" b="1" dirty="0" smtClean="0">
                <a:solidFill>
                  <a:schemeClr val="bg1"/>
                </a:solidFill>
              </a:rPr>
              <a:t>  at graduation rates.”</a:t>
            </a:r>
          </a:p>
          <a:p>
            <a:pPr>
              <a:buNone/>
            </a:pPr>
            <a:endParaRPr lang="en-US" sz="3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800" b="1" dirty="0" smtClean="0">
                <a:solidFill>
                  <a:schemeClr val="bg1"/>
                </a:solidFill>
              </a:rPr>
              <a:t>       </a:t>
            </a:r>
            <a:r>
              <a:rPr lang="en-US" sz="3800" dirty="0" smtClean="0">
                <a:solidFill>
                  <a:schemeClr val="bg1"/>
                </a:solidFill>
              </a:rPr>
              <a:t>—</a:t>
            </a:r>
            <a:r>
              <a:rPr lang="en-US" sz="3800" i="1" dirty="0" smtClean="0">
                <a:solidFill>
                  <a:schemeClr val="bg1"/>
                </a:solidFill>
              </a:rPr>
              <a:t>The Chronicle of Higher Education</a:t>
            </a:r>
            <a:r>
              <a:rPr lang="en-US" sz="3800" i="1" dirty="0" smtClean="0"/>
              <a:t>, </a:t>
            </a:r>
            <a:r>
              <a:rPr lang="en-US" sz="3800" i="1" dirty="0" smtClean="0">
                <a:solidFill>
                  <a:srgbClr val="FF0000"/>
                </a:solidFill>
              </a:rPr>
              <a:t>March 9, 2010. 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B7DB-CB14-4A20-9F5F-6123766368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3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4000" dirty="0" smtClean="0">
                <a:solidFill>
                  <a:srgbClr val="FFFF00"/>
                </a:solidFill>
              </a:rPr>
              <a:t>Who are Today’s Military?</a:t>
            </a:r>
            <a:br>
              <a:rPr lang="en-US" sz="4000" dirty="0" smtClean="0">
                <a:solidFill>
                  <a:srgbClr val="FFFF00"/>
                </a:solidFill>
              </a:rPr>
            </a:b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1.9 Million have served since 9/11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Guard and Reserves in unprecedented numbers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86% male, 66% white, average ages 30-35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Often have had several deployments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Heavily engaged in combat 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Combat engagements have been primarily random 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Explosive mechanisms have accounted for 75% of all injuries 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Drawdown of the military will continue at a fast pace through 2016 </a:t>
            </a:r>
          </a:p>
          <a:p>
            <a:r>
              <a:rPr lang="en-US" sz="1900" dirty="0">
                <a:solidFill>
                  <a:schemeClr val="bg1"/>
                </a:solidFill>
                <a:hlinkClick r:id="rId2"/>
              </a:rPr>
              <a:t>http://www.military.com/video/operations-and-strategy/afghanistan-conflict/huge-taliban-ied-hits-buffalo/1708063884001</a:t>
            </a:r>
            <a:r>
              <a:rPr lang="en-US" sz="1900" dirty="0" smtClean="0">
                <a:solidFill>
                  <a:schemeClr val="bg1"/>
                </a:solidFill>
                <a:hlinkClick r:id="rId2"/>
              </a:rPr>
              <a:t>/</a:t>
            </a:r>
            <a:endParaRPr lang="en-US" sz="1900" dirty="0" smtClean="0">
              <a:solidFill>
                <a:schemeClr val="bg1"/>
              </a:solidFill>
            </a:endParaRPr>
          </a:p>
          <a:p>
            <a:endParaRPr lang="en-US" sz="1900" dirty="0">
              <a:solidFill>
                <a:schemeClr val="bg1"/>
              </a:solidFill>
            </a:endParaRPr>
          </a:p>
          <a:p>
            <a:endParaRPr lang="en-US" sz="19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B7DB-CB14-4A20-9F5F-6123766368C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6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4000" dirty="0" smtClean="0">
                <a:solidFill>
                  <a:srgbClr val="FFFF00"/>
                </a:solidFill>
              </a:rPr>
              <a:t>Who are our Campus Veterans?</a:t>
            </a:r>
            <a:br>
              <a:rPr lang="en-US" sz="4000" dirty="0" smtClean="0">
                <a:solidFill>
                  <a:srgbClr val="FFFF00"/>
                </a:solidFill>
              </a:rPr>
            </a:b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6868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Currently serving 817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the Post 9/11 GI Bill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660,000 enrolled in higher education 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15% traditional college age 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Older students: Average age is 27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27% female 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likely to have families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 post-secondary education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Often have had several deployments 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Resilient </a:t>
            </a: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what they want 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Motivated to succeed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2800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B7DB-CB14-4A20-9F5F-6123766368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20" y="1828800"/>
            <a:ext cx="2895600" cy="162877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735" y="4038600"/>
            <a:ext cx="381686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94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Transition Challenges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9436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1800" i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1. The </a:t>
            </a:r>
            <a:r>
              <a:rPr lang="en-US" sz="2600" dirty="0">
                <a:solidFill>
                  <a:schemeClr val="bg1"/>
                </a:solidFill>
              </a:rPr>
              <a:t>Post 9-11 G.I. Bill 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2. </a:t>
            </a:r>
            <a:r>
              <a:rPr lang="en-US" sz="2600" dirty="0">
                <a:solidFill>
                  <a:schemeClr val="bg1"/>
                </a:solidFill>
              </a:rPr>
              <a:t>Transfer </a:t>
            </a:r>
            <a:r>
              <a:rPr lang="en-US" sz="2600" dirty="0" smtClean="0">
                <a:solidFill>
                  <a:schemeClr val="bg1"/>
                </a:solidFill>
              </a:rPr>
              <a:t>credit and initial academic counseling 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3</a:t>
            </a:r>
            <a:r>
              <a:rPr lang="en-US" sz="2600" dirty="0">
                <a:solidFill>
                  <a:schemeClr val="bg1"/>
                </a:solidFill>
              </a:rPr>
              <a:t>. </a:t>
            </a:r>
            <a:r>
              <a:rPr lang="en-US" sz="2600" dirty="0" smtClean="0">
                <a:solidFill>
                  <a:schemeClr val="bg1"/>
                </a:solidFill>
              </a:rPr>
              <a:t>Navigating both </a:t>
            </a:r>
            <a:r>
              <a:rPr lang="en-US" sz="2600" dirty="0">
                <a:solidFill>
                  <a:schemeClr val="bg1"/>
                </a:solidFill>
              </a:rPr>
              <a:t>college and </a:t>
            </a:r>
            <a:r>
              <a:rPr lang="en-US" sz="2600" dirty="0" smtClean="0">
                <a:solidFill>
                  <a:schemeClr val="bg1"/>
                </a:solidFill>
              </a:rPr>
              <a:t>veteran </a:t>
            </a:r>
            <a:r>
              <a:rPr lang="en-US" sz="2600" dirty="0">
                <a:solidFill>
                  <a:schemeClr val="bg1"/>
                </a:solidFill>
              </a:rPr>
              <a:t>bureaucracies</a:t>
            </a:r>
            <a:r>
              <a:rPr lang="en-US" sz="2600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4. Adjusting </a:t>
            </a:r>
            <a:r>
              <a:rPr lang="en-US" sz="2600" dirty="0">
                <a:solidFill>
                  <a:schemeClr val="bg1"/>
                </a:solidFill>
              </a:rPr>
              <a:t>to the </a:t>
            </a:r>
            <a:r>
              <a:rPr lang="en-US" sz="2600" dirty="0" smtClean="0">
                <a:solidFill>
                  <a:schemeClr val="bg1"/>
                </a:solidFill>
              </a:rPr>
              <a:t>classroom and academic rigor 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5. Social relationships on campus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6. A non-traditional student 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7. Military </a:t>
            </a:r>
            <a:r>
              <a:rPr lang="en-US" sz="2600" dirty="0">
                <a:solidFill>
                  <a:schemeClr val="bg1"/>
                </a:solidFill>
              </a:rPr>
              <a:t>deployments while in school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8. Musculoskeletal and hearing problems  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9. Post-traumatic Stress Disorder (PTSD) 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10. Traumatic Brain Injury (TBI)</a:t>
            </a:r>
            <a:endParaRPr lang="en-US" sz="2600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en-US" sz="2200" i="1" dirty="0">
              <a:solidFill>
                <a:srgbClr val="002060"/>
              </a:solidFill>
            </a:endParaRPr>
          </a:p>
          <a:p>
            <a:pPr>
              <a:buNone/>
            </a:pPr>
            <a:endParaRPr lang="en-US" sz="1800" i="1" dirty="0">
              <a:solidFill>
                <a:srgbClr val="002060"/>
              </a:solidFill>
            </a:endParaRPr>
          </a:p>
          <a:p>
            <a:pPr>
              <a:buNone/>
            </a:pPr>
            <a:endParaRPr lang="en-US" sz="1800" i="1" dirty="0" smtClean="0">
              <a:solidFill>
                <a:srgbClr val="00206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B7DB-CB14-4A20-9F5F-6123766368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19600"/>
            <a:ext cx="24384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Post-Traumatic Stress Disorder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1800" i="1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Understanding the combat stressors of Iraq and Afghanistan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How common is PTSD among veterans?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What are some of the most common symposiums? 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000" dirty="0" smtClean="0">
                <a:solidFill>
                  <a:schemeClr val="bg1"/>
                </a:solidFill>
              </a:rPr>
              <a:t>Flashbacks and frightening thoughts 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000" dirty="0" smtClean="0">
                <a:solidFill>
                  <a:schemeClr val="bg1"/>
                </a:solidFill>
              </a:rPr>
              <a:t>Hyper-vigilance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000" dirty="0" smtClean="0">
                <a:solidFill>
                  <a:schemeClr val="bg1"/>
                </a:solidFill>
              </a:rPr>
              <a:t>Detachment and emotional numbness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000" dirty="0" smtClean="0">
                <a:solidFill>
                  <a:schemeClr val="bg1"/>
                </a:solidFill>
              </a:rPr>
              <a:t>Sleep disturbances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000" dirty="0" smtClean="0">
                <a:solidFill>
                  <a:schemeClr val="bg1"/>
                </a:solidFill>
              </a:rPr>
              <a:t>Irritability and anger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000" dirty="0" smtClean="0">
                <a:solidFill>
                  <a:schemeClr val="bg1"/>
                </a:solidFill>
              </a:rPr>
              <a:t>Substance abuse 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B7DB-CB14-4A20-9F5F-6123766368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95800"/>
            <a:ext cx="6689646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28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Post-Traumatic Stress Disorder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10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Academic Impacts:  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</a:rPr>
              <a:t>Unwillingness to seek help 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</a:rPr>
              <a:t>Adapting to the general college environment 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</a:rPr>
              <a:t>Difficulty concentrating 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</a:rPr>
              <a:t>Information processing difficulties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</a:rPr>
              <a:t>Learning and memory challenges 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</a:rPr>
              <a:t>Impairments in executive functions: </a:t>
            </a:r>
            <a:r>
              <a:rPr lang="en-US" sz="1800" dirty="0" smtClean="0">
                <a:solidFill>
                  <a:schemeClr val="bg1"/>
                </a:solidFill>
              </a:rPr>
              <a:t>Problem-solving, planning, insight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</a:t>
            </a:r>
          </a:p>
          <a:p>
            <a:pPr>
              <a:buFontTx/>
              <a:buChar char="-"/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B7DB-CB14-4A20-9F5F-6123766368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52" y="4343400"/>
            <a:ext cx="721894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17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75" y="1219200"/>
            <a:ext cx="9051925" cy="1905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rgbClr val="002060"/>
                </a:solidFill>
              </a:rPr>
              <a:t/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200" dirty="0" smtClean="0">
                <a:solidFill>
                  <a:srgbClr val="002060"/>
                </a:solidFill>
              </a:rPr>
              <a:t/>
            </a:r>
            <a:br>
              <a:rPr lang="en-US" sz="2200" dirty="0" smtClean="0">
                <a:solidFill>
                  <a:srgbClr val="002060"/>
                </a:solidFill>
              </a:rPr>
            </a:br>
            <a:r>
              <a:rPr lang="en-US" sz="2200" dirty="0" smtClean="0">
                <a:solidFill>
                  <a:srgbClr val="002060"/>
                </a:solidFill>
              </a:rPr>
              <a:t/>
            </a:r>
            <a:br>
              <a:rPr lang="en-US" sz="22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FFFF00"/>
                </a:solidFill>
              </a:rPr>
              <a:t/>
            </a:r>
            <a:br>
              <a:rPr lang="en-US" sz="2000" dirty="0" smtClean="0">
                <a:solidFill>
                  <a:srgbClr val="FFFF00"/>
                </a:solidFill>
              </a:rPr>
            </a:b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9372600" cy="6172200"/>
          </a:xfrm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Service and support based on:</a:t>
            </a:r>
          </a:p>
          <a:p>
            <a:pPr marL="457200" indent="-45720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AZ Senate </a:t>
            </a:r>
            <a:r>
              <a:rPr lang="en-US" sz="2000" dirty="0">
                <a:solidFill>
                  <a:srgbClr val="FF0000"/>
                </a:solidFill>
              </a:rPr>
              <a:t>Bill 1373, section </a:t>
            </a:r>
            <a:r>
              <a:rPr lang="en-US" sz="2000" dirty="0" smtClean="0">
                <a:solidFill>
                  <a:srgbClr val="FF0000"/>
                </a:solidFill>
              </a:rPr>
              <a:t>41-609: Arizona </a:t>
            </a:r>
            <a:r>
              <a:rPr lang="en-US" sz="2000" dirty="0">
                <a:solidFill>
                  <a:srgbClr val="FF0000"/>
                </a:solidFill>
              </a:rPr>
              <a:t>Veterans Supportive </a:t>
            </a:r>
            <a:r>
              <a:rPr lang="en-US" sz="2000" dirty="0" smtClean="0">
                <a:solidFill>
                  <a:srgbClr val="FF0000"/>
                </a:solidFill>
              </a:rPr>
              <a:t>Campuses</a:t>
            </a:r>
            <a:endParaRPr lang="en-US" sz="2000" dirty="0">
              <a:solidFill>
                <a:srgbClr val="FF0000"/>
              </a:solidFill>
            </a:endParaRPr>
          </a:p>
          <a:p>
            <a:pPr marL="457200" indent="-45720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Executive Order 13607 </a:t>
            </a:r>
            <a:r>
              <a:rPr lang="en-US" sz="2000" dirty="0">
                <a:solidFill>
                  <a:schemeClr val="bg1"/>
                </a:solidFill>
              </a:rPr>
              <a:t>-- </a:t>
            </a:r>
            <a:r>
              <a:rPr lang="en-US" sz="2000" dirty="0" smtClean="0">
                <a:solidFill>
                  <a:schemeClr val="bg1"/>
                </a:solidFill>
              </a:rPr>
              <a:t>Establishing Principles </a:t>
            </a:r>
            <a:r>
              <a:rPr lang="en-US" sz="2000" dirty="0">
                <a:solidFill>
                  <a:schemeClr val="bg1"/>
                </a:solidFill>
              </a:rPr>
              <a:t>of Excellence for </a:t>
            </a:r>
            <a:r>
              <a:rPr lang="en-US" sz="2000" dirty="0" smtClean="0">
                <a:solidFill>
                  <a:schemeClr val="bg1"/>
                </a:solidFill>
              </a:rPr>
              <a:t>Educational</a:t>
            </a:r>
          </a:p>
          <a:p>
            <a:pPr marL="457200" indent="-45720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Institutions Serving </a:t>
            </a:r>
            <a:r>
              <a:rPr lang="en-US" sz="2000" dirty="0">
                <a:solidFill>
                  <a:schemeClr val="bg1"/>
                </a:solidFill>
              </a:rPr>
              <a:t>Service Members, Veterans, </a:t>
            </a:r>
            <a:r>
              <a:rPr lang="en-US" sz="2000" dirty="0" smtClean="0">
                <a:solidFill>
                  <a:schemeClr val="bg1"/>
                </a:solidFill>
              </a:rPr>
              <a:t>Spouses, and </a:t>
            </a:r>
            <a:r>
              <a:rPr lang="en-US" sz="2000" dirty="0">
                <a:solidFill>
                  <a:schemeClr val="bg1"/>
                </a:solidFill>
              </a:rPr>
              <a:t>Other </a:t>
            </a:r>
            <a:r>
              <a:rPr lang="en-US" sz="2000" dirty="0" smtClean="0">
                <a:solidFill>
                  <a:schemeClr val="bg1"/>
                </a:solidFill>
              </a:rPr>
              <a:t>Family Members</a:t>
            </a:r>
          </a:p>
          <a:p>
            <a:pPr marL="457200" indent="-45720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President Obama’s “8 Keys to Success” in serving student veterans </a:t>
            </a:r>
            <a:endParaRPr lang="en-US" sz="2000" dirty="0">
              <a:solidFill>
                <a:schemeClr val="bg1"/>
              </a:solidFill>
            </a:endParaRPr>
          </a:p>
          <a:p>
            <a:pPr marL="457200" indent="-45720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Department </a:t>
            </a:r>
            <a:r>
              <a:rPr lang="en-US" sz="2000" dirty="0">
                <a:solidFill>
                  <a:schemeClr val="bg1"/>
                </a:solidFill>
              </a:rPr>
              <a:t>of Defense Voluntary Education Memorandum of </a:t>
            </a:r>
            <a:r>
              <a:rPr lang="en-US" sz="2000" dirty="0" smtClean="0">
                <a:solidFill>
                  <a:schemeClr val="bg1"/>
                </a:solidFill>
              </a:rPr>
              <a:t>Understanding</a:t>
            </a:r>
          </a:p>
          <a:p>
            <a:pPr marL="457200" indent="-45720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American </a:t>
            </a:r>
            <a:r>
              <a:rPr lang="en-US" sz="2000" dirty="0">
                <a:solidFill>
                  <a:schemeClr val="bg1"/>
                </a:solidFill>
              </a:rPr>
              <a:t>C</a:t>
            </a:r>
            <a:r>
              <a:rPr lang="en-US" sz="2000" dirty="0" smtClean="0">
                <a:solidFill>
                  <a:schemeClr val="bg1"/>
                </a:solidFill>
              </a:rPr>
              <a:t>ouncil on Education (ACE) Toolkit for Veteran Friendly Institutions 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1D12E5-DD0B-4E0B-AEA0-5ACF50D9D948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609600" y="533400"/>
            <a:ext cx="82253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00009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00009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00009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00009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00009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0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Best Practices?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Resources, Policies, and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14810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/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Arizona Veterans Supportive Campus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2700" dirty="0">
                <a:solidFill>
                  <a:srgbClr val="FFFF00"/>
                </a:solidFill>
              </a:rPr>
              <a:t>AZ Senate Bill 1373, section </a:t>
            </a:r>
            <a:r>
              <a:rPr lang="en-US" sz="2700" dirty="0" smtClean="0">
                <a:solidFill>
                  <a:srgbClr val="FFFF00"/>
                </a:solidFill>
              </a:rPr>
              <a:t>41-609</a:t>
            </a:r>
            <a:br>
              <a:rPr lang="en-US" sz="2700" dirty="0" smtClean="0">
                <a:solidFill>
                  <a:srgbClr val="FFFF00"/>
                </a:solidFill>
              </a:rPr>
            </a:br>
            <a:r>
              <a:rPr lang="en-US" sz="2700" dirty="0" smtClean="0">
                <a:solidFill>
                  <a:srgbClr val="FFFF00"/>
                </a:solidFill>
              </a:rPr>
              <a:t>Signed April 2011</a:t>
            </a:r>
            <a:endParaRPr lang="en-US" sz="27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51212"/>
            <a:ext cx="8610600" cy="584498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To qualify Institutions of Higher Learning must: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1. Conduct </a:t>
            </a:r>
            <a:r>
              <a:rPr lang="en-US" sz="2000" dirty="0">
                <a:solidFill>
                  <a:schemeClr val="bg1"/>
                </a:solidFill>
              </a:rPr>
              <a:t>a campus survey of student veterans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2. Establish </a:t>
            </a:r>
            <a:r>
              <a:rPr lang="en-US" sz="2000" dirty="0">
                <a:solidFill>
                  <a:schemeClr val="bg1"/>
                </a:solidFill>
              </a:rPr>
              <a:t>a campus steering committee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3. </a:t>
            </a:r>
            <a:r>
              <a:rPr lang="en-US" sz="2000" dirty="0" smtClean="0">
                <a:solidFill>
                  <a:srgbClr val="C00000"/>
                </a:solidFill>
              </a:rPr>
              <a:t>Conduct sensitivity and awareness training on campus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4. Establish student veteran orientation programs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5. Have </a:t>
            </a:r>
            <a:r>
              <a:rPr lang="en-US" sz="2000" dirty="0">
                <a:solidFill>
                  <a:schemeClr val="bg1"/>
                </a:solidFill>
              </a:rPr>
              <a:t>peer mentoring and peer support programs for student </a:t>
            </a:r>
            <a:r>
              <a:rPr lang="en-US" sz="2000" dirty="0" smtClean="0">
                <a:solidFill>
                  <a:schemeClr val="bg1"/>
                </a:solidFill>
              </a:rPr>
              <a:t>veterans 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6. Develop </a:t>
            </a:r>
            <a:r>
              <a:rPr lang="en-US" sz="2000" dirty="0">
                <a:solidFill>
                  <a:schemeClr val="bg1"/>
                </a:solidFill>
              </a:rPr>
              <a:t>and implement outreach strategies to local military </a:t>
            </a:r>
            <a:r>
              <a:rPr lang="en-US" sz="2000" dirty="0" smtClean="0">
                <a:solidFill>
                  <a:schemeClr val="bg1"/>
                </a:solidFill>
              </a:rPr>
              <a:t>bases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7. Have </a:t>
            </a:r>
            <a:r>
              <a:rPr lang="en-US" sz="2000" dirty="0">
                <a:solidFill>
                  <a:schemeClr val="bg1"/>
                </a:solidFill>
              </a:rPr>
              <a:t>one-stop resource and study centers on campus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8. Promote </a:t>
            </a:r>
            <a:r>
              <a:rPr lang="en-US" sz="2000" dirty="0">
                <a:solidFill>
                  <a:schemeClr val="bg1"/>
                </a:solidFill>
              </a:rPr>
              <a:t>community-based collaborations 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None/>
            </a:pPr>
            <a:endParaRPr lang="en-US" sz="1800" dirty="0" smtClean="0"/>
          </a:p>
          <a:p>
            <a:pPr algn="ctr">
              <a:lnSpc>
                <a:spcPct val="120000"/>
              </a:lnSpc>
              <a:buNone/>
            </a:pP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www.azdvs.gov/veteran_supportive_campuses.aspx</a:t>
            </a:r>
            <a:endParaRPr lang="en-US" sz="1600" dirty="0" smtClean="0"/>
          </a:p>
          <a:p>
            <a:pPr algn="ctr">
              <a:lnSpc>
                <a:spcPct val="120000"/>
              </a:lnSpc>
              <a:buNone/>
            </a:pPr>
            <a:endParaRPr lang="en-US" sz="1600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B7DB-CB14-4A20-9F5F-6123766368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67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</TotalTime>
  <Words>772</Words>
  <Application>Microsoft Office PowerPoint</Application>
  <PresentationFormat>On-screen Show (4:3)</PresentationFormat>
  <Paragraphs>141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  Best Practices in Supporting Veterans in Higher Education   for  Faculty Senate     </vt:lpstr>
      <vt:lpstr>Our Calling Recruit-Retain-Graduate  </vt:lpstr>
      <vt:lpstr> Who are Today’s Military? </vt:lpstr>
      <vt:lpstr> Who are our Campus Veterans? </vt:lpstr>
      <vt:lpstr>Transition Challenges</vt:lpstr>
      <vt:lpstr>Post-Traumatic Stress Disorder </vt:lpstr>
      <vt:lpstr>Post-Traumatic Stress Disorder </vt:lpstr>
      <vt:lpstr>        </vt:lpstr>
      <vt:lpstr> Arizona Veterans Supportive Campus AZ Senate Bill 1373, section 41-609 Signed April 2011</vt:lpstr>
      <vt:lpstr> Faculty Development Training: November 13, 11:30 to 12:30</vt:lpstr>
      <vt:lpstr>  Best Practices in Supporting Veterans in Higher Education   for  Faculty Senate     </vt:lpstr>
    </vt:vector>
  </TitlesOfParts>
  <Company>Northern Arizona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COUNCIL FOR ACADEMIC RESOURCES AND SERVICES  LTC (ret) Andrew Griffin Ed.D</dc:title>
  <dc:creator>acg9</dc:creator>
  <cp:lastModifiedBy>Pamela Jeanne Lynchvanwyck</cp:lastModifiedBy>
  <cp:revision>489</cp:revision>
  <dcterms:created xsi:type="dcterms:W3CDTF">2010-08-10T15:16:01Z</dcterms:created>
  <dcterms:modified xsi:type="dcterms:W3CDTF">2013-11-04T16:36:41Z</dcterms:modified>
</cp:coreProperties>
</file>