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90" r:id="rId2"/>
    <p:sldId id="588" r:id="rId3"/>
    <p:sldId id="593" r:id="rId4"/>
    <p:sldId id="594" r:id="rId5"/>
    <p:sldId id="595" r:id="rId6"/>
    <p:sldId id="596" r:id="rId7"/>
    <p:sldId id="58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CC"/>
    <a:srgbClr val="99CCCC"/>
    <a:srgbClr val="FFFFCC"/>
    <a:srgbClr val="010000"/>
    <a:srgbClr val="003D7C"/>
    <a:srgbClr val="E66B5B"/>
    <a:srgbClr val="619080"/>
    <a:srgbClr val="003264"/>
    <a:srgbClr val="E5B53A"/>
    <a:srgbClr val="61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70050" autoAdjust="0"/>
  </p:normalViewPr>
  <p:slideViewPr>
    <p:cSldViewPr snapToGrid="0">
      <p:cViewPr>
        <p:scale>
          <a:sx n="75" d="100"/>
          <a:sy n="75" d="100"/>
        </p:scale>
        <p:origin x="-1872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3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4E61F8C-8B83-46FD-924E-318F610A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B9721C8-080E-4AE7-89F7-91517324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1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4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2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0032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45" y="2362200"/>
            <a:ext cx="1024767" cy="1814218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52600" y="838200"/>
            <a:ext cx="7239000" cy="2819400"/>
          </a:xfrm>
          <a:prstGeom prst="rect">
            <a:avLst/>
          </a:prstGeom>
        </p:spPr>
        <p:txBody>
          <a:bodyPr anchor="b"/>
          <a:lstStyle>
            <a:lvl1pPr algn="l">
              <a:spcAft>
                <a:spcPts val="0"/>
              </a:spcAft>
              <a:defRPr>
                <a:solidFill>
                  <a:srgbClr val="003D7C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7239000" cy="1371600"/>
          </a:xfrm>
          <a:prstGeom prst="rect">
            <a:avLst/>
          </a:prstGeom>
        </p:spPr>
        <p:txBody>
          <a:bodyPr anchor="t"/>
          <a:lstStyle>
            <a:lvl1pPr marL="0" indent="0" algn="l">
              <a:buFontTx/>
              <a:buNone/>
              <a:defRPr sz="1800" b="0" i="0" spc="100">
                <a:solidFill>
                  <a:srgbClr val="003D7C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400800"/>
            <a:ext cx="1905000" cy="304800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rgbClr val="003D7C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994" y="4800600"/>
            <a:ext cx="6685089" cy="566738"/>
          </a:xfrm>
          <a:prstGeom prst="rect">
            <a:avLst/>
          </a:prstGeom>
        </p:spPr>
        <p:txBody>
          <a:bodyPr anchor="ctr"/>
          <a:lstStyle>
            <a:lvl1pPr algn="l">
              <a:defRPr sz="2000" b="1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0995" y="612775"/>
            <a:ext cx="6685089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0994" y="5367338"/>
            <a:ext cx="6685089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3D7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29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0032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45" y="2362200"/>
            <a:ext cx="1024767" cy="1814218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52600" y="2127015"/>
            <a:ext cx="7239000" cy="2819400"/>
          </a:xfrm>
          <a:prstGeom prst="rect">
            <a:avLst/>
          </a:prstGeom>
        </p:spPr>
        <p:txBody>
          <a:bodyPr anchor="ctr"/>
          <a:lstStyle>
            <a:lvl1pPr algn="l">
              <a:spcAft>
                <a:spcPts val="0"/>
              </a:spcAft>
              <a:defRPr>
                <a:solidFill>
                  <a:srgbClr val="003D7C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5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6780" y="147287"/>
            <a:ext cx="7076219" cy="990600"/>
          </a:xfrm>
          <a:prstGeom prst="rect">
            <a:avLst/>
          </a:prstGeom>
        </p:spPr>
        <p:txBody>
          <a:bodyPr anchor="ctr"/>
          <a:lstStyle>
            <a:lvl1pPr>
              <a:defRPr sz="2800" cap="small" baseline="0">
                <a:solidFill>
                  <a:srgbClr val="003D7C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168" y="1358555"/>
            <a:ext cx="7056831" cy="5001061"/>
          </a:xfrm>
          <a:prstGeom prst="rect">
            <a:avLst/>
          </a:prstGeo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003D7C"/>
                </a:solidFill>
              </a:defRPr>
            </a:lvl1pPr>
            <a:lvl2pPr>
              <a:defRPr baseline="0">
                <a:solidFill>
                  <a:srgbClr val="619080"/>
                </a:solidFill>
              </a:defRPr>
            </a:lvl2pPr>
            <a:lvl3pPr>
              <a:defRPr>
                <a:solidFill>
                  <a:srgbClr val="619080"/>
                </a:solidFill>
              </a:defRPr>
            </a:lvl3pPr>
            <a:lvl4pPr>
              <a:defRPr baseline="0">
                <a:solidFill>
                  <a:srgbClr val="619080"/>
                </a:solidFill>
              </a:defRPr>
            </a:lvl4pPr>
            <a:lvl5pPr>
              <a:defRPr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66512" y="6553200"/>
            <a:ext cx="199525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3535" y="6553200"/>
            <a:ext cx="4927869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0032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45" y="2362200"/>
            <a:ext cx="1024767" cy="18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1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6780" y="147287"/>
            <a:ext cx="7076219" cy="990600"/>
          </a:xfrm>
          <a:prstGeom prst="rect">
            <a:avLst/>
          </a:prstGeom>
        </p:spPr>
        <p:txBody>
          <a:bodyPr anchor="ctr"/>
          <a:lstStyle>
            <a:lvl1pPr>
              <a:defRPr sz="2800" cap="small" baseline="0">
                <a:solidFill>
                  <a:srgbClr val="003D7C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168" y="1358555"/>
            <a:ext cx="7056831" cy="5001061"/>
          </a:xfrm>
          <a:prstGeom prst="rect">
            <a:avLst/>
          </a:prstGeo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003D7C"/>
                </a:solidFill>
              </a:defRPr>
            </a:lvl1pPr>
            <a:lvl2pPr>
              <a:defRPr baseline="0">
                <a:solidFill>
                  <a:srgbClr val="619080"/>
                </a:solidFill>
              </a:defRPr>
            </a:lvl2pPr>
            <a:lvl3pPr>
              <a:defRPr>
                <a:solidFill>
                  <a:srgbClr val="619080"/>
                </a:solidFill>
              </a:defRPr>
            </a:lvl3pPr>
            <a:lvl4pPr>
              <a:defRPr baseline="0">
                <a:solidFill>
                  <a:srgbClr val="619080"/>
                </a:solidFill>
              </a:defRPr>
            </a:lvl4pPr>
            <a:lvl5pPr>
              <a:defRPr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66512" y="6553200"/>
            <a:ext cx="199525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3535" y="6553200"/>
            <a:ext cx="4927869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0032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1752600" y="2127015"/>
            <a:ext cx="723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ts val="0"/>
              </a:spcAft>
              <a:defRPr sz="2800" cap="all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D7C"/>
                </a:solidFill>
                <a:latin typeface="Arial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45" y="2362200"/>
            <a:ext cx="1024767" cy="1814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7287"/>
            <a:ext cx="8305800" cy="990600"/>
          </a:xfrm>
          <a:prstGeom prst="rect">
            <a:avLst/>
          </a:prstGeom>
        </p:spPr>
        <p:txBody>
          <a:bodyPr anchor="ctr"/>
          <a:lstStyle>
            <a:lvl1pPr>
              <a:defRPr sz="2800" cap="small" baseline="0">
                <a:solidFill>
                  <a:srgbClr val="003D7C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555"/>
            <a:ext cx="8305800" cy="5001061"/>
          </a:xfrm>
          <a:prstGeom prst="rect">
            <a:avLst/>
          </a:prstGeo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003D7C"/>
                </a:solidFill>
              </a:defRPr>
            </a:lvl1pPr>
            <a:lvl2pPr>
              <a:defRPr baseline="0">
                <a:solidFill>
                  <a:srgbClr val="619080"/>
                </a:solidFill>
              </a:defRPr>
            </a:lvl2pPr>
            <a:lvl3pPr>
              <a:defRPr>
                <a:solidFill>
                  <a:srgbClr val="619080"/>
                </a:solidFill>
              </a:defRPr>
            </a:lvl3pPr>
            <a:lvl4pPr>
              <a:defRPr baseline="0">
                <a:solidFill>
                  <a:srgbClr val="619080"/>
                </a:solidFill>
              </a:defRPr>
            </a:lvl4pPr>
            <a:lvl5pPr>
              <a:defRPr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7284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358556"/>
            <a:ext cx="4081571" cy="5001061"/>
          </a:xfrm>
          <a:prstGeom prst="rect">
            <a:avLst/>
          </a:prstGeo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8556"/>
            <a:ext cx="4114800" cy="5001061"/>
          </a:xfrm>
          <a:prstGeom prst="rect">
            <a:avLst/>
          </a:prstGeo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893" y="1351145"/>
            <a:ext cx="4125260" cy="5008472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0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199" y="1351144"/>
            <a:ext cx="4114287" cy="2439029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0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199" y="3868931"/>
            <a:ext cx="4114287" cy="2490685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000">
                <a:solidFill>
                  <a:srgbClr val="003D7C"/>
                </a:solidFill>
              </a:defRPr>
            </a:lvl1pPr>
            <a:lvl2pPr>
              <a:defRPr sz="19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2893" y="1301921"/>
            <a:ext cx="4076033" cy="2478407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199" y="1301921"/>
            <a:ext cx="4114287" cy="2478407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2893" y="3937843"/>
            <a:ext cx="4076033" cy="2461151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3D7C"/>
                </a:solidFill>
              </a:defRPr>
            </a:lvl1pPr>
            <a:lvl2pPr>
              <a:defRPr sz="1800">
                <a:solidFill>
                  <a:srgbClr val="619080"/>
                </a:solidFill>
              </a:defRPr>
            </a:lvl2pPr>
            <a:lvl3pPr>
              <a:defRPr sz="1800">
                <a:solidFill>
                  <a:srgbClr val="619080"/>
                </a:solidFill>
              </a:defRPr>
            </a:lvl3pPr>
            <a:lvl4pPr>
              <a:defRPr sz="1600">
                <a:solidFill>
                  <a:srgbClr val="619080"/>
                </a:solidFill>
              </a:defRPr>
            </a:lvl4pPr>
            <a:lvl5pPr>
              <a:defRPr sz="1400">
                <a:solidFill>
                  <a:srgbClr val="619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3937843"/>
            <a:ext cx="4114287" cy="2461151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3D7C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54013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2893" y="1348711"/>
            <a:ext cx="8309593" cy="501090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 smtClean="0"/>
              <a:t>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8222" y="6553200"/>
            <a:ext cx="291354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2380" y="65532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5447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100000">
                <a:srgbClr val="003264">
                  <a:alpha val="0"/>
                </a:srgbClr>
              </a:gs>
              <a:gs pos="0">
                <a:schemeClr val="accent3">
                  <a:lumMod val="40000"/>
                  <a:lumOff val="60000"/>
                  <a:alpha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003D7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066800" y="1295400"/>
            <a:ext cx="7772400" cy="1588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8570913" y="723900"/>
            <a:ext cx="77788" cy="15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-113624" y="0"/>
            <a:ext cx="9296400" cy="6934200"/>
          </a:xfrm>
          <a:prstGeom prst="rect">
            <a:avLst/>
          </a:prstGeom>
          <a:gradFill flip="none" rotWithShape="1">
            <a:gsLst>
              <a:gs pos="0">
                <a:srgbClr val="619080">
                  <a:alpha val="46000"/>
                </a:srgbClr>
              </a:gs>
              <a:gs pos="59000">
                <a:schemeClr val="accent3">
                  <a:lumMod val="40000"/>
                  <a:lumOff val="60000"/>
                  <a:alpha val="35000"/>
                </a:schemeClr>
              </a:gs>
            </a:gsLst>
            <a:lin ang="17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Rial"/>
              <a:cs typeface="Rial"/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776" y="147284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10798" y="6553200"/>
            <a:ext cx="291354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rgbClr val="619080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956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rgbClr val="619080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8023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rgbClr val="619080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0" name="Straight Connector 11"/>
          <p:cNvCxnSpPr>
            <a:cxnSpLocks noChangeShapeType="1"/>
          </p:cNvCxnSpPr>
          <p:nvPr userDrawn="1"/>
        </p:nvCxnSpPr>
        <p:spPr bwMode="auto">
          <a:xfrm>
            <a:off x="1029376" y="1295400"/>
            <a:ext cx="7772400" cy="1588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65" r:id="rId2"/>
    <p:sldLayoutId id="2147483766" r:id="rId3"/>
    <p:sldLayoutId id="2147483740" r:id="rId4"/>
    <p:sldLayoutId id="2147483763" r:id="rId5"/>
    <p:sldLayoutId id="2147483742" r:id="rId6"/>
    <p:sldLayoutId id="2147483752" r:id="rId7"/>
    <p:sldLayoutId id="2147483750" r:id="rId8"/>
    <p:sldLayoutId id="2147483751" r:id="rId9"/>
    <p:sldLayoutId id="2147483747" r:id="rId10"/>
    <p:sldLayoutId id="2147483744" r:id="rId11"/>
    <p:sldLayoutId id="21474837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cap="all">
          <a:solidFill>
            <a:srgbClr val="003D7C"/>
          </a:solidFill>
          <a:latin typeface="Arial"/>
          <a:ea typeface="+mj-ea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chemeClr val="bg1">
              <a:lumMod val="85000"/>
            </a:schemeClr>
          </a:solidFill>
          <a:latin typeface="Arial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bg1">
              <a:lumMod val="85000"/>
            </a:schemeClr>
          </a:solidFill>
          <a:latin typeface="Arial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i="0">
          <a:solidFill>
            <a:schemeClr val="bg1">
              <a:lumMod val="85000"/>
            </a:schemeClr>
          </a:solidFill>
          <a:latin typeface="Arial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>
              <a:lumMod val="85000"/>
            </a:schemeClr>
          </a:solidFill>
          <a:latin typeface="Arial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>
              <a:lumMod val="85000"/>
            </a:schemeClr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open.umn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ill.Christensen@nau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hyperlink" Target="nau.edu/bookstor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b="1" dirty="0" smtClean="0"/>
              <a:t>Textbook Adoptions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 Graduate Student Government of NAU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3789516"/>
            <a:ext cx="7239000" cy="1588"/>
          </a:xfrm>
          <a:prstGeom prst="line">
            <a:avLst/>
          </a:prstGeom>
          <a:ln w="15875">
            <a:solidFill>
              <a:srgbClr val="619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</a:t>
            </a:r>
            <a:r>
              <a:rPr lang="en-US" sz="3200" b="1" dirty="0"/>
              <a:t>a</a:t>
            </a:r>
            <a:r>
              <a:rPr lang="en-US" sz="3200" b="1" dirty="0" smtClean="0"/>
              <a:t>re Textbook Adoptions?</a:t>
            </a:r>
            <a:endParaRPr lang="en-US" sz="32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1868" y="1536356"/>
            <a:ext cx="7806132" cy="18672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textbook ordering </a:t>
            </a:r>
            <a:r>
              <a:rPr lang="en-US" sz="2800" dirty="0" smtClean="0"/>
              <a:t>process</a:t>
            </a:r>
            <a:endParaRPr lang="en-US" sz="2400" dirty="0"/>
          </a:p>
          <a:p>
            <a:pPr marL="457200" lvl="1" indent="0">
              <a:buNone/>
            </a:pPr>
            <a:r>
              <a:rPr lang="en-US" sz="2500" dirty="0"/>
              <a:t>≈ “course material </a:t>
            </a:r>
            <a:r>
              <a:rPr lang="en-US" sz="2500" dirty="0" smtClean="0"/>
              <a:t>list“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3000" dirty="0"/>
              <a:t>	</a:t>
            </a:r>
            <a:r>
              <a:rPr lang="en-US" sz="3000" dirty="0" smtClean="0"/>
              <a:t>	</a:t>
            </a:r>
            <a:r>
              <a:rPr lang="en-US" sz="2800" dirty="0" smtClean="0"/>
              <a:t>and </a:t>
            </a:r>
            <a:r>
              <a:rPr lang="en-US" sz="2800" dirty="0"/>
              <a:t>its </a:t>
            </a:r>
            <a:r>
              <a:rPr lang="en-US" sz="2800" u="sng" dirty="0"/>
              <a:t>options</a:t>
            </a:r>
            <a:endParaRPr lang="en-US" sz="2800" b="1" u="sng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1300" y="3517556"/>
            <a:ext cx="4208068" cy="24006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 baseline="0">
                <a:solidFill>
                  <a:srgbClr val="003D7C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 baseline="0">
                <a:solidFill>
                  <a:srgbClr val="619080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619080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rgbClr val="619080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19080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kern="0" dirty="0" smtClean="0"/>
              <a:t>Textbooks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/>
              <a:t>Course packets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/>
              <a:t>Digital course materials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49367" y="3517556"/>
            <a:ext cx="4923233" cy="24006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 baseline="0">
                <a:solidFill>
                  <a:srgbClr val="003D7C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 baseline="0">
                <a:solidFill>
                  <a:srgbClr val="619080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619080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rgbClr val="619080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19080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kern="0" dirty="0" smtClean="0"/>
              <a:t>Rental program</a:t>
            </a:r>
          </a:p>
          <a:p>
            <a:pPr lvl="1">
              <a:lnSpc>
                <a:spcPct val="150000"/>
              </a:lnSpc>
            </a:pPr>
            <a:r>
              <a:rPr lang="en-US" sz="1700" kern="0" dirty="0" smtClean="0"/>
              <a:t>Saved students $775K in 2011-2012*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/>
              <a:t>“Adopt” the textbook for next semester/year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300" y="6581001"/>
            <a:ext cx="885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*2012 Arizona Board of Regents, </a:t>
            </a:r>
            <a:r>
              <a:rPr lang="en-US" sz="1200" i="1" dirty="0"/>
              <a:t>Northern Arizona </a:t>
            </a:r>
            <a:r>
              <a:rPr lang="en-US" sz="1200" i="1" dirty="0" smtClean="0"/>
              <a:t>University: Annual Report on Implementation of Textbook Recommendations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1115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ason\AppData\Local\Microsoft\Windows\Temporary Internet Files\Content.IE5\DWDYO4TS\MP9004482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520" y="1181100"/>
            <a:ext cx="114637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Why should you care?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72818" y="1271098"/>
            <a:ext cx="8534400" cy="44958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Save students money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i="1" dirty="0" smtClean="0"/>
              <a:t>Average student spends $1200 a year on textbooks and supplies*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Increase student success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Reduce unnecessary </a:t>
            </a:r>
            <a:r>
              <a:rPr lang="en-US" dirty="0" smtClean="0"/>
              <a:t>use of fossil </a:t>
            </a:r>
            <a:r>
              <a:rPr lang="en-US" dirty="0"/>
              <a:t>fuels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It’s the law</a:t>
            </a:r>
          </a:p>
          <a:p>
            <a:pPr marL="400050" lvl="1" indent="0">
              <a:buNone/>
            </a:pPr>
            <a:r>
              <a:rPr lang="en-US" i="1" dirty="0" smtClean="0"/>
              <a:t>Higher Education Opportunity Act (HEOA) of 2008</a:t>
            </a:r>
          </a:p>
          <a:p>
            <a:pPr marL="857250" lvl="1" indent="-457200"/>
            <a:endParaRPr lang="en-US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55484" y="6581001"/>
            <a:ext cx="6490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*</a:t>
            </a:r>
            <a:r>
              <a:rPr lang="en-US" sz="1200" dirty="0" smtClean="0"/>
              <a:t>The College Board, </a:t>
            </a:r>
            <a:r>
              <a:rPr lang="en-US" sz="1200" i="1" dirty="0" smtClean="0"/>
              <a:t>Annual Survey of Colleges</a:t>
            </a:r>
            <a:r>
              <a:rPr lang="en-US" sz="1200" dirty="0"/>
              <a:t> (</a:t>
            </a:r>
            <a:r>
              <a:rPr lang="en-US" sz="1200" dirty="0" smtClean="0"/>
              <a:t>2012-2013 figures).  trends.collegeboard.org</a:t>
            </a:r>
            <a:endParaRPr lang="en-US" sz="1200" dirty="0"/>
          </a:p>
        </p:txBody>
      </p:sp>
      <p:pic>
        <p:nvPicPr>
          <p:cNvPr id="7" name="Picture 4" descr="C:\Users\Jason\AppData\Local\Microsoft\Windows\Temporary Internet Files\Content.IE5\DWDYO4TS\MP90030571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77" y="4344935"/>
            <a:ext cx="680747" cy="96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Jason\AppData\Local\Microsoft\Windows\Temporary Internet Files\Content.IE5\ZGUH2NBD\MP90044236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130" y="2466110"/>
            <a:ext cx="623519" cy="93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ason\AppData\Local\Microsoft\Windows\Temporary Internet Files\Content.IE5\ZGUH2NBD\MC90013263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924" y="3670474"/>
            <a:ext cx="1037097" cy="88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61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How can you help?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555"/>
            <a:ext cx="8458200" cy="5001061"/>
          </a:xfrm>
        </p:spPr>
        <p:txBody>
          <a:bodyPr/>
          <a:lstStyle/>
          <a:p>
            <a:r>
              <a:rPr lang="en-US" sz="2400" dirty="0"/>
              <a:t>Order your course </a:t>
            </a:r>
            <a:r>
              <a:rPr lang="en-US" sz="2400" dirty="0" smtClean="0"/>
              <a:t>materials online </a:t>
            </a:r>
            <a:r>
              <a:rPr lang="en-US" sz="2400" dirty="0"/>
              <a:t>by the deadline</a:t>
            </a:r>
          </a:p>
          <a:p>
            <a:pPr marL="457200" lvl="1" indent="0">
              <a:buNone/>
            </a:pPr>
            <a:r>
              <a:rPr lang="en-US" sz="2000" dirty="0"/>
              <a:t>October 15</a:t>
            </a:r>
            <a:r>
              <a:rPr lang="en-US" sz="2000" baseline="30000" dirty="0"/>
              <a:t>th</a:t>
            </a:r>
            <a:r>
              <a:rPr lang="en-US" sz="2000" dirty="0"/>
              <a:t> for </a:t>
            </a:r>
            <a:r>
              <a:rPr lang="en-US" sz="2000" dirty="0" smtClean="0"/>
              <a:t>the spring semester!</a:t>
            </a:r>
            <a:endParaRPr lang="en-US" sz="2000" dirty="0"/>
          </a:p>
          <a:p>
            <a:r>
              <a:rPr lang="en-US" sz="2400" dirty="0"/>
              <a:t>Consider alternative “course material” </a:t>
            </a:r>
            <a:r>
              <a:rPr lang="en-US" sz="2400" dirty="0" smtClean="0"/>
              <a:t>options</a:t>
            </a:r>
            <a:endParaRPr lang="en-US" sz="2400" dirty="0"/>
          </a:p>
          <a:p>
            <a:pPr lvl="1"/>
            <a:r>
              <a:rPr lang="en-US" dirty="0" smtClean="0"/>
              <a:t>Contact </a:t>
            </a:r>
            <a:r>
              <a:rPr lang="en-US" dirty="0"/>
              <a:t>Jill Christensen the bookstore’s “Course Material Specialist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Contact the NAU “e-Learning </a:t>
            </a:r>
            <a:r>
              <a:rPr lang="en-US" dirty="0"/>
              <a:t>C</a:t>
            </a:r>
            <a:r>
              <a:rPr lang="en-US" dirty="0" smtClean="0"/>
              <a:t>enter”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Adopt” a textbook for multiple semesters</a:t>
            </a:r>
          </a:p>
          <a:p>
            <a:r>
              <a:rPr lang="en-US" sz="2400" dirty="0" smtClean="0"/>
              <a:t>Explore “open textbooks” – </a:t>
            </a:r>
            <a:r>
              <a:rPr lang="en-US" sz="2400" dirty="0" smtClean="0">
                <a:hlinkClick r:id="rId3" action="ppaction://hlinkfile"/>
              </a:rPr>
              <a:t>open.umn.edu</a:t>
            </a:r>
            <a:endParaRPr lang="en-US" sz="2400" dirty="0"/>
          </a:p>
          <a:p>
            <a:r>
              <a:rPr lang="en-US" sz="2400" dirty="0" smtClean="0"/>
              <a:t>Encourage your colleagues to </a:t>
            </a:r>
            <a:r>
              <a:rPr lang="en-US" sz="2400" dirty="0"/>
              <a:t>do the same!</a:t>
            </a:r>
          </a:p>
          <a:p>
            <a:r>
              <a:rPr lang="en-US" sz="2400" dirty="0" smtClean="0"/>
              <a:t>Develop a textbook ordering structure within your department and/or college</a:t>
            </a:r>
          </a:p>
          <a:p>
            <a:pPr marL="457200" lvl="1" indent="0">
              <a:buNone/>
            </a:pPr>
            <a:r>
              <a:rPr lang="en-US" dirty="0" smtClean="0"/>
              <a:t>The most successful departments and colleges have a person who coordinates the ordering.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8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How to order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5499100"/>
            <a:ext cx="8128000" cy="11682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 baseline="0">
                <a:solidFill>
                  <a:srgbClr val="003D7C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 baseline="0">
                <a:solidFill>
                  <a:srgbClr val="619080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619080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rgbClr val="619080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19080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b="1" kern="0" dirty="0" smtClean="0"/>
              <a:t>OR</a:t>
            </a:r>
          </a:p>
          <a:p>
            <a:pPr marL="0" indent="0">
              <a:buNone/>
            </a:pPr>
            <a:r>
              <a:rPr lang="en-US" kern="0" dirty="0" smtClean="0"/>
              <a:t>Contact </a:t>
            </a:r>
            <a:r>
              <a:rPr lang="en-US" kern="0" dirty="0" smtClean="0">
                <a:hlinkClick r:id="rId3"/>
              </a:rPr>
              <a:t>Jill.Christensen@nau.edu</a:t>
            </a:r>
            <a:endParaRPr lang="en-US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178004"/>
            <a:ext cx="4356100" cy="7621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 baseline="0">
                <a:solidFill>
                  <a:srgbClr val="003D7C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 baseline="0">
                <a:solidFill>
                  <a:srgbClr val="619080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619080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rgbClr val="619080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19080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Order online at </a:t>
            </a:r>
            <a:r>
              <a:rPr lang="en-US" kern="0" dirty="0" smtClean="0">
                <a:hlinkClick r:id="rId4" action="ppaction://hlinkfile"/>
              </a:rPr>
              <a:t>nau.edu/bookstore</a:t>
            </a:r>
            <a:endParaRPr lang="en-US" kern="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23000" y="2648796"/>
            <a:ext cx="2463800" cy="1436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 baseline="0">
                <a:solidFill>
                  <a:srgbClr val="003D7C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 baseline="0">
                <a:solidFill>
                  <a:srgbClr val="619080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619080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aseline="0">
                <a:solidFill>
                  <a:srgbClr val="619080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619080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Click on the “Online Adoptions” link at the bottom of the page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" y="1676401"/>
            <a:ext cx="5753100" cy="35005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4" name="Straight Arrow Connector 13"/>
          <p:cNvCxnSpPr>
            <a:stCxn id="13" idx="1"/>
          </p:cNvCxnSpPr>
          <p:nvPr/>
        </p:nvCxnSpPr>
        <p:spPr bwMode="auto">
          <a:xfrm flipH="1">
            <a:off x="4495800" y="3366948"/>
            <a:ext cx="1727200" cy="58275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16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Your Feedback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841155"/>
            <a:ext cx="8305800" cy="2883245"/>
          </a:xfrm>
        </p:spPr>
        <p:txBody>
          <a:bodyPr/>
          <a:lstStyle/>
          <a:p>
            <a:r>
              <a:rPr lang="en-US" dirty="0" smtClean="0"/>
              <a:t>What are some of the challenges you face when ordering textbooks?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the departmental challenges to ordering textbooks?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other factors may prevent you from ordering on time?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can the bookstore help?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can GSG help?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765411"/>
      </p:ext>
    </p:extLst>
  </p:cSld>
  <p:clrMapOvr>
    <a:masterClrMapping/>
  </p:clrMapOvr>
</p:sld>
</file>

<file path=ppt/theme/theme1.xml><?xml version="1.0" encoding="utf-8"?>
<a:theme xmlns:a="http://schemas.openxmlformats.org/drawingml/2006/main" name="Northern Arizona University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24339</TotalTime>
  <Words>290</Words>
  <Application>Microsoft Office PowerPoint</Application>
  <PresentationFormat>On-screen Show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Northern Arizona University_template</vt:lpstr>
      <vt:lpstr>Textbook Adoptions</vt:lpstr>
      <vt:lpstr>What are Textbook Adoptions?</vt:lpstr>
      <vt:lpstr>Why should you care?</vt:lpstr>
      <vt:lpstr>How can you help?</vt:lpstr>
      <vt:lpstr>How to order</vt:lpstr>
      <vt:lpstr>Your Feedback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pnh</dc:creator>
  <cp:lastModifiedBy>Jason Kordosky</cp:lastModifiedBy>
  <cp:revision>1482</cp:revision>
  <cp:lastPrinted>2011-09-13T18:47:28Z</cp:lastPrinted>
  <dcterms:created xsi:type="dcterms:W3CDTF">2011-12-22T19:06:40Z</dcterms:created>
  <dcterms:modified xsi:type="dcterms:W3CDTF">2013-08-24T19:53:58Z</dcterms:modified>
</cp:coreProperties>
</file>