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8" r:id="rId3"/>
    <p:sldId id="264" r:id="rId4"/>
    <p:sldId id="267" r:id="rId5"/>
    <p:sldId id="269" r:id="rId6"/>
    <p:sldId id="265" r:id="rId7"/>
    <p:sldId id="263" r:id="rId8"/>
    <p:sldId id="262" r:id="rId9"/>
    <p:sldId id="261" r:id="rId10"/>
    <p:sldId id="270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946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39C9A-DE97-4747-BC24-FF4A4BA09B47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25E5B-D6DA-491A-8277-13CB1113E5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769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39C9A-DE97-4747-BC24-FF4A4BA09B47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25E5B-D6DA-491A-8277-13CB1113E5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257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39C9A-DE97-4747-BC24-FF4A4BA09B47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25E5B-D6DA-491A-8277-13CB1113E5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286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39C9A-DE97-4747-BC24-FF4A4BA09B47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25E5B-D6DA-491A-8277-13CB1113E5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689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39C9A-DE97-4747-BC24-FF4A4BA09B47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25E5B-D6DA-491A-8277-13CB1113E5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88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39C9A-DE97-4747-BC24-FF4A4BA09B47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25E5B-D6DA-491A-8277-13CB1113E5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962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39C9A-DE97-4747-BC24-FF4A4BA09B47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25E5B-D6DA-491A-8277-13CB1113E5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56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39C9A-DE97-4747-BC24-FF4A4BA09B47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25E5B-D6DA-491A-8277-13CB1113E5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882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39C9A-DE97-4747-BC24-FF4A4BA09B47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25E5B-D6DA-491A-8277-13CB1113E5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185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39C9A-DE97-4747-BC24-FF4A4BA09B47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25E5B-D6DA-491A-8277-13CB1113E5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956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39C9A-DE97-4747-BC24-FF4A4BA09B47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25E5B-D6DA-491A-8277-13CB1113E5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469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539C9A-DE97-4747-BC24-FF4A4BA09B47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F25E5B-D6DA-491A-8277-13CB1113E5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017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352800" y="228600"/>
            <a:ext cx="4384965" cy="5245814"/>
            <a:chOff x="3352800" y="1413165"/>
            <a:chExt cx="4384965" cy="5245814"/>
          </a:xfrm>
        </p:grpSpPr>
        <p:pic>
          <p:nvPicPr>
            <p:cNvPr id="1036" name="Picture 12" descr="Free Vector Chart Icons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758" t="27172" r="6609" b="37855"/>
            <a:stretch/>
          </p:blipFill>
          <p:spPr bwMode="auto">
            <a:xfrm>
              <a:off x="3352800" y="1413165"/>
              <a:ext cx="4384965" cy="52458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5398436" y="4343400"/>
              <a:ext cx="1078564" cy="369332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en-US" b="1" dirty="0" smtClean="0"/>
                <a:t>CAMPUS</a:t>
              </a:r>
              <a:endParaRPr lang="en-US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733800" y="5066391"/>
              <a:ext cx="1061247" cy="369332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en-US" b="1" dirty="0" smtClean="0"/>
                <a:t>ONLINE</a:t>
              </a:r>
              <a:endParaRPr lang="en-US" b="1" dirty="0"/>
            </a:p>
          </p:txBody>
        </p:sp>
      </p:grpSp>
      <p:sp>
        <p:nvSpPr>
          <p:cNvPr id="13" name="TextBox 12"/>
          <p:cNvSpPr txBox="1"/>
          <p:nvPr/>
        </p:nvSpPr>
        <p:spPr>
          <a:xfrm rot="5400000">
            <a:off x="4009936" y="1608732"/>
            <a:ext cx="1200329" cy="8610600"/>
          </a:xfrm>
          <a:prstGeom prst="rect">
            <a:avLst/>
          </a:prstGeom>
          <a:solidFill>
            <a:srgbClr val="003300"/>
          </a:solidFill>
          <a:effectLst>
            <a:softEdge rad="31750"/>
          </a:effectLst>
        </p:spPr>
        <p:txBody>
          <a:bodyPr vert="vert270"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CHARGE</a:t>
            </a:r>
            <a:endParaRPr lang="en-US" sz="6600" dirty="0">
              <a:solidFill>
                <a:srgbClr val="00B05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438400" y="1600200"/>
            <a:ext cx="62484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14600" y="838200"/>
            <a:ext cx="3810000" cy="206210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>
              <a:contourClr>
                <a:srgbClr val="00B050"/>
              </a:contourClr>
            </a:sp3d>
          </a:bodyPr>
          <a:lstStyle/>
          <a:p>
            <a:r>
              <a:rPr lang="en-US" sz="3200" dirty="0" smtClean="0"/>
              <a:t>Increase enrollment of all Flagstaff campus summer sessions</a:t>
            </a:r>
            <a:endParaRPr lang="en-US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304800" y="304800"/>
            <a:ext cx="1160061" cy="6019800"/>
          </a:xfrm>
          <a:prstGeom prst="rect">
            <a:avLst/>
          </a:prstGeom>
          <a:solidFill>
            <a:srgbClr val="003300"/>
          </a:solidFill>
          <a:effectLst>
            <a:softEdge rad="31750"/>
          </a:effectLst>
        </p:spPr>
        <p:txBody>
          <a:bodyPr vert="wordArtVert" wrap="square" rtlCol="0">
            <a:spAutoFit/>
          </a:bodyPr>
          <a:lstStyle/>
          <a:p>
            <a:r>
              <a:rPr lang="en-US" sz="6600" b="1" dirty="0" smtClean="0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SUMMER</a:t>
            </a:r>
            <a:endParaRPr lang="en-US" sz="6600" b="1" dirty="0">
              <a:solidFill>
                <a:srgbClr val="00B05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62041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2590800" y="1905000"/>
            <a:ext cx="6096000" cy="42211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4" name="AutoShape 2" descr="data:image/jpeg;base64,/9j/4AAQSkZJRgABAQAAAQABAAD/2wCEAAkGBxAPEBANEBAREBAPDw8ODRAPDhIQDQ0OFREWFhQRFRQYHSggGBolGxQUJTQhJikrLi4uFx8zODMsNzQtLi0BCgoKDg0OFxAQGiwcHSQ3KywsLSwxNywsLCwsLC4uLCwsLCwsLCwsLCwsLCwsLDQsLC80LCwsLCw3LCwsLCwsLP/AABEIAOEA4QMBEQACEQEDEQH/xAAcAAEAAgMBAQEAAAAAAAAAAAAABgcBBAUCAwj/xABJEAABAgMCBgwMBAUFAQEAAAAAAQIDBBIREwUHUZGSswYUFSExQVJUYXSh0RYXIyU1U3GTlLHS1CIycoFCYnOy4TOCosHwZGP/xAAaAQEBAAMBAQAAAAAAAAAAAAAABAEDBQIG/8QAMREBAAECBQMEAQQBAwUAAAAAAAECBAMREjFRExQyIUFSkWEFIoHBcTOx8CQ0odHx/9oADAMBAAIRAxEAPwC8QK82a4xEl3vlJJGPjMWmNHf+KDAdxsaifnenHxIuVbUNGLjxR6Ruowbea/WfSFYYTw3MTCqseYjRreFHxFu/2hpY1P2Qjqxq5911ODRT7OX+DkN0UPGueXvRTwfg5DdFBqnk0U8M+T5DNFBqnk0U8N3BuCnzNV1ChuRifiVz4UNPYivVLV6EPdNOJVs8V1YdHk0nUI5zFYxHNWxzaUtapiqK6fJmicOvx9WLYfIZooedU8vWmngth8hmig1Vcmmngqh8hmig1Vcmmngqh8hmig1Vcmmngqh8hmig1Vcmmngth8hmig1TyaaeC2HyGaKDVPJpp4Zth8hmig1Tyzpp4LYfIZooNU8mmng8nyGaKDVPLGinhjyfIbooNU8ming8nyG6KDXPJop4FdDThazJ+VOHiQzE1TOUMVRRTGcuhOYHiQYbY0SDDRj7LFR8J7kt4Kmtcqt/dD3VRiUxnLxTXhVTlDQth8hmihr1Ty26aeGLYfIZooNU8mmnhm2HyGaKDVPLGmnhv4PwxGgKiwI8WCqcCQ4rms/dltLv3RT1Ti1xtLzVhUTvCythuMq8eyVn6EV6o2FNNSmG567yNit4GqvKTe6E47MLH1ek7oca30+sesLMKEwBEsZeyB0jJ2QnUzEy7a8BycMNFRVfFTpRqLZ0q08YlemnNswqNdWShYz6UpTgTeQ5szm6sRk1lcphli0MMVdIMyrpBmnuwrY5HmZa+hr+GpzEsROC21Uzqp0cHwhzLj/UlEdlEq6XnYkB9iOYiIu9Zvfwp8zzcR+x6tZyr/hz6kykLo5wxV0gzYq6QxmzV09oM4KukGYjukM5s1JlBnBUmUwZwzUmUGcFXSDMq6QZlXSDN9sH2vmIENn5nxURLUtsUqtY9ZlJd1ftiFhbJNikxAlYkV35YbMiWI1d5bP2Kq/GUmH5x/Ct6kynLdfOGKkyhjOBFAyjlMj7wX2/hXfRUsVF4FQC8sU2yB01KulYrldGk1aypy2viS7kW6cq8apY5tvHRbxnRwq9VObmY1GipOTY0qfxyx1dOSsPihy0Z6JxVPiNRVzMTtJbqfSIWWcesq2jcPAQr3zRFVURE31WxPaZhmmmapimN5diUl2w0tpa53G5yW5k4hk71vbYeFHrETPM/wBNzbK5G5jGSzqfiDbK5G5hkdT8QnGwXZCkGXfDWxFvnL/xQ6eB/pw+J/VZzu8T+P8AaEA2XYQvcJRoqWWK5vyNWPHqt/SqpimP8/8Ap9kmVyNzEOT6mMSeIZ2yuRuYZHU/EG2VyNzDI6n4g2yuRuYZHU/EG2VyNzDI6n4g2yuRuYZHU/EG2VyNzDI6n4g2yuRuYZHU/EG2VyNzDI6n4g2yuRuYZHU/EG2VyNzDI6n4g2yuRuYZHU/EOZLTitnYD1ssbFYvaV4EesPnv1SuZpr/AOe61tluyVsSTiw0VPxUJ/zQrr8ZcG1/18P/ADT/ALwrzbK5G5jk5Pv+p+INsrkbmGR1PxDWmoTIib7WovE5qWOTvM5JsfAw8aPWmInmN3Fiwla5WrwpmVMocDEw5w65plmEzfMZvGSf4pJlWYTWGn5Y0lFq6VZFhU/3uzltrO6K8jZdhWhUvjbt3Qh9VXWKSXe0LbPeVfxUW3/BCvJN3lUt4muVPbvJ/wBnuI9FVj648f4l07wO5mXgMxIgM2hg7Du89U3kV6qiW8ViIi5kOnh06aYh8Ld43Wx68SPf/wCNFs0sWYe7h30W3L/6w047o/pVWc6ePV3EiET6iJZvAzmXgMy8BmXgMy8BmXgMy8BmXgMy8BmXgMy8DGbhYSjqyI1/86b+Tjt7CvA3fPfqs6Yn8t/COHVWGvHvtVEt4VRUWwqqjOJhwsOvRXTVHrlMT9NyFHRzWuTgc1HJ7FS1DlzGU5PvMPEiumKo2n1+3q8MPeZeAzc7CLvxs6Wqi/sv+R7OP+pedE/if+f+XiG1beM8ZoUzxYpZhWF1SY1kEttPdFebQvYsQKWxuL5wh9VXWKSXe0LbPeUAiv3/APBFkvzasCL5b/Y75obYj9rfYz/1H8T/AE3748u5mXwMy+Bm0JnBjXrUx6MytVbLOjpQ30Y80xlu+fuf0mqqvPD2bMtBZCbSi1Lxu4vYmdTXXXNU5y6NjZxb0+u8vtfHhfmXwMy+BmXwMy+BmXwMy+BmXwMy+BmXwMy+BmXwM3zjNbERWu3reB3DYvceqappnOEt3bRj0afdpQcFI1yOdERWpwIi2r+yWfOw3VY8zGTjYX6PXFf7p9HRvU4E3kTeRE4ETiQnfQ0xFMREbQXwesy+Bm0Z6Ja+H7HcfSh6iP2y5H6lP78P+f6fdib/AAdpqRJniw9KwuqTHH/+kEstPdFebQvcsQqXxt+kIfVV1ikl3tC2y3lAIq7/AAELoOerrIv+1fmhvjwbbH/uP4n+n3vDy7WZeAzLwGZeAzLwGZeAzLwGZeAzLwGZeAzLwGZeAzLwGZeAzLwGZeAzLwGZeAzLwGZeAzLwGZeAza8d1r2ex3/R6jxlyf1Lzw/5/pvQrDSlTPFh6VhdUmNZBLLT3RXm0L3LECl8bfpCH1VdYpJd7Qts95QCLw8ZCvaDZeLFjUQYb4r6XLTDhuiOpRUtWxu/ZvpnKKKc6fRm3xIw8bOZy9J3/ht7jT/Mpn4WL3GenPDpd5h/KPs3Gn+ZTPwsXuHTng7zD+UfZuNP8ymfhYvcOnPB3mH8o+zcaf5lM/Cxe4dOeDvMP5R9m40/zKZ+Fi9w6c8HeYfyj7Nxp/mUz8LF7h054O8w/lH2bjT/ADKZ+Fi9w6c8HeYfyj7Nxp/mUz8LF7h054O8w/lH2bjT/Mpn4WL3Dpzwd5h/KPs3Gn+ZTPwsXuHTng7zD+UfZuNP8ymfhYvcOnPB3mH8o+zcaf5lM/Cxe4dOeDvMP5R9m40/zKZ+Fi9w6c8HeYfyj7Nxp/mUz8LF7h054O8w/lH2bjT/ADKZ+Fi9w6c8HeYfyj7Nxp/mUz8LF7h054O8w/lH2bjT/Mpn4WL3Dpzwd5h/KPs3Gn+ZTPwsXuHTng7zD+UfZuNP8ymfhYvcOnPB3mH8o+zcaf5lM/Cxe4dOeDvMP5R9m40/zKZ+Fi9w6c8HeYfyj7Nxp/mUz8LF7h054O8w/lH21ZqUjQnw0jwYkFXI5WJEhOh1IlltlSb/AApnE0zFMoLzGpxK6Mpid9v4bkNUy9hM1pnix9KwuqTGsgltp7orzaF7FiBS+Nq3dCH1VdYpHd7Qts95QGLbaROgkuKFVTCzuox9bBL7baXOu94XbeFSMvAF4AvAF4AvAF4AvAF4AvAF4AvAF4AvAF4AvAF4AvAF4AvAF4AvAKlx4Otj4O/pzf8AdANFx4qbbyQSG7oOdk6eaZ4sV86wuqTGsgllp7orzaF7FiBS+Nr0hD6qusUku9oW2e8oDFtt4SFekeKZV3Vf1GProBfbbS593vC56ipGVAKgFQCoBUAqAVAKgFQCoBUAqAVAKgFQCoBUAqAVAKgFQFU461tjYO/ROf3QDRceKm28kHhopzvR00zxYW7qwuqTGsgllp7obzaF7liFTGNr0hD6qusUku9oW2e8oDF4SF0EgxVL50f1GProBfbbS513vC4qypGVgKwFYCsBWArAVgKwFYCsBWArAVgKwFYCsBWArAVgKwFYFXY5l8tg/wDTOfOAaLjxU23khcM5rppliy9KwuqTGsgltp7orzaF7FiBS+Nr0hD6qusUku9oW2e8oDFVbeAhXu/itXzm/qUbXQC+22lz7veFuVlSMrAVgKwFYCsBWArAVgKwFYCsBWArAVgKwFYCsBWArAVgKwKyxxL5XB/6Zz5wDRceKm28kNhqpzvR0kzxYL51hdUmNZBLLT3RXm0L3LEKl8bVu6EOzmq6xSO72hbZ7ygMW20idB3cWK+conUo2ugF9ttLnXfsteoqRlQCoBUAqAVAKgFQCoBUAqAVAKgFQCoBUAqAVAKgFQCoBUBW+N3fiSH6Zz5wDRceKm28kQht6TnZunkmeLFPOsLqkxrIJZae6G82hexYhUvjb9IQ+qrrFJLvaFtnvKAReHjzEK93MWfpGJ1KLr4BfbbS5937LUtKkZaAtAWgLQFoC0BaAtAWgLQFoC0BaAtAWgLQFoC0BaAtAWgV1ja/1JD2TfzgGi48VNt5IlDT/wBac100zxYp51hdUmNZBLbT3RXm0L2LECl8bfpCH1VdYpJd7Qtst5QCKm/wkLoO5i09IxOpRdfAL7baXOu/ZaZUjAAAAAAAAAAAAAAAAAAAAAAAACucbX+pIeyb+cA0XHiptvJE4dhznTTPFh6VhdUmNZBLLT3RXm0L3LEClsbiecIfVV1ikl3tC2z3lAIrFt485Fmvd3Fk3zjE6lG18Auttpc+63hathUjLAFgCwBYAsAWALAFgCwBYAsAWALAFgCwBYAsAWALAFgCwCucbf8AqSHsnPnANFx4qbbyRCGvT2HOydJNMWC+dYXVJjWQSy190V5tC9yxCpfG36Qh9VXWKSXe0LbPeUAiqtv+SFe72LH0lE6lG10Avttpc+79lr0lSMpAUgKQFICkBSApAUgKQFICkBSApAUgKQFICkBSApAUgKQK3xub0SQ/TOfOAaLjxU23kiEJ3tOdk6aZ4sV86wuqTGsgllp7orzaF7FiBS2NxfOEPqq6xSS62hbZ7yr6Ku+RLkhxW+konUo2ugF1ttKC63hblJUjKQFICkBSApAUgKQFICkBSApAUgKQFICkBSApAUgKQFICkCs8cO9Fwf8ApnPnANFx4qLbyQyE852Tp5priwW3CsLqkxrIJZa+6K82he5YhUpjf9IQ+qrrFJbraFlpvKvIvCRrklxUJ5zf1KNroBbbbSgut4XDSUpCkBSApAUgKQFICkBSApAUgKQFICkBSApAUgKQFICkBSApAq7HQnlcH/pnPnANOP4t9v5oND4SB0k4xV+lYXVJjWQSu290d37L6KkSlsbiecIfVV1ikl1tC2z3lX0VN8iXJJinTzo/qMfXQC622lz7veFyUlSQpAUgKQFICkBSApAUgKQFICkBSApAUgKQFICkBSApAUgKQKtx0N8rg/8AROfOAaLjxUW3khENnAc7N08k0xYJZhWF1SY1kEstfdFebQvcsQqXxt+kIfVV1ikl3tC2z3lAIqLb/ghXpJilTzq/qMfXQC+22lz7veFz0FSMoAUAKAFACgBQAoAUAKAFACgBQAoAUAKAFACgBQAoAUAKAKqx1t8tg79E5/dANFx4qbbyQeGzf/yc7N00zxYpZhWF1SY1kEstPdFebQvYsQKWxuL5wh9VXWKSXe0LbPeUAiuW3jIsl6T4n9/Czk/+GY1sEuttpc+73heF0VIy6AXQC6AXQC6AXQC6AXQC6AXQC6AXQC6AXQC6AXQC6AXQC6AXQC6AqLHm2yPg7+nN/wB0E0XHiptvJAoadCZznZukmmLBPOsLqkxrIJZae6K82he5YhUvjb9IQ+qrrFJLvaFtlvKARV3+AhdBKsTXpheozGsgl9ttLnXe8L3oKkZQAoAUAKAFACgBQAoAUAKAFACgBQAoAUAKAFACgBQAoAUAU5j6SyYwd/Sm/wC+CaLjxU23kr6HYc500zxYelYXVJjWQSy090V5tC9yxApfG36Qh9VXWKSXe0LbPeUAi8PHnIV7o7A8IrKYVl4620IkVkVE31WE6GtW90WIv+0ttpQ3Wz9JwYrXta9io5rkRzXNW1rmrwKiliF7AAAAAAAAAAAAAAAAAAAAAAAYUD8/43sLJN4QhKxbYUKC6HDVOB61rW9OhVsT2NRSa52VWu8ovDX2nPdJM8WK+dYXVJjWQS2090V5tC9ixApjGz6Qh9VXWKSXe0LbPeUBjItpC6D6bHlsnoFv8SvamS1YbrCu2n1RXUftWrguJOS6KspEtZwugRErhtVd+2y21tuVFRF4d8uc9vrsmwpzeX0Iv1gPCfCnN5fQi/WA8J8Kc3l9CL9YDwnwpzeX0Iv1gPCfCnN5fQi/WA8J8Kc3l9CL9YDwnwpzeX0Iv1gPCfCnN5fQi/WA8J8Kc3l9CL9YDwnwpzeX0Iv1gPCfCnN5fQi/WA8J8Kc3l9CL9YDwnwpzeX0Iv1gPCfCnN5fQi/WA8J8Kc3l9CL9YDwnwpzeX0Iv1gPCfCnN5fQi/WA8J8Kc3l9CL9YDwnwpzeX0Iv1gE2T4U5vL6EX6wNTCU1PzLbJh6QoK7yw4LVYkS3+Fd9XO/Tbv5AKx2a2JNsY3+CA21MlrnWJmQkufZZaxvLmwlW3gIcnQzTLFivnWF1SY1kEttPdFebQvYsQKUxuuswlA/mlnontSInemcmuYziFdrOUyhcxDXhRTnui50w17Va9rlRzHI5q5HItqKbcOrTLVi0aoWVsS2ZS0wjWRXNhTCJYrXOc1VXjWG9qo6xeGxKulvGvSpripy68OaUwSfavA59nF5eZ+2PTwzt1Mr/fzP2wDbqZX+/mftgG3Uyv8AfzP2wDbqZX+/mftgG3Uyv9/M/bANuplf7+Z+2AbdTK/38z9sA26mV/v5n7YBt1Mr/fzP2wDbqZX+/mftgG3Uyv8AfzP2wDbqZX+/mftgG3Uyv9/M/bANuplf7+Z+2AbdTK/38z9sA26mV/v5n7YBt1Mr/fzP2wDbqZX+/mftgG3k5T/fzP2wEb2T7LZSWatr0iRVaqNhtc+JGW3iVz/xNav6WJ0rwHmaojd6pomrZVL40SYivmIn54jqlROBqcTU6ESw5+NXql0sHD0w24EJeG00qEsxYKq4XYnJlI9XQqxIO92fMutoyiXPupzyXwVI1RY7sHr5GbRLbpXI/wDpPsR2ZUav7Ka8SnVS24NWmpXECcT8r1syOX8rvavEvTwL0cfPqodKmt9okFF/fgt4/ZlPGUtmcNGYwY12TOh7prmGuqiJau4bMjew2depq6FJuEzI3sHXqO3pNwmZG9g69R29IuAmZG9g69R29JuGzI3sHXqO3pNw2ZG9g69R29JuGzI3sHXqO3pY3DZkb2Dr1Hb0s7hsyN7B16jt6TcNmRvYOvUdvSbhsyN7B16jt6TcJmRvYOvUdvSbhMyN7B16jt6TcJmRvYOvUdvSxuGzI3sM9ao6FJuGzI3sHXqY6FLKYCZkb2GOvUz29LO4TMjewdeo7ek3CZkb2Dr1Hb0sbhMyN7B16jt6WzL4Ka3J2GurEmWynDphvw4CJ0+zfNeUy25xD4x51qfhYqKuVN9rem3jXs+Rspoa6q07xK4PV0aNNrbYqJChqvG1qqrnfu5f+JfhU5Uudj1Z1LpNrS42yjBDZuA+GqWrYtgH5zw7geJJRHQntVYaKtK2WqxMnShoxML3hTh43tLlse5N+HEVE/lcqJmNGnlRFXEsOmY/rH5zMUwxNU8vms1H9a/OetMPOqeXhZqP61+c9aY4Y1Tybaj+tfnGmOGNU8spNR/WvzmNMM6p5ZSaj+tfnMaYZ1Ty9pNR/WvzmNMM6p5ekmo/rX5zGmHrVPL2kzH9a/OY0wzql6SZj+sdnMaYZ1SztmP6x2cxphnVJtmP6x2caYNUsbZj+sdnM6YNUsLMx/WPzjTDGqXlZmP61+czphjVLys1H9a/OZ0w86p5eFmo/rX5z1phjVPLys1H9a/ONMMap5Y21H9a/OZ0wxrnljbUf1r85nTHBrnk21H9a/ONMcMap5e2zUf1r855mmHqKp5enPe5PKRHKn8z1pzGNPDOrmXRwPguJNvbChtcjFWxzrLFcmRvebKML3lqxMb2h+ithmA2ycuyGiIi0olicRQlSEABwNkWxeDONWpqVZQKxwviqfUqsRF6eBc5jKGYmYclcWExyV0nd40wzrqY8V8xyV0nd40wapPFfMcldJ3eNMGqTxXzHJXSd3jTBqk8V8xyV0nd40wapPFfMcldJ3eNMGqTxYTHJXSd3jTBrk8WExyV0nd40wa6uWfFhMcldJ3eY0wa6uTxYzHJXSd3jTBrq5PFjMcldN3eNMcGurk8WMxyV03d40xwa6uTxYzHJXSd3jTBrq5PFjMcldJ3eNMGurk8WExyV0nd40wa6uWPFhMcldJ3eZ0wa6uTxYTHJXSd3jTBrk8V8xyV0nd40wapPFfMcldJ3eNMGqTxXzHJXSd3jTBqk8V8xyV0nd40wapExXzHJXSd3jTBql08FYqnq5FeiJ7d9c6jKGJqmVmbG9iMGTRLGorsplhJUAAAAGHAeAAAAAAAAAAAAAAAAAAAAAAAAAB7aBkAAA//2Q=="/>
          <p:cNvSpPr>
            <a:spLocks noChangeAspect="1" noChangeArrowheads="1"/>
          </p:cNvSpPr>
          <p:nvPr/>
        </p:nvSpPr>
        <p:spPr bwMode="auto">
          <a:xfrm>
            <a:off x="155575" y="-1790700"/>
            <a:ext cx="37433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xAPEBANEBAREBAPDw8ODRAPDhIQDQ0OFREWFhQRFRQYHSggGBolGxQUJTQhJikrLi4uFx8zODMsNzQtLi0BCgoKDg0OFxAQGiwcHSQ3KywsLSwxNywsLCwsLC4uLCwsLCwsLCwsLCwsLCwsLDQsLC80LCwsLCw3LCwsLCwsLP/AABEIAOEA4QMBEQACEQEDEQH/xAAcAAEAAgMBAQEAAAAAAAAAAAAABgcBBAUCAwj/xABJEAABAgMCBgwMBAUFAQEAAAAAAQIDBBIREwUHUZGSswYUFSExQVJUYXSh0RYXIyU1U3GTlLHS1CIycoFCYnOy4TOCosHwZGP/xAAaAQEBAAMBAQAAAAAAAAAAAAAABAEDBQIG/8QAMREBAAECBQMEAQQBAwUAAAAAAAECBAMREjFRExQyIUFSkWEFIoHBcTOx8CQ0odHx/9oADAMBAAIRAxEAPwC8QK82a4xEl3vlJJGPjMWmNHf+KDAdxsaifnenHxIuVbUNGLjxR6Ruowbea/WfSFYYTw3MTCqseYjRreFHxFu/2hpY1P2Qjqxq5911ODRT7OX+DkN0UPGueXvRTwfg5DdFBqnk0U8M+T5DNFBqnk0U8N3BuCnzNV1ChuRifiVz4UNPYivVLV6EPdNOJVs8V1YdHk0nUI5zFYxHNWxzaUtapiqK6fJmicOvx9WLYfIZooedU8vWmngth8hmig1Vcmmngqh8hmig1Vcmmngqh8hmig1Vcmmngqh8hmig1Vcmmngth8hmig1TyaaeC2HyGaKDVPJpp4Zth8hmig1Tyzpp4LYfIZooNU8mmng8nyGaKDVPLGinhjyfIbooNU8ming8nyG6KDXPJop4FdDThazJ+VOHiQzE1TOUMVRRTGcuhOYHiQYbY0SDDRj7LFR8J7kt4Kmtcqt/dD3VRiUxnLxTXhVTlDQth8hmihr1Ty26aeGLYfIZooNU8mmnhm2HyGaKDVPLGmnhv4PwxGgKiwI8WCqcCQ4rms/dltLv3RT1Ti1xtLzVhUTvCythuMq8eyVn6EV6o2FNNSmG567yNit4GqvKTe6E47MLH1ek7oca30+sesLMKEwBEsZeyB0jJ2QnUzEy7a8BycMNFRVfFTpRqLZ0q08YlemnNswqNdWShYz6UpTgTeQ5szm6sRk1lcphli0MMVdIMyrpBmnuwrY5HmZa+hr+GpzEsROC21Uzqp0cHwhzLj/UlEdlEq6XnYkB9iOYiIu9Zvfwp8zzcR+x6tZyr/hz6kykLo5wxV0gzYq6QxmzV09oM4KukGYjukM5s1JlBnBUmUwZwzUmUGcFXSDMq6QZlXSDN9sH2vmIENn5nxURLUtsUqtY9ZlJd1ftiFhbJNikxAlYkV35YbMiWI1d5bP2Kq/GUmH5x/Ct6kynLdfOGKkyhjOBFAyjlMj7wX2/hXfRUsVF4FQC8sU2yB01KulYrldGk1aypy2viS7kW6cq8apY5tvHRbxnRwq9VObmY1GipOTY0qfxyx1dOSsPihy0Z6JxVPiNRVzMTtJbqfSIWWcesq2jcPAQr3zRFVURE31WxPaZhmmmapimN5diUl2w0tpa53G5yW5k4hk71vbYeFHrETPM/wBNzbK5G5jGSzqfiDbK5G5hkdT8QnGwXZCkGXfDWxFvnL/xQ6eB/pw+J/VZzu8T+P8AaEA2XYQvcJRoqWWK5vyNWPHqt/SqpimP8/8Ap9kmVyNzEOT6mMSeIZ2yuRuYZHU/EG2VyNzDI6n4g2yuRuYZHU/EG2VyNzDI6n4g2yuRuYZHU/EG2VyNzDI6n4g2yuRuYZHU/EG2VyNzDI6n4g2yuRuYZHU/EG2VyNzDI6n4g2yuRuYZHU/EOZLTitnYD1ssbFYvaV4EesPnv1SuZpr/AOe61tluyVsSTiw0VPxUJ/zQrr8ZcG1/18P/ADT/ALwrzbK5G5jk5Pv+p+INsrkbmGR1PxDWmoTIib7WovE5qWOTvM5JsfAw8aPWmInmN3Fiwla5WrwpmVMocDEw5w65plmEzfMZvGSf4pJlWYTWGn5Y0lFq6VZFhU/3uzltrO6K8jZdhWhUvjbt3Qh9VXWKSXe0LbPeVfxUW3/BCvJN3lUt4muVPbvJ/wBnuI9FVj648f4l07wO5mXgMxIgM2hg7Du89U3kV6qiW8ViIi5kOnh06aYh8Ld43Wx68SPf/wCNFs0sWYe7h30W3L/6w047o/pVWc6ePV3EiET6iJZvAzmXgMy8BmXgMy8BmXgMy8BmXgMy8BmXgMy8DGbhYSjqyI1/86b+Tjt7CvA3fPfqs6Yn8t/COHVWGvHvtVEt4VRUWwqqjOJhwsOvRXTVHrlMT9NyFHRzWuTgc1HJ7FS1DlzGU5PvMPEiumKo2n1+3q8MPeZeAzc7CLvxs6Wqi/sv+R7OP+pedE/if+f+XiG1beM8ZoUzxYpZhWF1SY1kEttPdFebQvYsQKWxuL5wh9VXWKSXe0LbPeUAiv3/APBFkvzasCL5b/Y75obYj9rfYz/1H8T/AE3748u5mXwMy+Bm0JnBjXrUx6MytVbLOjpQ30Y80xlu+fuf0mqqvPD2bMtBZCbSi1Lxu4vYmdTXXXNU5y6NjZxb0+u8vtfHhfmXwMy+BmXwMy+BmXwMy+BmXwMy+BmXwMy+BmXwM3zjNbERWu3reB3DYvceqappnOEt3bRj0afdpQcFI1yOdERWpwIi2r+yWfOw3VY8zGTjYX6PXFf7p9HRvU4E3kTeRE4ETiQnfQ0xFMREbQXwesy+Bm0Z6Ja+H7HcfSh6iP2y5H6lP78P+f6fdib/AAdpqRJniw9KwuqTHH/+kEstPdFebQvcsQqXxt+kIfVV1ikl3tC2y3lAIq7/AAELoOerrIv+1fmhvjwbbH/uP4n+n3vDy7WZeAzLwGZeAzLwGZeAzLwGZeAzLwGZeAzLwGZeAzLwGZeAzLwGZeAzLwGZeAzLwGZeAzLwGZeAza8d1r2ex3/R6jxlyf1Lzw/5/pvQrDSlTPFh6VhdUmNZBLLT3RXm0L3LECl8bfpCH1VdYpJd7Qts95QCLw8ZCvaDZeLFjUQYb4r6XLTDhuiOpRUtWxu/ZvpnKKKc6fRm3xIw8bOZy9J3/ht7jT/Mpn4WL3GenPDpd5h/KPs3Gn+ZTPwsXuHTng7zD+UfZuNP8ymfhYvcOnPB3mH8o+zcaf5lM/Cxe4dOeDvMP5R9m40/zKZ+Fi9w6c8HeYfyj7Nxp/mUz8LF7h054O8w/lH2bjT/ADKZ+Fi9w6c8HeYfyj7Nxp/mUz8LF7h054O8w/lH2bjT/Mpn4WL3Dpzwd5h/KPs3Gn+ZTPwsXuHTng7zD+UfZuNP8ymfhYvcOnPB3mH8o+zcaf5lM/Cxe4dOeDvMP5R9m40/zKZ+Fi9w6c8HeYfyj7Nxp/mUz8LF7h054O8w/lH2bjT/ADKZ+Fi9w6c8HeYfyj7Nxp/mUz8LF7h054O8w/lH2bjT/Mpn4WL3Dpzwd5h/KPs3Gn+ZTPwsXuHTng7zD+UfZuNP8ymfhYvcOnPB3mH8o+zcaf5lM/Cxe4dOeDvMP5R9m40/zKZ+Fi9w6c8HeYfyj7Nxp/mUz8LF7h054O8w/lH21ZqUjQnw0jwYkFXI5WJEhOh1IlltlSb/AApnE0zFMoLzGpxK6Mpid9v4bkNUy9hM1pnix9KwuqTGsgltp7orzaF7FiBS+Nq3dCH1VdYpHd7Qts95QGLbaROgkuKFVTCzuox9bBL7baXOu94XbeFSMvAF4AvAF4AvAF4AvAF4AvAF4AvAF4AvAF4AvAF4AvAF4AvAF4AvAKlx4Otj4O/pzf8AdANFx4qbbyQSG7oOdk6eaZ4sV86wuqTGsgllp7orzaF7FiBS+Nr0hD6qusUku9oW2e8oDFtt4SFekeKZV3Vf1GProBfbbS593vC56ipGVAKgFQCoBUAqAVAKgFQCoBUAqAVAKgFQCoBUAqAVAKgFQFU461tjYO/ROf3QDRceKm28kHhopzvR00zxYW7qwuqTGsgllp7obzaF7liFTGNr0hD6qusUku9oW2e8oDF4SF0EgxVL50f1GProBfbbS513vC4qypGVgKwFYCsBWArAVgKwFYCsBWArAVgKwFYCsBWArAVgKwFYFXY5l8tg/wDTOfOAaLjxU23khcM5rppliy9KwuqTGsgltp7orzaF7FiBS+Nr0hD6qusUku9oW2e8oDFVbeAhXu/itXzm/qUbXQC+22lz7veFuVlSMrAVgKwFYCsBWArAVgKwFYCsBWArAVgKwFYCsBWArAVgKwKyxxL5XB/6Zz5wDRceKm28kNhqpzvR0kzxYL51hdUmNZBLLT3RXm0L3LEKl8bVu6EOzmq6xSO72hbZ7ygMW20idB3cWK+conUo2ugF9ttLnXfsteoqRlQCoBUAqAVAKgFQCoBUAqAVAKgFQCoBUAqAVAKgFQCoBUBW+N3fiSH6Zz5wDRceKm28kQht6TnZunkmeLFPOsLqkxrIJZae6G82hexYhUvjb9IQ+qrrFJLvaFtnvKAReHjzEK93MWfpGJ1KLr4BfbbS5937LUtKkZaAtAWgLQFoC0BaAtAWgLQFoC0BaAtAWgLQFoC0BaAtAWgV1ja/1JD2TfzgGi48VNt5IlDT/wBac100zxYp51hdUmNZBLbT3RXm0L2LECl8bfpCH1VdYpJd7Qtst5QCKm/wkLoO5i09IxOpRdfAL7baXOu/ZaZUjAAAAAAAAAAAAAAAAAAAAAAAACucbX+pIeyb+cA0XHiptvJE4dhznTTPFh6VhdUmNZBLLT3RXm0L3LEClsbiecIfVV1ikl3tC2z3lAIrFt485Fmvd3Fk3zjE6lG18Auttpc+63hathUjLAFgCwBYAsAWALAFgCwBYAsAWALAFgCwBYAsAWALAFgCwCucbf8AqSHsnPnANFx4qbbyRCGvT2HOydJNMWC+dYXVJjWQSy190V5tC9yxCpfG36Qh9VXWKSXe0LbPeUAiqtv+SFe72LH0lE6lG10Avttpc+79lr0lSMpAUgKQFICkBSApAUgKQFICkBSApAUgKQFICkBSApAUgKQK3xub0SQ/TOfOAaLjxU23kiEJ3tOdk6aZ4sV86wuqTGsgllp7orzaF7FiBS2NxfOEPqq6xSS62hbZ7yr6Ku+RLkhxW+konUo2ugF1ttKC63hblJUjKQFICkBSApAUgKQFICkBSApAUgKQFICkBSApAUgKQFICkCs8cO9Fwf8ApnPnANFx4qLbyQyE852Tp5priwW3CsLqkxrIJZa+6K82he5YhUpjf9IQ+qrrFJbraFlpvKvIvCRrklxUJ5zf1KNroBbbbSgut4XDSUpCkBSApAUgKQFICkBSApAUgKQFICkBSApAUgKQFICkBSApAq7HQnlcH/pnPnANOP4t9v5oND4SB0k4xV+lYXVJjWQSu290d37L6KkSlsbiecIfVV1ikl1tC2z3lX0VN8iXJJinTzo/qMfXQC622lz7veFyUlSQpAUgKQFICkBSApAUgKQFICkBSApAUgKQFICkBSApAUgKQKtx0N8rg/8AROfOAaLjxUW3khENnAc7N08k0xYJZhWF1SY1kEstfdFebQvcsQqXxt+kIfVV1ikl3tC2z3lAIqLb/ghXpJilTzq/qMfXQC+22lz7veFz0FSMoAUAKAFACgBQAoAUAKAFACgBQAoAUAKAFACgBQAoAUAKAKqx1t8tg79E5/dANFx4qbbyQeGzf/yc7N00zxYpZhWF1SY1kEstPdFebQvYsQKWxuL5wh9VXWKSXe0LbPeUAiuW3jIsl6T4n9/Czk/+GY1sEuttpc+73heF0VIy6AXQC6AXQC6AXQC6AXQC6AXQC6AXQC6AXQC6AXQC6AXQC6AXQC6AqLHm2yPg7+nN/wB0E0XHiptvJAoadCZznZukmmLBPOsLqkxrIJZae6K82he5YhUvjb9IQ+qrrFJLvaFtlvKARV3+AhdBKsTXpheozGsgl9ttLnXe8L3oKkZQAoAUAKAFACgBQAoAUAKAFACgBQAoAUAKAFACgBQAoAUAU5j6SyYwd/Sm/wC+CaLjxU23kr6HYc500zxYelYXVJjWQSy090V5tC9yxApfG36Qh9VXWKSXe0LbPeUAi8PHnIV7o7A8IrKYVl4620IkVkVE31WE6GtW90WIv+0ttpQ3Wz9JwYrXta9io5rkRzXNW1rmrwKiliF7AAAAAAAAAAAAAAAAAAAAAAAYUD8/43sLJN4QhKxbYUKC6HDVOB61rW9OhVsT2NRSa52VWu8ovDX2nPdJM8WK+dYXVJjWQS2090V5tC9ixApjGz6Qh9VXWKSXe0LbPeUBjItpC6D6bHlsnoFv8SvamS1YbrCu2n1RXUftWrguJOS6KspEtZwugRErhtVd+2y21tuVFRF4d8uc9vrsmwpzeX0Iv1gPCfCnN5fQi/WA8J8Kc3l9CL9YDwnwpzeX0Iv1gPCfCnN5fQi/WA8J8Kc3l9CL9YDwnwpzeX0Iv1gPCfCnN5fQi/WA8J8Kc3l9CL9YDwnwpzeX0Iv1gPCfCnN5fQi/WA8J8Kc3l9CL9YDwnwpzeX0Iv1gPCfCnN5fQi/WA8J8Kc3l9CL9YDwnwpzeX0Iv1gPCfCnN5fQi/WA8J8Kc3l9CL9YDwnwpzeX0Iv1gE2T4U5vL6EX6wNTCU1PzLbJh6QoK7yw4LVYkS3+Fd9XO/Tbv5AKx2a2JNsY3+CA21MlrnWJmQkufZZaxvLmwlW3gIcnQzTLFivnWF1SY1kEttPdFebQvYsQKUxuuswlA/mlnontSInemcmuYziFdrOUyhcxDXhRTnui50w17Va9rlRzHI5q5HItqKbcOrTLVi0aoWVsS2ZS0wjWRXNhTCJYrXOc1VXjWG9qo6xeGxKulvGvSpripy68OaUwSfavA59nF5eZ+2PTwzt1Mr/fzP2wDbqZX+/mftgG3Uyv8AfzP2wDbqZX+/mftgG3Uyv9/M/bANuplf7+Z+2AbdTK/38z9sA26mV/v5n7YBt1Mr/fzP2wDbqZX+/mftgG3Uyv8AfzP2wDbqZX+/mftgG3Uyv9/M/bANuplf7+Z+2AbdTK/38z9sA26mV/v5n7YBt1Mr/fzP2wDbqZX+/mftgG3k5T/fzP2wEb2T7LZSWatr0iRVaqNhtc+JGW3iVz/xNav6WJ0rwHmaojd6pomrZVL40SYivmIn54jqlROBqcTU6ESw5+NXql0sHD0w24EJeG00qEsxYKq4XYnJlI9XQqxIO92fMutoyiXPupzyXwVI1RY7sHr5GbRLbpXI/wDpPsR2ZUav7Ka8SnVS24NWmpXECcT8r1syOX8rvavEvTwL0cfPqodKmt9okFF/fgt4/ZlPGUtmcNGYwY12TOh7prmGuqiJau4bMjew2depq6FJuEzI3sHXqO3pNwmZG9g69R29IuAmZG9g69R29JuGzI3sHXqO3pNw2ZG9g69R29JuGzI3sHXqO3pY3DZkb2Dr1Hb0s7hsyN7B16jt6TcNmRvYOvUdvSbhsyN7B16jt6TcJmRvYOvUdvSbhMyN7B16jt6TcJmRvYOvUdvSxuGzI3sM9ao6FJuGzI3sHXqY6FLKYCZkb2GOvUz29LO4TMjewdeo7ek3CZkb2Dr1Hb0sbhMyN7B16jt6WzL4Ka3J2GurEmWynDphvw4CJ0+zfNeUy25xD4x51qfhYqKuVN9rem3jXs+Rspoa6q07xK4PV0aNNrbYqJChqvG1qqrnfu5f+JfhU5Uudj1Z1LpNrS42yjBDZuA+GqWrYtgH5zw7geJJRHQntVYaKtK2WqxMnShoxML3hTh43tLlse5N+HEVE/lcqJmNGnlRFXEsOmY/rH5zMUwxNU8vms1H9a/OetMPOqeXhZqP61+c9aY4Y1Tybaj+tfnGmOGNU8spNR/WvzmNMM6p5ZSaj+tfnMaYZ1Ty9pNR/WvzmNMM6p5ekmo/rX5zGmHrVPL2kzH9a/OY0wzql6SZj+sdnMaYZ1SztmP6x2cxphnVJtmP6x2caYNUsbZj+sdnM6YNUsLMx/WPzjTDGqXlZmP61+czphjVLys1H9a/OZ0w86p5eFmo/rX5z1phjVPLys1H9a/ONMMap5Y21H9a/OZ0wxrnljbUf1r85nTHBrnk21H9a/ONMcMap5e2zUf1r855mmHqKp5enPe5PKRHKn8z1pzGNPDOrmXRwPguJNvbChtcjFWxzrLFcmRvebKML3lqxMb2h+ithmA2ycuyGiIi0olicRQlSEABwNkWxeDONWpqVZQKxwviqfUqsRF6eBc5jKGYmYclcWExyV0nd40wzrqY8V8xyV0nd40wapPFfMcldJ3eNMGqTxXzHJXSd3jTBqk8V8xyV0nd40wapPFfMcldJ3eNMGqTxYTHJXSd3jTBrk8WExyV0nd40wa6uWfFhMcldJ3eY0wa6uTxYzHJXSd3jTBrq5PFjMcldN3eNMcGurk8WMxyV03d40xwa6uTxYzHJXSd3jTBrq5PFjMcldJ3eNMGurk8WExyV0nd40wa6uWPFhMcldJ3eZ0wa6uTxYTHJXSd3jTBrk8V8xyV0nd40wapPFfMcldJ3eNMGqTxXzHJXSd3jTBqk8V8xyV0nd40wapExXzHJXSd3jTBql08FYqnq5FeiJ7d9c6jKGJqmVmbG9iMGTRLGorsplhJUAAAAGHAeAAAAAAAAAAAAAAAAAAAAAAAAAB7aBkAAA//2Q=="/>
          <p:cNvSpPr>
            <a:spLocks noChangeAspect="1" noChangeArrowheads="1"/>
          </p:cNvSpPr>
          <p:nvPr/>
        </p:nvSpPr>
        <p:spPr bwMode="auto">
          <a:xfrm>
            <a:off x="307975" y="-1638300"/>
            <a:ext cx="37433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 rot="5400000">
            <a:off x="4009935" y="1608732"/>
            <a:ext cx="1200329" cy="8610600"/>
          </a:xfrm>
          <a:prstGeom prst="rect">
            <a:avLst/>
          </a:prstGeom>
          <a:solidFill>
            <a:srgbClr val="003300"/>
          </a:solidFill>
          <a:effectLst>
            <a:softEdge rad="31750"/>
          </a:effectLst>
        </p:spPr>
        <p:txBody>
          <a:bodyPr vert="vert270" wrap="square" rtlCol="0">
            <a:spAutoFit/>
          </a:bodyPr>
          <a:lstStyle>
            <a:defPPr>
              <a:defRPr lang="en-US"/>
            </a:defPPr>
            <a:lvl1pPr algn="ctr">
              <a:defRPr sz="6600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???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457200"/>
            <a:ext cx="1160061" cy="6019800"/>
          </a:xfrm>
          <a:prstGeom prst="rect">
            <a:avLst/>
          </a:prstGeom>
          <a:solidFill>
            <a:srgbClr val="003300"/>
          </a:solidFill>
          <a:effectLst>
            <a:softEdge rad="31750"/>
          </a:effectLst>
        </p:spPr>
        <p:txBody>
          <a:bodyPr vert="wordArtVert" wrap="square" rtlCol="0">
            <a:spAutoFit/>
          </a:bodyPr>
          <a:lstStyle>
            <a:defPPr>
              <a:defRPr lang="en-US"/>
            </a:defPPr>
            <a:lvl1pPr>
              <a:defRPr sz="6600" b="1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SUMMER</a:t>
            </a:r>
            <a:r>
              <a:rPr lang="en-US" dirty="0" smtClean="0"/>
              <a:t> </a:t>
            </a:r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1676400" y="340555"/>
            <a:ext cx="7239000" cy="4771394"/>
            <a:chOff x="1676400" y="340555"/>
            <a:chExt cx="7239000" cy="4771394"/>
          </a:xfrm>
        </p:grpSpPr>
        <p:pic>
          <p:nvPicPr>
            <p:cNvPr id="24" name="Picture 10" descr="http://rosettacode.org/mw/images/5/54/ScalaTree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05" t="7294" r="7486" b="7788"/>
            <a:stretch/>
          </p:blipFill>
          <p:spPr bwMode="auto">
            <a:xfrm>
              <a:off x="6331526" y="408842"/>
              <a:ext cx="2583874" cy="22851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14" descr="http://www.simplycast.com/sites/all/themes/simplycast/images/360_connected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27094" y="2919209"/>
              <a:ext cx="2192739" cy="21927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18" descr="http://images2.wikia.nocookie.net/__cb20130511060912/gameshows/images/0/00/The_Price_is_Right_Logo_in_Burgundy_Background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1282" y="3057177"/>
              <a:ext cx="1916803" cy="19168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7" name="Group 26"/>
            <p:cNvGrpSpPr>
              <a:grpSpLocks noChangeAspect="1"/>
            </p:cNvGrpSpPr>
            <p:nvPr/>
          </p:nvGrpSpPr>
          <p:grpSpPr>
            <a:xfrm>
              <a:off x="1676400" y="340555"/>
              <a:ext cx="2267566" cy="2421732"/>
              <a:chOff x="1895476" y="272257"/>
              <a:chExt cx="3149398" cy="3363516"/>
            </a:xfrm>
          </p:grpSpPr>
          <p:pic>
            <p:nvPicPr>
              <p:cNvPr id="30" name="Picture 6" descr="http://www.sunnypsd.com/uploads/posts/2012-03/1331281704_calendar-icon-512x512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95476" y="272257"/>
                <a:ext cx="2242344" cy="22423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" name="Picture 6" descr="http://www.sunnypsd.com/uploads/posts/2012-03/1331281704_calendar-icon-512x512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62200" y="783828"/>
                <a:ext cx="2242344" cy="22423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" name="Picture 6" descr="http://www.sunnypsd.com/uploads/posts/2012-03/1331281704_calendar-icon-512x512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02530" y="1393429"/>
                <a:ext cx="2242344" cy="22423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3" name="TextBox 32"/>
              <p:cNvSpPr txBox="1"/>
              <p:nvPr/>
            </p:nvSpPr>
            <p:spPr>
              <a:xfrm>
                <a:off x="2765028" y="461942"/>
                <a:ext cx="892572" cy="3847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FALL</a:t>
                </a:r>
                <a:endParaRPr lang="en-US" sz="1200" dirty="0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971798" y="983674"/>
                <a:ext cx="966354" cy="3847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SPRING</a:t>
                </a:r>
                <a:endParaRPr lang="en-US" sz="1200" dirty="0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3352800" y="1540410"/>
                <a:ext cx="1170709" cy="3847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SUMMER</a:t>
                </a:r>
                <a:endParaRPr lang="en-US" sz="1200" dirty="0"/>
              </a:p>
            </p:txBody>
          </p:sp>
        </p:grpSp>
        <p:pic>
          <p:nvPicPr>
            <p:cNvPr id="28" name="Picture 2" descr="http://www.roxannejoffe.com/wp-content/uploads/2012/06/3279873902_9cf69cb55a.jp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44" r="6164" b="4436"/>
            <a:stretch/>
          </p:blipFill>
          <p:spPr bwMode="auto">
            <a:xfrm>
              <a:off x="4176474" y="507910"/>
              <a:ext cx="1994210" cy="2087021"/>
            </a:xfrm>
            <a:prstGeom prst="round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2" descr="http://parks.slu.edu/myos/my-uploads/2012/03/27/Transfer--Credits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2418" y="3619614"/>
              <a:ext cx="2322321" cy="7919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1199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3" name="Group 2052"/>
          <p:cNvGrpSpPr/>
          <p:nvPr/>
        </p:nvGrpSpPr>
        <p:grpSpPr>
          <a:xfrm>
            <a:off x="1667740" y="381000"/>
            <a:ext cx="6866660" cy="4838474"/>
            <a:chOff x="1667740" y="762000"/>
            <a:chExt cx="6866660" cy="4838474"/>
          </a:xfrm>
        </p:grpSpPr>
        <p:pic>
          <p:nvPicPr>
            <p:cNvPr id="2050" name="Picture 2" descr="http://jeffdjenson.com/wp-content/uploads/2010/05/Graduation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6707" y="1356197"/>
              <a:ext cx="2903392" cy="25045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5" name="Picture 7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04" t="55158" r="14237" b="1052"/>
            <a:stretch/>
          </p:blipFill>
          <p:spPr bwMode="auto">
            <a:xfrm>
              <a:off x="1667740" y="3886200"/>
              <a:ext cx="6643255" cy="1714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TextBox 22"/>
            <p:cNvSpPr txBox="1"/>
            <p:nvPr/>
          </p:nvSpPr>
          <p:spPr>
            <a:xfrm>
              <a:off x="6852804" y="3919267"/>
              <a:ext cx="168159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dirty="0" smtClean="0">
                  <a:solidFill>
                    <a:schemeClr val="tx2">
                      <a:lumMod val="50000"/>
                    </a:schemeClr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FACILITY </a:t>
              </a:r>
            </a:p>
            <a:p>
              <a:pPr algn="r"/>
              <a:r>
                <a:rPr lang="en-US" sz="2400" dirty="0" smtClean="0">
                  <a:solidFill>
                    <a:schemeClr val="tx2">
                      <a:lumMod val="50000"/>
                    </a:schemeClr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USAGE</a:t>
              </a:r>
              <a:endParaRPr lang="en-US" sz="2400" dirty="0">
                <a:solidFill>
                  <a:schemeClr val="tx2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pic>
          <p:nvPicPr>
            <p:cNvPr id="2057" name="Picture 9" descr="http://1.bp.blogspot.com/_Mpd1ozuoa64/TO7YcUqVudI/AAAAAAAACzk/oMf6G6gruWg/s1600/Dollar+Signs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0940" y="762000"/>
              <a:ext cx="3102095" cy="2471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51" name="Rectangle 2050"/>
            <p:cNvSpPr/>
            <p:nvPr/>
          </p:nvSpPr>
          <p:spPr>
            <a:xfrm>
              <a:off x="6248400" y="769203"/>
              <a:ext cx="2286000" cy="83099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lvl="0" algn="r"/>
              <a:r>
                <a:rPr lang="en-US" sz="2400" dirty="0">
                  <a:solidFill>
                    <a:schemeClr val="tx2">
                      <a:lumMod val="75000"/>
                    </a:schemeClr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ACADEMIC UNITS  </a:t>
              </a:r>
            </a:p>
          </p:txBody>
        </p:sp>
        <p:pic>
          <p:nvPicPr>
            <p:cNvPr id="2052" name="Picture 4" descr="http://clker.com/cliparts/f/7/a/1/12401733372138608980bugmenot_Download_Arrow.svg.hi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4014839" y="2212030"/>
              <a:ext cx="1949056" cy="20426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0" name="TextBox 39"/>
          <p:cNvSpPr txBox="1"/>
          <p:nvPr/>
        </p:nvSpPr>
        <p:spPr>
          <a:xfrm rot="5400000">
            <a:off x="4009935" y="1608732"/>
            <a:ext cx="1200329" cy="8610600"/>
          </a:xfrm>
          <a:prstGeom prst="rect">
            <a:avLst/>
          </a:prstGeom>
          <a:solidFill>
            <a:schemeClr val="tx2">
              <a:lumMod val="75000"/>
            </a:schemeClr>
          </a:solidFill>
          <a:effectLst>
            <a:softEdge rad="31750"/>
          </a:effectLst>
        </p:spPr>
        <p:txBody>
          <a:bodyPr vert="vert270"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GOALS</a:t>
            </a:r>
            <a:endParaRPr lang="en-US" sz="6600" dirty="0">
              <a:solidFill>
                <a:srgbClr val="00B05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04800" y="304800"/>
            <a:ext cx="1160061" cy="6019800"/>
          </a:xfrm>
          <a:prstGeom prst="rect">
            <a:avLst/>
          </a:prstGeom>
          <a:solidFill>
            <a:schemeClr val="tx2">
              <a:lumMod val="75000"/>
            </a:schemeClr>
          </a:solidFill>
          <a:effectLst>
            <a:softEdge rad="31750"/>
          </a:effectLst>
        </p:spPr>
        <p:txBody>
          <a:bodyPr vert="wordArtVert" wrap="square" rtlCol="0">
            <a:spAutoFit/>
          </a:bodyPr>
          <a:lstStyle/>
          <a:p>
            <a:r>
              <a:rPr lang="en-US" sz="6600" dirty="0" smtClean="0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SUMMER </a:t>
            </a:r>
            <a:endParaRPr lang="en-US" sz="6600" dirty="0">
              <a:solidFill>
                <a:srgbClr val="00B05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75114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2590800" y="1905000"/>
            <a:ext cx="6096000" cy="42211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4" name="AutoShape 2" descr="data:image/jpeg;base64,/9j/4AAQSkZJRgABAQAAAQABAAD/2wCEAAkGBxAPEBANEBAREBAPDw8ODRAPDhIQDQ0OFREWFhQRFRQYHSggGBolGxQUJTQhJikrLi4uFx8zODMsNzQtLi0BCgoKDg0OFxAQGiwcHSQ3KywsLSwxNywsLCwsLC4uLCwsLCwsLCwsLCwsLCwsLDQsLC80LCwsLCw3LCwsLCwsLP/AABEIAOEA4QMBEQACEQEDEQH/xAAcAAEAAgMBAQEAAAAAAAAAAAAABgcBBAUCAwj/xABJEAABAgMCBgwMBAUFAQEAAAAAAQIDBBIREwUHUZGSswYUFSExQVJUYXSh0RYXIyU1U3GTlLHS1CIycoFCYnOy4TOCosHwZGP/xAAaAQEBAAMBAQAAAAAAAAAAAAAABAEDBQIG/8QAMREBAAECBQMEAQQBAwUAAAAAAAECBAMREjFRExQyIUFSkWEFIoHBcTOx8CQ0odHx/9oADAMBAAIRAxEAPwC8QK82a4xEl3vlJJGPjMWmNHf+KDAdxsaifnenHxIuVbUNGLjxR6Ruowbea/WfSFYYTw3MTCqseYjRreFHxFu/2hpY1P2Qjqxq5911ODRT7OX+DkN0UPGueXvRTwfg5DdFBqnk0U8M+T5DNFBqnk0U8N3BuCnzNV1ChuRifiVz4UNPYivVLV6EPdNOJVs8V1YdHk0nUI5zFYxHNWxzaUtapiqK6fJmicOvx9WLYfIZooedU8vWmngth8hmig1Vcmmngqh8hmig1Vcmmngqh8hmig1Vcmmngqh8hmig1Vcmmngth8hmig1TyaaeC2HyGaKDVPJpp4Zth8hmig1Tyzpp4LYfIZooNU8mmng8nyGaKDVPLGinhjyfIbooNU8ming8nyG6KDXPJop4FdDThazJ+VOHiQzE1TOUMVRRTGcuhOYHiQYbY0SDDRj7LFR8J7kt4Kmtcqt/dD3VRiUxnLxTXhVTlDQth8hmihr1Ty26aeGLYfIZooNU8mmnhm2HyGaKDVPLGmnhv4PwxGgKiwI8WCqcCQ4rms/dltLv3RT1Ti1xtLzVhUTvCythuMq8eyVn6EV6o2FNNSmG567yNit4GqvKTe6E47MLH1ek7oca30+sesLMKEwBEsZeyB0jJ2QnUzEy7a8BycMNFRVfFTpRqLZ0q08YlemnNswqNdWShYz6UpTgTeQ5szm6sRk1lcphli0MMVdIMyrpBmnuwrY5HmZa+hr+GpzEsROC21Uzqp0cHwhzLj/UlEdlEq6XnYkB9iOYiIu9Zvfwp8zzcR+x6tZyr/hz6kykLo5wxV0gzYq6QxmzV09oM4KukGYjukM5s1JlBnBUmUwZwzUmUGcFXSDMq6QZlXSDN9sH2vmIENn5nxURLUtsUqtY9ZlJd1ftiFhbJNikxAlYkV35YbMiWI1d5bP2Kq/GUmH5x/Ct6kynLdfOGKkyhjOBFAyjlMj7wX2/hXfRUsVF4FQC8sU2yB01KulYrldGk1aypy2viS7kW6cq8apY5tvHRbxnRwq9VObmY1GipOTY0qfxyx1dOSsPihy0Z6JxVPiNRVzMTtJbqfSIWWcesq2jcPAQr3zRFVURE31WxPaZhmmmapimN5diUl2w0tpa53G5yW5k4hk71vbYeFHrETPM/wBNzbK5G5jGSzqfiDbK5G5hkdT8QnGwXZCkGXfDWxFvnL/xQ6eB/pw+J/VZzu8T+P8AaEA2XYQvcJRoqWWK5vyNWPHqt/SqpimP8/8Ap9kmVyNzEOT6mMSeIZ2yuRuYZHU/EG2VyNzDI6n4g2yuRuYZHU/EG2VyNzDI6n4g2yuRuYZHU/EG2VyNzDI6n4g2yuRuYZHU/EG2VyNzDI6n4g2yuRuYZHU/EG2VyNzDI6n4g2yuRuYZHU/EOZLTitnYD1ssbFYvaV4EesPnv1SuZpr/AOe61tluyVsSTiw0VPxUJ/zQrr8ZcG1/18P/ADT/ALwrzbK5G5jk5Pv+p+INsrkbmGR1PxDWmoTIib7WovE5qWOTvM5JsfAw8aPWmInmN3Fiwla5WrwpmVMocDEw5w65plmEzfMZvGSf4pJlWYTWGn5Y0lFq6VZFhU/3uzltrO6K8jZdhWhUvjbt3Qh9VXWKSXe0LbPeVfxUW3/BCvJN3lUt4muVPbvJ/wBnuI9FVj648f4l07wO5mXgMxIgM2hg7Du89U3kV6qiW8ViIi5kOnh06aYh8Ld43Wx68SPf/wCNFs0sWYe7h30W3L/6w047o/pVWc6ePV3EiET6iJZvAzmXgMy8BmXgMy8BmXgMy8BmXgMy8BmXgMy8DGbhYSjqyI1/86b+Tjt7CvA3fPfqs6Yn8t/COHVWGvHvtVEt4VRUWwqqjOJhwsOvRXTVHrlMT9NyFHRzWuTgc1HJ7FS1DlzGU5PvMPEiumKo2n1+3q8MPeZeAzc7CLvxs6Wqi/sv+R7OP+pedE/if+f+XiG1beM8ZoUzxYpZhWF1SY1kEttPdFebQvYsQKWxuL5wh9VXWKSXe0LbPeUAiv3/APBFkvzasCL5b/Y75obYj9rfYz/1H8T/AE3748u5mXwMy+Bm0JnBjXrUx6MytVbLOjpQ30Y80xlu+fuf0mqqvPD2bMtBZCbSi1Lxu4vYmdTXXXNU5y6NjZxb0+u8vtfHhfmXwMy+BmXwMy+BmXwMy+BmXwMy+BmXwMy+BmXwM3zjNbERWu3reB3DYvceqappnOEt3bRj0afdpQcFI1yOdERWpwIi2r+yWfOw3VY8zGTjYX6PXFf7p9HRvU4E3kTeRE4ETiQnfQ0xFMREbQXwesy+Bm0Z6Ja+H7HcfSh6iP2y5H6lP78P+f6fdib/AAdpqRJniw9KwuqTHH/+kEstPdFebQvcsQqXxt+kIfVV1ikl3tC2y3lAIq7/AAELoOerrIv+1fmhvjwbbH/uP4n+n3vDy7WZeAzLwGZeAzLwGZeAzLwGZeAzLwGZeAzLwGZeAzLwGZeAzLwGZeAzLwGZeAzLwGZeAzLwGZeAza8d1r2ex3/R6jxlyf1Lzw/5/pvQrDSlTPFh6VhdUmNZBLLT3RXm0L3LECl8bfpCH1VdYpJd7Qts95QCLw8ZCvaDZeLFjUQYb4r6XLTDhuiOpRUtWxu/ZvpnKKKc6fRm3xIw8bOZy9J3/ht7jT/Mpn4WL3GenPDpd5h/KPs3Gn+ZTPwsXuHTng7zD+UfZuNP8ymfhYvcOnPB3mH8o+zcaf5lM/Cxe4dOeDvMP5R9m40/zKZ+Fi9w6c8HeYfyj7Nxp/mUz8LF7h054O8w/lH2bjT/ADKZ+Fi9w6c8HeYfyj7Nxp/mUz8LF7h054O8w/lH2bjT/Mpn4WL3Dpzwd5h/KPs3Gn+ZTPwsXuHTng7zD+UfZuNP8ymfhYvcOnPB3mH8o+zcaf5lM/Cxe4dOeDvMP5R9m40/zKZ+Fi9w6c8HeYfyj7Nxp/mUz8LF7h054O8w/lH2bjT/ADKZ+Fi9w6c8HeYfyj7Nxp/mUz8LF7h054O8w/lH2bjT/Mpn4WL3Dpzwd5h/KPs3Gn+ZTPwsXuHTng7zD+UfZuNP8ymfhYvcOnPB3mH8o+zcaf5lM/Cxe4dOeDvMP5R9m40/zKZ+Fi9w6c8HeYfyj7Nxp/mUz8LF7h054O8w/lH21ZqUjQnw0jwYkFXI5WJEhOh1IlltlSb/AApnE0zFMoLzGpxK6Mpid9v4bkNUy9hM1pnix9KwuqTGsgltp7orzaF7FiBS+Nq3dCH1VdYpHd7Qts95QGLbaROgkuKFVTCzuox9bBL7baXOu94XbeFSMvAF4AvAF4AvAF4AvAF4AvAF4AvAF4AvAF4AvAF4AvAF4AvAF4AvAKlx4Otj4O/pzf8AdANFx4qbbyQSG7oOdk6eaZ4sV86wuqTGsgllp7orzaF7FiBS+Nr0hD6qusUku9oW2e8oDFtt4SFekeKZV3Vf1GProBfbbS593vC56ipGVAKgFQCoBUAqAVAKgFQCoBUAqAVAKgFQCoBUAqAVAKgFQFU461tjYO/ROf3QDRceKm28kHhopzvR00zxYW7qwuqTGsgllp7obzaF7liFTGNr0hD6qusUku9oW2e8oDF4SF0EgxVL50f1GProBfbbS513vC4qypGVgKwFYCsBWArAVgKwFYCsBWArAVgKwFYCsBWArAVgKwFYFXY5l8tg/wDTOfOAaLjxU23khcM5rppliy9KwuqTGsgltp7orzaF7FiBS+Nr0hD6qusUku9oW2e8oDFVbeAhXu/itXzm/qUbXQC+22lz7veFuVlSMrAVgKwFYCsBWArAVgKwFYCsBWArAVgKwFYCsBWArAVgKwKyxxL5XB/6Zz5wDRceKm28kNhqpzvR0kzxYL51hdUmNZBLLT3RXm0L3LEKl8bVu6EOzmq6xSO72hbZ7ygMW20idB3cWK+conUo2ugF9ttLnXfsteoqRlQCoBUAqAVAKgFQCoBUAqAVAKgFQCoBUAqAVAKgFQCoBUBW+N3fiSH6Zz5wDRceKm28kQht6TnZunkmeLFPOsLqkxrIJZae6G82hexYhUvjb9IQ+qrrFJLvaFtnvKAReHjzEK93MWfpGJ1KLr4BfbbS5937LUtKkZaAtAWgLQFoC0BaAtAWgLQFoC0BaAtAWgLQFoC0BaAtAWgV1ja/1JD2TfzgGi48VNt5IlDT/wBac100zxYp51hdUmNZBLbT3RXm0L2LECl8bfpCH1VdYpJd7Qtst5QCKm/wkLoO5i09IxOpRdfAL7baXOu/ZaZUjAAAAAAAAAAAAAAAAAAAAAAAACucbX+pIeyb+cA0XHiptvJE4dhznTTPFh6VhdUmNZBLLT3RXm0L3LEClsbiecIfVV1ikl3tC2z3lAIrFt485Fmvd3Fk3zjE6lG18Auttpc+63hathUjLAFgCwBYAsAWALAFgCwBYAsAWALAFgCwBYAsAWALAFgCwCucbf8AqSHsnPnANFx4qbbyRCGvT2HOydJNMWC+dYXVJjWQSy190V5tC9yxCpfG36Qh9VXWKSXe0LbPeUAiqtv+SFe72LH0lE6lG10Avttpc+79lr0lSMpAUgKQFICkBSApAUgKQFICkBSApAUgKQFICkBSApAUgKQK3xub0SQ/TOfOAaLjxU23kiEJ3tOdk6aZ4sV86wuqTGsgllp7orzaF7FiBS2NxfOEPqq6xSS62hbZ7yr6Ku+RLkhxW+konUo2ugF1ttKC63hblJUjKQFICkBSApAUgKQFICkBSApAUgKQFICkBSApAUgKQFICkCs8cO9Fwf8ApnPnANFx4qLbyQyE852Tp5priwW3CsLqkxrIJZa+6K82he5YhUpjf9IQ+qrrFJbraFlpvKvIvCRrklxUJ5zf1KNroBbbbSgut4XDSUpCkBSApAUgKQFICkBSApAUgKQFICkBSApAUgKQFICkBSApAq7HQnlcH/pnPnANOP4t9v5oND4SB0k4xV+lYXVJjWQSu290d37L6KkSlsbiecIfVV1ikl1tC2z3lX0VN8iXJJinTzo/qMfXQC622lz7veFyUlSQpAUgKQFICkBSApAUgKQFICkBSApAUgKQFICkBSApAUgKQKtx0N8rg/8AROfOAaLjxUW3khENnAc7N08k0xYJZhWF1SY1kEstfdFebQvcsQqXxt+kIfVV1ikl3tC2z3lAIqLb/ghXpJilTzq/qMfXQC+22lz7veFz0FSMoAUAKAFACgBQAoAUAKAFACgBQAoAUAKAFACgBQAoAUAKAKqx1t8tg79E5/dANFx4qbbyQeGzf/yc7N00zxYpZhWF1SY1kEstPdFebQvYsQKWxuL5wh9VXWKSXe0LbPeUAiuW3jIsl6T4n9/Czk/+GY1sEuttpc+73heF0VIy6AXQC6AXQC6AXQC6AXQC6AXQC6AXQC6AXQC6AXQC6AXQC6AXQC6AqLHm2yPg7+nN/wB0E0XHiptvJAoadCZznZukmmLBPOsLqkxrIJZae6K82he5YhUvjb9IQ+qrrFJLvaFtlvKARV3+AhdBKsTXpheozGsgl9ttLnXe8L3oKkZQAoAUAKAFACgBQAoAUAKAFACgBQAoAUAKAFACgBQAoAUAU5j6SyYwd/Sm/wC+CaLjxU23kr6HYc500zxYelYXVJjWQSy090V5tC9yxApfG36Qh9VXWKSXe0LbPeUAi8PHnIV7o7A8IrKYVl4620IkVkVE31WE6GtW90WIv+0ttpQ3Wz9JwYrXta9io5rkRzXNW1rmrwKiliF7AAAAAAAAAAAAAAAAAAAAAAAYUD8/43sLJN4QhKxbYUKC6HDVOB61rW9OhVsT2NRSa52VWu8ovDX2nPdJM8WK+dYXVJjWQS2090V5tC9ixApjGz6Qh9VXWKSXe0LbPeUBjItpC6D6bHlsnoFv8SvamS1YbrCu2n1RXUftWrguJOS6KspEtZwugRErhtVd+2y21tuVFRF4d8uc9vrsmwpzeX0Iv1gPCfCnN5fQi/WA8J8Kc3l9CL9YDwnwpzeX0Iv1gPCfCnN5fQi/WA8J8Kc3l9CL9YDwnwpzeX0Iv1gPCfCnN5fQi/WA8J8Kc3l9CL9YDwnwpzeX0Iv1gPCfCnN5fQi/WA8J8Kc3l9CL9YDwnwpzeX0Iv1gPCfCnN5fQi/WA8J8Kc3l9CL9YDwnwpzeX0Iv1gPCfCnN5fQi/WA8J8Kc3l9CL9YDwnwpzeX0Iv1gE2T4U5vL6EX6wNTCU1PzLbJh6QoK7yw4LVYkS3+Fd9XO/Tbv5AKx2a2JNsY3+CA21MlrnWJmQkufZZaxvLmwlW3gIcnQzTLFivnWF1SY1kEttPdFebQvYsQKUxuuswlA/mlnontSInemcmuYziFdrOUyhcxDXhRTnui50w17Va9rlRzHI5q5HItqKbcOrTLVi0aoWVsS2ZS0wjWRXNhTCJYrXOc1VXjWG9qo6xeGxKulvGvSpripy68OaUwSfavA59nF5eZ+2PTwzt1Mr/fzP2wDbqZX+/mftgG3Uyv8AfzP2wDbqZX+/mftgG3Uyv9/M/bANuplf7+Z+2AbdTK/38z9sA26mV/v5n7YBt1Mr/fzP2wDbqZX+/mftgG3Uyv8AfzP2wDbqZX+/mftgG3Uyv9/M/bANuplf7+Z+2AbdTK/38z9sA26mV/v5n7YBt1Mr/fzP2wDbqZX+/mftgG3k5T/fzP2wEb2T7LZSWatr0iRVaqNhtc+JGW3iVz/xNav6WJ0rwHmaojd6pomrZVL40SYivmIn54jqlROBqcTU6ESw5+NXql0sHD0w24EJeG00qEsxYKq4XYnJlI9XQqxIO92fMutoyiXPupzyXwVI1RY7sHr5GbRLbpXI/wDpPsR2ZUav7Ka8SnVS24NWmpXECcT8r1syOX8rvavEvTwL0cfPqodKmt9okFF/fgt4/ZlPGUtmcNGYwY12TOh7prmGuqiJau4bMjew2depq6FJuEzI3sHXqO3pNwmZG9g69R29IuAmZG9g69R29JuGzI3sHXqO3pNw2ZG9g69R29JuGzI3sHXqO3pY3DZkb2Dr1Hb0s7hsyN7B16jt6TcNmRvYOvUdvSbhsyN7B16jt6TcJmRvYOvUdvSbhMyN7B16jt6TcJmRvYOvUdvSxuGzI3sM9ao6FJuGzI3sHXqY6FLKYCZkb2GOvUz29LO4TMjewdeo7ek3CZkb2Dr1Hb0sbhMyN7B16jt6WzL4Ka3J2GurEmWynDphvw4CJ0+zfNeUy25xD4x51qfhYqKuVN9rem3jXs+Rspoa6q07xK4PV0aNNrbYqJChqvG1qqrnfu5f+JfhU5Uudj1Z1LpNrS42yjBDZuA+GqWrYtgH5zw7geJJRHQntVYaKtK2WqxMnShoxML3hTh43tLlse5N+HEVE/lcqJmNGnlRFXEsOmY/rH5zMUwxNU8vms1H9a/OetMPOqeXhZqP61+c9aY4Y1Tybaj+tfnGmOGNU8spNR/WvzmNMM6p5ZSaj+tfnMaYZ1Ty9pNR/WvzmNMM6p5ekmo/rX5zGmHrVPL2kzH9a/OY0wzql6SZj+sdnMaYZ1SztmP6x2cxphnVJtmP6x2caYNUsbZj+sdnM6YNUsLMx/WPzjTDGqXlZmP61+czphjVLys1H9a/OZ0w86p5eFmo/rX5z1phjVPLys1H9a/ONMMap5Y21H9a/OZ0wxrnljbUf1r85nTHBrnk21H9a/ONMcMap5e2zUf1r855mmHqKp5enPe5PKRHKn8z1pzGNPDOrmXRwPguJNvbChtcjFWxzrLFcmRvebKML3lqxMb2h+ithmA2ycuyGiIi0olicRQlSEABwNkWxeDONWpqVZQKxwviqfUqsRF6eBc5jKGYmYclcWExyV0nd40wzrqY8V8xyV0nd40wapPFfMcldJ3eNMGqTxXzHJXSd3jTBqk8V8xyV0nd40wapPFfMcldJ3eNMGqTxYTHJXSd3jTBrk8WExyV0nd40wa6uWfFhMcldJ3eY0wa6uTxYzHJXSd3jTBrq5PFjMcldN3eNMcGurk8WMxyV03d40xwa6uTxYzHJXSd3jTBrq5PFjMcldJ3eNMGurk8WExyV0nd40wa6uWPFhMcldJ3eZ0wa6uTxYTHJXSd3jTBrk8V8xyV0nd40wapPFfMcldJ3eNMGqTxXzHJXSd3jTBqk8V8xyV0nd40wapExXzHJXSd3jTBql08FYqnq5FeiJ7d9c6jKGJqmVmbG9iMGTRLGorsplhJUAAAAGHAeAAAAAAAAAAAAAAAAAAAAAAAAAB7aBkAAA//2Q=="/>
          <p:cNvSpPr>
            <a:spLocks noChangeAspect="1" noChangeArrowheads="1"/>
          </p:cNvSpPr>
          <p:nvPr/>
        </p:nvSpPr>
        <p:spPr bwMode="auto">
          <a:xfrm>
            <a:off x="155575" y="-1790700"/>
            <a:ext cx="37433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xAPEBANEBAREBAPDw8ODRAPDhIQDQ0OFREWFhQRFRQYHSggGBolGxQUJTQhJikrLi4uFx8zODMsNzQtLi0BCgoKDg0OFxAQGiwcHSQ3KywsLSwxNywsLCwsLC4uLCwsLCwsLCwsLCwsLCwsLDQsLC80LCwsLCw3LCwsLCwsLP/AABEIAOEA4QMBEQACEQEDEQH/xAAcAAEAAgMBAQEAAAAAAAAAAAAABgcBBAUCAwj/xABJEAABAgMCBgwMBAUFAQEAAAAAAQIDBBIREwUHUZGSswYUFSExQVJUYXSh0RYXIyU1U3GTlLHS1CIycoFCYnOy4TOCosHwZGP/xAAaAQEBAAMBAQAAAAAAAAAAAAAABAEDBQIG/8QAMREBAAECBQMEAQQBAwUAAAAAAAECBAMREjFRExQyIUFSkWEFIoHBcTOx8CQ0odHx/9oADAMBAAIRAxEAPwC8QK82a4xEl3vlJJGPjMWmNHf+KDAdxsaifnenHxIuVbUNGLjxR6Ruowbea/WfSFYYTw3MTCqseYjRreFHxFu/2hpY1P2Qjqxq5911ODRT7OX+DkN0UPGueXvRTwfg5DdFBqnk0U8M+T5DNFBqnk0U8N3BuCnzNV1ChuRifiVz4UNPYivVLV6EPdNOJVs8V1YdHk0nUI5zFYxHNWxzaUtapiqK6fJmicOvx9WLYfIZooedU8vWmngth8hmig1Vcmmngqh8hmig1Vcmmngqh8hmig1Vcmmngqh8hmig1Vcmmngth8hmig1TyaaeC2HyGaKDVPJpp4Zth8hmig1Tyzpp4LYfIZooNU8mmng8nyGaKDVPLGinhjyfIbooNU8ming8nyG6KDXPJop4FdDThazJ+VOHiQzE1TOUMVRRTGcuhOYHiQYbY0SDDRj7LFR8J7kt4Kmtcqt/dD3VRiUxnLxTXhVTlDQth8hmihr1Ty26aeGLYfIZooNU8mmnhm2HyGaKDVPLGmnhv4PwxGgKiwI8WCqcCQ4rms/dltLv3RT1Ti1xtLzVhUTvCythuMq8eyVn6EV6o2FNNSmG567yNit4GqvKTe6E47MLH1ek7oca30+sesLMKEwBEsZeyB0jJ2QnUzEy7a8BycMNFRVfFTpRqLZ0q08YlemnNswqNdWShYz6UpTgTeQ5szm6sRk1lcphli0MMVdIMyrpBmnuwrY5HmZa+hr+GpzEsROC21Uzqp0cHwhzLj/UlEdlEq6XnYkB9iOYiIu9Zvfwp8zzcR+x6tZyr/hz6kykLo5wxV0gzYq6QxmzV09oM4KukGYjukM5s1JlBnBUmUwZwzUmUGcFXSDMq6QZlXSDN9sH2vmIENn5nxURLUtsUqtY9ZlJd1ftiFhbJNikxAlYkV35YbMiWI1d5bP2Kq/GUmH5x/Ct6kynLdfOGKkyhjOBFAyjlMj7wX2/hXfRUsVF4FQC8sU2yB01KulYrldGk1aypy2viS7kW6cq8apY5tvHRbxnRwq9VObmY1GipOTY0qfxyx1dOSsPihy0Z6JxVPiNRVzMTtJbqfSIWWcesq2jcPAQr3zRFVURE31WxPaZhmmmapimN5diUl2w0tpa53G5yW5k4hk71vbYeFHrETPM/wBNzbK5G5jGSzqfiDbK5G5hkdT8QnGwXZCkGXfDWxFvnL/xQ6eB/pw+J/VZzu8T+P8AaEA2XYQvcJRoqWWK5vyNWPHqt/SqpimP8/8Ap9kmVyNzEOT6mMSeIZ2yuRuYZHU/EG2VyNzDI6n4g2yuRuYZHU/EG2VyNzDI6n4g2yuRuYZHU/EG2VyNzDI6n4g2yuRuYZHU/EG2VyNzDI6n4g2yuRuYZHU/EG2VyNzDI6n4g2yuRuYZHU/EOZLTitnYD1ssbFYvaV4EesPnv1SuZpr/AOe61tluyVsSTiw0VPxUJ/zQrr8ZcG1/18P/ADT/ALwrzbK5G5jk5Pv+p+INsrkbmGR1PxDWmoTIib7WovE5qWOTvM5JsfAw8aPWmInmN3Fiwla5WrwpmVMocDEw5w65plmEzfMZvGSf4pJlWYTWGn5Y0lFq6VZFhU/3uzltrO6K8jZdhWhUvjbt3Qh9VXWKSXe0LbPeVfxUW3/BCvJN3lUt4muVPbvJ/wBnuI9FVj648f4l07wO5mXgMxIgM2hg7Du89U3kV6qiW8ViIi5kOnh06aYh8Ld43Wx68SPf/wCNFs0sWYe7h30W3L/6w047o/pVWc6ePV3EiET6iJZvAzmXgMy8BmXgMy8BmXgMy8BmXgMy8BmXgMy8DGbhYSjqyI1/86b+Tjt7CvA3fPfqs6Yn8t/COHVWGvHvtVEt4VRUWwqqjOJhwsOvRXTVHrlMT9NyFHRzWuTgc1HJ7FS1DlzGU5PvMPEiumKo2n1+3q8MPeZeAzc7CLvxs6Wqi/sv+R7OP+pedE/if+f+XiG1beM8ZoUzxYpZhWF1SY1kEttPdFebQvYsQKWxuL5wh9VXWKSXe0LbPeUAiv3/APBFkvzasCL5b/Y75obYj9rfYz/1H8T/AE3748u5mXwMy+Bm0JnBjXrUx6MytVbLOjpQ30Y80xlu+fuf0mqqvPD2bMtBZCbSi1Lxu4vYmdTXXXNU5y6NjZxb0+u8vtfHhfmXwMy+BmXwMy+BmXwMy+BmXwMy+BmXwMy+BmXwM3zjNbERWu3reB3DYvceqappnOEt3bRj0afdpQcFI1yOdERWpwIi2r+yWfOw3VY8zGTjYX6PXFf7p9HRvU4E3kTeRE4ETiQnfQ0xFMREbQXwesy+Bm0Z6Ja+H7HcfSh6iP2y5H6lP78P+f6fdib/AAdpqRJniw9KwuqTHH/+kEstPdFebQvcsQqXxt+kIfVV1ikl3tC2y3lAIq7/AAELoOerrIv+1fmhvjwbbH/uP4n+n3vDy7WZeAzLwGZeAzLwGZeAzLwGZeAzLwGZeAzLwGZeAzLwGZeAzLwGZeAzLwGZeAzLwGZeAzLwGZeAza8d1r2ex3/R6jxlyf1Lzw/5/pvQrDSlTPFh6VhdUmNZBLLT3RXm0L3LECl8bfpCH1VdYpJd7Qts95QCLw8ZCvaDZeLFjUQYb4r6XLTDhuiOpRUtWxu/ZvpnKKKc6fRm3xIw8bOZy9J3/ht7jT/Mpn4WL3GenPDpd5h/KPs3Gn+ZTPwsXuHTng7zD+UfZuNP8ymfhYvcOnPB3mH8o+zcaf5lM/Cxe4dOeDvMP5R9m40/zKZ+Fi9w6c8HeYfyj7Nxp/mUz8LF7h054O8w/lH2bjT/ADKZ+Fi9w6c8HeYfyj7Nxp/mUz8LF7h054O8w/lH2bjT/Mpn4WL3Dpzwd5h/KPs3Gn+ZTPwsXuHTng7zD+UfZuNP8ymfhYvcOnPB3mH8o+zcaf5lM/Cxe4dOeDvMP5R9m40/zKZ+Fi9w6c8HeYfyj7Nxp/mUz8LF7h054O8w/lH2bjT/ADKZ+Fi9w6c8HeYfyj7Nxp/mUz8LF7h054O8w/lH2bjT/Mpn4WL3Dpzwd5h/KPs3Gn+ZTPwsXuHTng7zD+UfZuNP8ymfhYvcOnPB3mH8o+zcaf5lM/Cxe4dOeDvMP5R9m40/zKZ+Fi9w6c8HeYfyj7Nxp/mUz8LF7h054O8w/lH21ZqUjQnw0jwYkFXI5WJEhOh1IlltlSb/AApnE0zFMoLzGpxK6Mpid9v4bkNUy9hM1pnix9KwuqTGsgltp7orzaF7FiBS+Nq3dCH1VdYpHd7Qts95QGLbaROgkuKFVTCzuox9bBL7baXOu94XbeFSMvAF4AvAF4AvAF4AvAF4AvAF4AvAF4AvAF4AvAF4AvAF4AvAF4AvAKlx4Otj4O/pzf8AdANFx4qbbyQSG7oOdk6eaZ4sV86wuqTGsgllp7orzaF7FiBS+Nr0hD6qusUku9oW2e8oDFtt4SFekeKZV3Vf1GProBfbbS593vC56ipGVAKgFQCoBUAqAVAKgFQCoBUAqAVAKgFQCoBUAqAVAKgFQFU461tjYO/ROf3QDRceKm28kHhopzvR00zxYW7qwuqTGsgllp7obzaF7liFTGNr0hD6qusUku9oW2e8oDF4SF0EgxVL50f1GProBfbbS513vC4qypGVgKwFYCsBWArAVgKwFYCsBWArAVgKwFYCsBWArAVgKwFYFXY5l8tg/wDTOfOAaLjxU23khcM5rppliy9KwuqTGsgltp7orzaF7FiBS+Nr0hD6qusUku9oW2e8oDFVbeAhXu/itXzm/qUbXQC+22lz7veFuVlSMrAVgKwFYCsBWArAVgKwFYCsBWArAVgKwFYCsBWArAVgKwKyxxL5XB/6Zz5wDRceKm28kNhqpzvR0kzxYL51hdUmNZBLLT3RXm0L3LEKl8bVu6EOzmq6xSO72hbZ7ygMW20idB3cWK+conUo2ugF9ttLnXfsteoqRlQCoBUAqAVAKgFQCoBUAqAVAKgFQCoBUAqAVAKgFQCoBUBW+N3fiSH6Zz5wDRceKm28kQht6TnZunkmeLFPOsLqkxrIJZae6G82hexYhUvjb9IQ+qrrFJLvaFtnvKAReHjzEK93MWfpGJ1KLr4BfbbS5937LUtKkZaAtAWgLQFoC0BaAtAWgLQFoC0BaAtAWgLQFoC0BaAtAWgV1ja/1JD2TfzgGi48VNt5IlDT/wBac100zxYp51hdUmNZBLbT3RXm0L2LECl8bfpCH1VdYpJd7Qtst5QCKm/wkLoO5i09IxOpRdfAL7baXOu/ZaZUjAAAAAAAAAAAAAAAAAAAAAAAACucbX+pIeyb+cA0XHiptvJE4dhznTTPFh6VhdUmNZBLLT3RXm0L3LEClsbiecIfVV1ikl3tC2z3lAIrFt485Fmvd3Fk3zjE6lG18Auttpc+63hathUjLAFgCwBYAsAWALAFgCwBYAsAWALAFgCwBYAsAWALAFgCwCucbf8AqSHsnPnANFx4qbbyRCGvT2HOydJNMWC+dYXVJjWQSy190V5tC9yxCpfG36Qh9VXWKSXe0LbPeUAiqtv+SFe72LH0lE6lG10Avttpc+79lr0lSMpAUgKQFICkBSApAUgKQFICkBSApAUgKQFICkBSApAUgKQK3xub0SQ/TOfOAaLjxU23kiEJ3tOdk6aZ4sV86wuqTGsgllp7orzaF7FiBS2NxfOEPqq6xSS62hbZ7yr6Ku+RLkhxW+konUo2ugF1ttKC63hblJUjKQFICkBSApAUgKQFICkBSApAUgKQFICkBSApAUgKQFICkCs8cO9Fwf8ApnPnANFx4qLbyQyE852Tp5priwW3CsLqkxrIJZa+6K82he5YhUpjf9IQ+qrrFJbraFlpvKvIvCRrklxUJ5zf1KNroBbbbSgut4XDSUpCkBSApAUgKQFICkBSApAUgKQFICkBSApAUgKQFICkBSApAq7HQnlcH/pnPnANOP4t9v5oND4SB0k4xV+lYXVJjWQSu290d37L6KkSlsbiecIfVV1ikl1tC2z3lX0VN8iXJJinTzo/qMfXQC622lz7veFyUlSQpAUgKQFICkBSApAUgKQFICkBSApAUgKQFICkBSApAUgKQKtx0N8rg/8AROfOAaLjxUW3khENnAc7N08k0xYJZhWF1SY1kEstfdFebQvcsQqXxt+kIfVV1ikl3tC2z3lAIqLb/ghXpJilTzq/qMfXQC+22lz7veFz0FSMoAUAKAFACgBQAoAUAKAFACgBQAoAUAKAFACgBQAoAUAKAKqx1t8tg79E5/dANFx4qbbyQeGzf/yc7N00zxYpZhWF1SY1kEstPdFebQvYsQKWxuL5wh9VXWKSXe0LbPeUAiuW3jIsl6T4n9/Czk/+GY1sEuttpc+73heF0VIy6AXQC6AXQC6AXQC6AXQC6AXQC6AXQC6AXQC6AXQC6AXQC6AXQC6AqLHm2yPg7+nN/wB0E0XHiptvJAoadCZznZukmmLBPOsLqkxrIJZae6K82he5YhUvjb9IQ+qrrFJLvaFtlvKARV3+AhdBKsTXpheozGsgl9ttLnXe8L3oKkZQAoAUAKAFACgBQAoAUAKAFACgBQAoAUAKAFACgBQAoAUAU5j6SyYwd/Sm/wC+CaLjxU23kr6HYc500zxYelYXVJjWQSy090V5tC9yxApfG36Qh9VXWKSXe0LbPeUAi8PHnIV7o7A8IrKYVl4620IkVkVE31WE6GtW90WIv+0ttpQ3Wz9JwYrXta9io5rkRzXNW1rmrwKiliF7AAAAAAAAAAAAAAAAAAAAAAAYUD8/43sLJN4QhKxbYUKC6HDVOB61rW9OhVsT2NRSa52VWu8ovDX2nPdJM8WK+dYXVJjWQS2090V5tC9ixApjGz6Qh9VXWKSXe0LbPeUBjItpC6D6bHlsnoFv8SvamS1YbrCu2n1RXUftWrguJOS6KspEtZwugRErhtVd+2y21tuVFRF4d8uc9vrsmwpzeX0Iv1gPCfCnN5fQi/WA8J8Kc3l9CL9YDwnwpzeX0Iv1gPCfCnN5fQi/WA8J8Kc3l9CL9YDwnwpzeX0Iv1gPCfCnN5fQi/WA8J8Kc3l9CL9YDwnwpzeX0Iv1gPCfCnN5fQi/WA8J8Kc3l9CL9YDwnwpzeX0Iv1gPCfCnN5fQi/WA8J8Kc3l9CL9YDwnwpzeX0Iv1gPCfCnN5fQi/WA8J8Kc3l9CL9YDwnwpzeX0Iv1gE2T4U5vL6EX6wNTCU1PzLbJh6QoK7yw4LVYkS3+Fd9XO/Tbv5AKx2a2JNsY3+CA21MlrnWJmQkufZZaxvLmwlW3gIcnQzTLFivnWF1SY1kEttPdFebQvYsQKUxuuswlA/mlnontSInemcmuYziFdrOUyhcxDXhRTnui50w17Va9rlRzHI5q5HItqKbcOrTLVi0aoWVsS2ZS0wjWRXNhTCJYrXOc1VXjWG9qo6xeGxKulvGvSpripy68OaUwSfavA59nF5eZ+2PTwzt1Mr/fzP2wDbqZX+/mftgG3Uyv8AfzP2wDbqZX+/mftgG3Uyv9/M/bANuplf7+Z+2AbdTK/38z9sA26mV/v5n7YBt1Mr/fzP2wDbqZX+/mftgG3Uyv8AfzP2wDbqZX+/mftgG3Uyv9/M/bANuplf7+Z+2AbdTK/38z9sA26mV/v5n7YBt1Mr/fzP2wDbqZX+/mftgG3k5T/fzP2wEb2T7LZSWatr0iRVaqNhtc+JGW3iVz/xNav6WJ0rwHmaojd6pomrZVL40SYivmIn54jqlROBqcTU6ESw5+NXql0sHD0w24EJeG00qEsxYKq4XYnJlI9XQqxIO92fMutoyiXPupzyXwVI1RY7sHr5GbRLbpXI/wDpPsR2ZUav7Ka8SnVS24NWmpXECcT8r1syOX8rvavEvTwL0cfPqodKmt9okFF/fgt4/ZlPGUtmcNGYwY12TOh7prmGuqiJau4bMjew2depq6FJuEzI3sHXqO3pNwmZG9g69R29IuAmZG9g69R29JuGzI3sHXqO3pNw2ZG9g69R29JuGzI3sHXqO3pY3DZkb2Dr1Hb0s7hsyN7B16jt6TcNmRvYOvUdvSbhsyN7B16jt6TcJmRvYOvUdvSbhMyN7B16jt6TcJmRvYOvUdvSxuGzI3sM9ao6FJuGzI3sHXqY6FLKYCZkb2GOvUz29LO4TMjewdeo7ek3CZkb2Dr1Hb0sbhMyN7B16jt6WzL4Ka3J2GurEmWynDphvw4CJ0+zfNeUy25xD4x51qfhYqKuVN9rem3jXs+Rspoa6q07xK4PV0aNNrbYqJChqvG1qqrnfu5f+JfhU5Uudj1Z1LpNrS42yjBDZuA+GqWrYtgH5zw7geJJRHQntVYaKtK2WqxMnShoxML3hTh43tLlse5N+HEVE/lcqJmNGnlRFXEsOmY/rH5zMUwxNU8vms1H9a/OetMPOqeXhZqP61+c9aY4Y1Tybaj+tfnGmOGNU8spNR/WvzmNMM6p5ZSaj+tfnMaYZ1Ty9pNR/WvzmNMM6p5ekmo/rX5zGmHrVPL2kzH9a/OY0wzql6SZj+sdnMaYZ1SztmP6x2cxphnVJtmP6x2caYNUsbZj+sdnM6YNUsLMx/WPzjTDGqXlZmP61+czphjVLys1H9a/OZ0w86p5eFmo/rX5z1phjVPLys1H9a/ONMMap5Y21H9a/OZ0wxrnljbUf1r85nTHBrnk21H9a/ONMcMap5e2zUf1r855mmHqKp5enPe5PKRHKn8z1pzGNPDOrmXRwPguJNvbChtcjFWxzrLFcmRvebKML3lqxMb2h+ithmA2ycuyGiIi0olicRQlSEABwNkWxeDONWpqVZQKxwviqfUqsRF6eBc5jKGYmYclcWExyV0nd40wzrqY8V8xyV0nd40wapPFfMcldJ3eNMGqTxXzHJXSd3jTBqk8V8xyV0nd40wapPFfMcldJ3eNMGqTxYTHJXSd3jTBrk8WExyV0nd40wa6uWfFhMcldJ3eY0wa6uTxYzHJXSd3jTBrq5PFjMcldN3eNMcGurk8WMxyV03d40xwa6uTxYzHJXSd3jTBrq5PFjMcldJ3eNMGurk8WExyV0nd40wa6uWPFhMcldJ3eZ0wa6uTxYTHJXSd3jTBrk8V8xyV0nd40wapPFfMcldJ3eNMGqTxXzHJXSd3jTBqk8V8xyV0nd40wapExXzHJXSd3jTBql08FYqnq5FeiJ7d9c6jKGJqmVmbG9iMGTRLGorsplhJUAAAAGHAeAAAAAAAAAAAAAAAAAAAAAAAAAB7aBkAAA//2Q=="/>
          <p:cNvSpPr>
            <a:spLocks noChangeAspect="1" noChangeArrowheads="1"/>
          </p:cNvSpPr>
          <p:nvPr/>
        </p:nvSpPr>
        <p:spPr bwMode="auto">
          <a:xfrm>
            <a:off x="307975" y="-1638300"/>
            <a:ext cx="37433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 rot="5400000">
            <a:off x="4009935" y="1608732"/>
            <a:ext cx="1200329" cy="8610600"/>
          </a:xfrm>
          <a:prstGeom prst="rect">
            <a:avLst/>
          </a:prstGeom>
          <a:solidFill>
            <a:schemeClr val="tx1"/>
          </a:solidFill>
          <a:effectLst>
            <a:softEdge rad="31750"/>
          </a:effectLst>
        </p:spPr>
        <p:txBody>
          <a:bodyPr vert="vert270"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ISSUES</a:t>
            </a:r>
            <a:endParaRPr lang="en-US" sz="6600" dirty="0">
              <a:solidFill>
                <a:srgbClr val="00B05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304800"/>
            <a:ext cx="1160061" cy="6019800"/>
          </a:xfrm>
          <a:prstGeom prst="rect">
            <a:avLst/>
          </a:prstGeom>
          <a:solidFill>
            <a:schemeClr val="tx1"/>
          </a:solidFill>
          <a:effectLst>
            <a:softEdge rad="31750"/>
          </a:effectLst>
        </p:spPr>
        <p:txBody>
          <a:bodyPr vert="wordArtVert" wrap="square" rtlCol="0">
            <a:spAutoFit/>
          </a:bodyPr>
          <a:lstStyle/>
          <a:p>
            <a:r>
              <a:rPr lang="en-US" sz="6600" dirty="0" smtClean="0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SUMMER </a:t>
            </a:r>
            <a:endParaRPr lang="en-US" sz="6600" dirty="0">
              <a:solidFill>
                <a:srgbClr val="00B05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676400" y="340555"/>
            <a:ext cx="7239000" cy="4771394"/>
            <a:chOff x="1676400" y="340555"/>
            <a:chExt cx="7239000" cy="4771394"/>
          </a:xfrm>
        </p:grpSpPr>
        <p:pic>
          <p:nvPicPr>
            <p:cNvPr id="3082" name="Picture 10" descr="http://rosettacode.org/mw/images/5/54/ScalaTree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05" t="7294" r="7486" b="7788"/>
            <a:stretch/>
          </p:blipFill>
          <p:spPr bwMode="auto">
            <a:xfrm>
              <a:off x="6331526" y="408842"/>
              <a:ext cx="2583874" cy="22851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6" name="Picture 14" descr="http://www.simplycast.com/sites/all/themes/simplycast/images/360_connected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27094" y="2919209"/>
              <a:ext cx="2192739" cy="21927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90" name="Picture 18" descr="http://images2.wikia.nocookie.net/__cb20130511060912/gameshows/images/0/00/The_Price_is_Right_Logo_in_Burgundy_Background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1282" y="3057177"/>
              <a:ext cx="1916803" cy="19168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8" name="Group 7"/>
            <p:cNvGrpSpPr>
              <a:grpSpLocks noChangeAspect="1"/>
            </p:cNvGrpSpPr>
            <p:nvPr/>
          </p:nvGrpSpPr>
          <p:grpSpPr>
            <a:xfrm>
              <a:off x="1676400" y="340555"/>
              <a:ext cx="2267566" cy="2421732"/>
              <a:chOff x="1895476" y="272257"/>
              <a:chExt cx="3149398" cy="3363516"/>
            </a:xfrm>
          </p:grpSpPr>
          <p:pic>
            <p:nvPicPr>
              <p:cNvPr id="3078" name="Picture 6" descr="http://www.sunnypsd.com/uploads/posts/2012-03/1331281704_calendar-icon-512x512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95476" y="272257"/>
                <a:ext cx="2242344" cy="22423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Picture 6" descr="http://www.sunnypsd.com/uploads/posts/2012-03/1331281704_calendar-icon-512x512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62200" y="783828"/>
                <a:ext cx="2242344" cy="22423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Picture 6" descr="http://www.sunnypsd.com/uploads/posts/2012-03/1331281704_calendar-icon-512x512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02530" y="1393429"/>
                <a:ext cx="2242344" cy="22423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" name="TextBox 6"/>
              <p:cNvSpPr txBox="1"/>
              <p:nvPr/>
            </p:nvSpPr>
            <p:spPr>
              <a:xfrm>
                <a:off x="2765028" y="461942"/>
                <a:ext cx="892572" cy="3847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FALL</a:t>
                </a:r>
                <a:endParaRPr lang="en-US" sz="1200" dirty="0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2971798" y="983674"/>
                <a:ext cx="966354" cy="3847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SPRING</a:t>
                </a:r>
                <a:endParaRPr lang="en-US" sz="1200" dirty="0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3352800" y="1540410"/>
                <a:ext cx="1170709" cy="3847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SUMMER</a:t>
                </a:r>
                <a:endParaRPr lang="en-US" sz="1200" dirty="0"/>
              </a:p>
            </p:txBody>
          </p:sp>
        </p:grpSp>
        <p:pic>
          <p:nvPicPr>
            <p:cNvPr id="22" name="Picture 2" descr="http://www.roxannejoffe.com/wp-content/uploads/2012/06/3279873902_9cf69cb55a.jp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44" r="6164" b="4436"/>
            <a:stretch/>
          </p:blipFill>
          <p:spPr bwMode="auto">
            <a:xfrm>
              <a:off x="4176474" y="507910"/>
              <a:ext cx="1994210" cy="2087021"/>
            </a:xfrm>
            <a:prstGeom prst="round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" descr="http://parks.slu.edu/myos/my-uploads/2012/03/27/Transfer--Credits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2418" y="3619614"/>
              <a:ext cx="2322321" cy="7919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6569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3" name="AutoShape 2" descr="data:image/jpeg;base64,/9j/4AAQSkZJRgABAQAAAQABAAD/2wCEAAkGBxAPEBANEBAREBAPDw8ODRAPDhIQDQ0OFREWFhQRFRQYHSggGBolGxQUJTQhJikrLi4uFx8zODMsNzQtLi0BCgoKDg0OFxAQGiwcHSQ3KywsLSwxNywsLCwsLC4uLCwsLCwsLCwsLCwsLCwsLDQsLC80LCwsLCw3LCwsLCwsLP/AABEIAOEA4QMBEQACEQEDEQH/xAAcAAEAAgMBAQEAAAAAAAAAAAAABgcBBAUCAwj/xABJEAABAgMCBgwMBAUFAQEAAAAAAQIDBBIREwUHUZGSswYUFSExQVJUYXSh0RYXIyU1U3GTlLHS1CIycoFCYnOy4TOCosHwZGP/xAAaAQEBAAMBAQAAAAAAAAAAAAAABAEDBQIG/8QAMREBAAECBQMEAQQBAwUAAAAAAAECBAMREjFRExQyIUFSkWEFIoHBcTOx8CQ0odHx/9oADAMBAAIRAxEAPwC8QK82a4xEl3vlJJGPjMWmNHf+KDAdxsaifnenHxIuVbUNGLjxR6Ruowbea/WfSFYYTw3MTCqseYjRreFHxFu/2hpY1P2Qjqxq5911ODRT7OX+DkN0UPGueXvRTwfg5DdFBqnk0U8M+T5DNFBqnk0U8N3BuCnzNV1ChuRifiVz4UNPYivVLV6EPdNOJVs8V1YdHk0nUI5zFYxHNWxzaUtapiqK6fJmicOvx9WLYfIZooedU8vWmngth8hmig1Vcmmngqh8hmig1Vcmmngqh8hmig1Vcmmngqh8hmig1Vcmmngth8hmig1TyaaeC2HyGaKDVPJpp4Zth8hmig1Tyzpp4LYfIZooNU8mmng8nyGaKDVPLGinhjyfIbooNU8ming8nyG6KDXPJop4FdDThazJ+VOHiQzE1TOUMVRRTGcuhOYHiQYbY0SDDRj7LFR8J7kt4Kmtcqt/dD3VRiUxnLxTXhVTlDQth8hmihr1Ty26aeGLYfIZooNU8mmnhm2HyGaKDVPLGmnhv4PwxGgKiwI8WCqcCQ4rms/dltLv3RT1Ti1xtLzVhUTvCythuMq8eyVn6EV6o2FNNSmG567yNit4GqvKTe6E47MLH1ek7oca30+sesLMKEwBEsZeyB0jJ2QnUzEy7a8BycMNFRVfFTpRqLZ0q08YlemnNswqNdWShYz6UpTgTeQ5szm6sRk1lcphli0MMVdIMyrpBmnuwrY5HmZa+hr+GpzEsROC21Uzqp0cHwhzLj/UlEdlEq6XnYkB9iOYiIu9Zvfwp8zzcR+x6tZyr/hz6kykLo5wxV0gzYq6QxmzV09oM4KukGYjukM5s1JlBnBUmUwZwzUmUGcFXSDMq6QZlXSDN9sH2vmIENn5nxURLUtsUqtY9ZlJd1ftiFhbJNikxAlYkV35YbMiWI1d5bP2Kq/GUmH5x/Ct6kynLdfOGKkyhjOBFAyjlMj7wX2/hXfRUsVF4FQC8sU2yB01KulYrldGk1aypy2viS7kW6cq8apY5tvHRbxnRwq9VObmY1GipOTY0qfxyx1dOSsPihy0Z6JxVPiNRVzMTtJbqfSIWWcesq2jcPAQr3zRFVURE31WxPaZhmmmapimN5diUl2w0tpa53G5yW5k4hk71vbYeFHrETPM/wBNzbK5G5jGSzqfiDbK5G5hkdT8QnGwXZCkGXfDWxFvnL/xQ6eB/pw+J/VZzu8T+P8AaEA2XYQvcJRoqWWK5vyNWPHqt/SqpimP8/8Ap9kmVyNzEOT6mMSeIZ2yuRuYZHU/EG2VyNzDI6n4g2yuRuYZHU/EG2VyNzDI6n4g2yuRuYZHU/EG2VyNzDI6n4g2yuRuYZHU/EG2VyNzDI6n4g2yuRuYZHU/EG2VyNzDI6n4g2yuRuYZHU/EOZLTitnYD1ssbFYvaV4EesPnv1SuZpr/AOe61tluyVsSTiw0VPxUJ/zQrr8ZcG1/18P/ADT/ALwrzbK5G5jk5Pv+p+INsrkbmGR1PxDWmoTIib7WovE5qWOTvM5JsfAw8aPWmInmN3Fiwla5WrwpmVMocDEw5w65plmEzfMZvGSf4pJlWYTWGn5Y0lFq6VZFhU/3uzltrO6K8jZdhWhUvjbt3Qh9VXWKSXe0LbPeVfxUW3/BCvJN3lUt4muVPbvJ/wBnuI9FVj648f4l07wO5mXgMxIgM2hg7Du89U3kV6qiW8ViIi5kOnh06aYh8Ld43Wx68SPf/wCNFs0sWYe7h30W3L/6w047o/pVWc6ePV3EiET6iJZvAzmXgMy8BmXgMy8BmXgMy8BmXgMy8BmXgMy8DGbhYSjqyI1/86b+Tjt7CvA3fPfqs6Yn8t/COHVWGvHvtVEt4VRUWwqqjOJhwsOvRXTVHrlMT9NyFHRzWuTgc1HJ7FS1DlzGU5PvMPEiumKo2n1+3q8MPeZeAzc7CLvxs6Wqi/sv+R7OP+pedE/if+f+XiG1beM8ZoUzxYpZhWF1SY1kEttPdFebQvYsQKWxuL5wh9VXWKSXe0LbPeUAiv3/APBFkvzasCL5b/Y75obYj9rfYz/1H8T/AE3748u5mXwMy+Bm0JnBjXrUx6MytVbLOjpQ30Y80xlu+fuf0mqqvPD2bMtBZCbSi1Lxu4vYmdTXXXNU5y6NjZxb0+u8vtfHhfmXwMy+BmXwMy+BmXwMy+BmXwMy+BmXwMy+BmXwM3zjNbERWu3reB3DYvceqappnOEt3bRj0afdpQcFI1yOdERWpwIi2r+yWfOw3VY8zGTjYX6PXFf7p9HRvU4E3kTeRE4ETiQnfQ0xFMREbQXwesy+Bm0Z6Ja+H7HcfSh6iP2y5H6lP78P+f6fdib/AAdpqRJniw9KwuqTHH/+kEstPdFebQvcsQqXxt+kIfVV1ikl3tC2y3lAIq7/AAELoOerrIv+1fmhvjwbbH/uP4n+n3vDy7WZeAzLwGZeAzLwGZeAzLwGZeAzLwGZeAzLwGZeAzLwGZeAzLwGZeAzLwGZeAzLwGZeAzLwGZeAza8d1r2ex3/R6jxlyf1Lzw/5/pvQrDSlTPFh6VhdUmNZBLLT3RXm0L3LECl8bfpCH1VdYpJd7Qts95QCLw8ZCvaDZeLFjUQYb4r6XLTDhuiOpRUtWxu/ZvpnKKKc6fRm3xIw8bOZy9J3/ht7jT/Mpn4WL3GenPDpd5h/KPs3Gn+ZTPwsXuHTng7zD+UfZuNP8ymfhYvcOnPB3mH8o+zcaf5lM/Cxe4dOeDvMP5R9m40/zKZ+Fi9w6c8HeYfyj7Nxp/mUz8LF7h054O8w/lH2bjT/ADKZ+Fi9w6c8HeYfyj7Nxp/mUz8LF7h054O8w/lH2bjT/Mpn4WL3Dpzwd5h/KPs3Gn+ZTPwsXuHTng7zD+UfZuNP8ymfhYvcOnPB3mH8o+zcaf5lM/Cxe4dOeDvMP5R9m40/zKZ+Fi9w6c8HeYfyj7Nxp/mUz8LF7h054O8w/lH2bjT/ADKZ+Fi9w6c8HeYfyj7Nxp/mUz8LF7h054O8w/lH2bjT/Mpn4WL3Dpzwd5h/KPs3Gn+ZTPwsXuHTng7zD+UfZuNP8ymfhYvcOnPB3mH8o+zcaf5lM/Cxe4dOeDvMP5R9m40/zKZ+Fi9w6c8HeYfyj7Nxp/mUz8LF7h054O8w/lH21ZqUjQnw0jwYkFXI5WJEhOh1IlltlSb/AApnE0zFMoLzGpxK6Mpid9v4bkNUy9hM1pnix9KwuqTGsgltp7orzaF7FiBS+Nq3dCH1VdYpHd7Qts95QGLbaROgkuKFVTCzuox9bBL7baXOu94XbeFSMvAF4AvAF4AvAF4AvAF4AvAF4AvAF4AvAF4AvAF4AvAF4AvAF4AvAKlx4Otj4O/pzf8AdANFx4qbbyQSG7oOdk6eaZ4sV86wuqTGsgllp7orzaF7FiBS+Nr0hD6qusUku9oW2e8oDFtt4SFekeKZV3Vf1GProBfbbS593vC56ipGVAKgFQCoBUAqAVAKgFQCoBUAqAVAKgFQCoBUAqAVAKgFQFU461tjYO/ROf3QDRceKm28kHhopzvR00zxYW7qwuqTGsgllp7obzaF7liFTGNr0hD6qusUku9oW2e8oDF4SF0EgxVL50f1GProBfbbS513vC4qypGVgKwFYCsBWArAVgKwFYCsBWArAVgKwFYCsBWArAVgKwFYFXY5l8tg/wDTOfOAaLjxU23khcM5rppliy9KwuqTGsgltp7orzaF7FiBS+Nr0hD6qusUku9oW2e8oDFVbeAhXu/itXzm/qUbXQC+22lz7veFuVlSMrAVgKwFYCsBWArAVgKwFYCsBWArAVgKwFYCsBWArAVgKwKyxxL5XB/6Zz5wDRceKm28kNhqpzvR0kzxYL51hdUmNZBLLT3RXm0L3LEKl8bVu6EOzmq6xSO72hbZ7ygMW20idB3cWK+conUo2ugF9ttLnXfsteoqRlQCoBUAqAVAKgFQCoBUAqAVAKgFQCoBUAqAVAKgFQCoBUBW+N3fiSH6Zz5wDRceKm28kQht6TnZunkmeLFPOsLqkxrIJZae6G82hexYhUvjb9IQ+qrrFJLvaFtnvKAReHjzEK93MWfpGJ1KLr4BfbbS5937LUtKkZaAtAWgLQFoC0BaAtAWgLQFoC0BaAtAWgLQFoC0BaAtAWgV1ja/1JD2TfzgGi48VNt5IlDT/wBac100zxYp51hdUmNZBLbT3RXm0L2LECl8bfpCH1VdYpJd7Qtst5QCKm/wkLoO5i09IxOpRdfAL7baXOu/ZaZUjAAAAAAAAAAAAAAAAAAAAAAAACucbX+pIeyb+cA0XHiptvJE4dhznTTPFh6VhdUmNZBLLT3RXm0L3LEClsbiecIfVV1ikl3tC2z3lAIrFt485Fmvd3Fk3zjE6lG18Auttpc+63hathUjLAFgCwBYAsAWALAFgCwBYAsAWALAFgCwBYAsAWALAFgCwCucbf8AqSHsnPnANFx4qbbyRCGvT2HOydJNMWC+dYXVJjWQSy190V5tC9yxCpfG36Qh9VXWKSXe0LbPeUAiqtv+SFe72LH0lE6lG10Avttpc+79lr0lSMpAUgKQFICkBSApAUgKQFICkBSApAUgKQFICkBSApAUgKQK3xub0SQ/TOfOAaLjxU23kiEJ3tOdk6aZ4sV86wuqTGsgllp7orzaF7FiBS2NxfOEPqq6xSS62hbZ7yr6Ku+RLkhxW+konUo2ugF1ttKC63hblJUjKQFICkBSApAUgKQFICkBSApAUgKQFICkBSApAUgKQFICkCs8cO9Fwf8ApnPnANFx4qLbyQyE852Tp5priwW3CsLqkxrIJZa+6K82he5YhUpjf9IQ+qrrFJbraFlpvKvIvCRrklxUJ5zf1KNroBbbbSgut4XDSUpCkBSApAUgKQFICkBSApAUgKQFICkBSApAUgKQFICkBSApAq7HQnlcH/pnPnANOP4t9v5oND4SB0k4xV+lYXVJjWQSu290d37L6KkSlsbiecIfVV1ikl1tC2z3lX0VN8iXJJinTzo/qMfXQC622lz7veFyUlSQpAUgKQFICkBSApAUgKQFICkBSApAUgKQFICkBSApAUgKQKtx0N8rg/8AROfOAaLjxUW3khENnAc7N08k0xYJZhWF1SY1kEstfdFebQvcsQqXxt+kIfVV1ikl3tC2z3lAIqLb/ghXpJilTzq/qMfXQC+22lz7veFz0FSMoAUAKAFACgBQAoAUAKAFACgBQAoAUAKAFACgBQAoAUAKAKqx1t8tg79E5/dANFx4qbbyQeGzf/yc7N00zxYpZhWF1SY1kEstPdFebQvYsQKWxuL5wh9VXWKSXe0LbPeUAiuW3jIsl6T4n9/Czk/+GY1sEuttpc+73heF0VIy6AXQC6AXQC6AXQC6AXQC6AXQC6AXQC6AXQC6AXQC6AXQC6AXQC6AqLHm2yPg7+nN/wB0E0XHiptvJAoadCZznZukmmLBPOsLqkxrIJZae6K82he5YhUvjb9IQ+qrrFJLvaFtlvKARV3+AhdBKsTXpheozGsgl9ttLnXe8L3oKkZQAoAUAKAFACgBQAoAUAKAFACgBQAoAUAKAFACgBQAoAUAU5j6SyYwd/Sm/wC+CaLjxU23kr6HYc500zxYelYXVJjWQSy090V5tC9yxApfG36Qh9VXWKSXe0LbPeUAi8PHnIV7o7A8IrKYVl4620IkVkVE31WE6GtW90WIv+0ttpQ3Wz9JwYrXta9io5rkRzXNW1rmrwKiliF7AAAAAAAAAAAAAAAAAAAAAAAYUD8/43sLJN4QhKxbYUKC6HDVOB61rW9OhVsT2NRSa52VWu8ovDX2nPdJM8WK+dYXVJjWQS2090V5tC9ixApjGz6Qh9VXWKSXe0LbPeUBjItpC6D6bHlsnoFv8SvamS1YbrCu2n1RXUftWrguJOS6KspEtZwugRErhtVd+2y21tuVFRF4d8uc9vrsmwpzeX0Iv1gPCfCnN5fQi/WA8J8Kc3l9CL9YDwnwpzeX0Iv1gPCfCnN5fQi/WA8J8Kc3l9CL9YDwnwpzeX0Iv1gPCfCnN5fQi/WA8J8Kc3l9CL9YDwnwpzeX0Iv1gPCfCnN5fQi/WA8J8Kc3l9CL9YDwnwpzeX0Iv1gPCfCnN5fQi/WA8J8Kc3l9CL9YDwnwpzeX0Iv1gPCfCnN5fQi/WA8J8Kc3l9CL9YDwnwpzeX0Iv1gE2T4U5vL6EX6wNTCU1PzLbJh6QoK7yw4LVYkS3+Fd9XO/Tbv5AKx2a2JNsY3+CA21MlrnWJmQkufZZaxvLmwlW3gIcnQzTLFivnWF1SY1kEttPdFebQvYsQKUxuuswlA/mlnontSInemcmuYziFdrOUyhcxDXhRTnui50w17Va9rlRzHI5q5HItqKbcOrTLVi0aoWVsS2ZS0wjWRXNhTCJYrXOc1VXjWG9qo6xeGxKulvGvSpripy68OaUwSfavA59nF5eZ+2PTwzt1Mr/fzP2wDbqZX+/mftgG3Uyv8AfzP2wDbqZX+/mftgG3Uyv9/M/bANuplf7+Z+2AbdTK/38z9sA26mV/v5n7YBt1Mr/fzP2wDbqZX+/mftgG3Uyv8AfzP2wDbqZX+/mftgG3Uyv9/M/bANuplf7+Z+2AbdTK/38z9sA26mV/v5n7YBt1Mr/fzP2wDbqZX+/mftgG3k5T/fzP2wEb2T7LZSWatr0iRVaqNhtc+JGW3iVz/xNav6WJ0rwHmaojd6pomrZVL40SYivmIn54jqlROBqcTU6ESw5+NXql0sHD0w24EJeG00qEsxYKq4XYnJlI9XQqxIO92fMutoyiXPupzyXwVI1RY7sHr5GbRLbpXI/wDpPsR2ZUav7Ka8SnVS24NWmpXECcT8r1syOX8rvavEvTwL0cfPqodKmt9okFF/fgt4/ZlPGUtmcNGYwY12TOh7prmGuqiJau4bMjew2depq6FJuEzI3sHXqO3pNwmZG9g69R29IuAmZG9g69R29JuGzI3sHXqO3pNw2ZG9g69R29JuGzI3sHXqO3pY3DZkb2Dr1Hb0s7hsyN7B16jt6TcNmRvYOvUdvSbhsyN7B16jt6TcJmRvYOvUdvSbhMyN7B16jt6TcJmRvYOvUdvSxuGzI3sM9ao6FJuGzI3sHXqY6FLKYCZkb2GOvUz29LO4TMjewdeo7ek3CZkb2Dr1Hb0sbhMyN7B16jt6WzL4Ka3J2GurEmWynDphvw4CJ0+zfNeUy25xD4x51qfhYqKuVN9rem3jXs+Rspoa6q07xK4PV0aNNrbYqJChqvG1qqrnfu5f+JfhU5Uudj1Z1LpNrS42yjBDZuA+GqWrYtgH5zw7geJJRHQntVYaKtK2WqxMnShoxML3hTh43tLlse5N+HEVE/lcqJmNGnlRFXEsOmY/rH5zMUwxNU8vms1H9a/OetMPOqeXhZqP61+c9aY4Y1Tybaj+tfnGmOGNU8spNR/WvzmNMM6p5ZSaj+tfnMaYZ1Ty9pNR/WvzmNMM6p5ekmo/rX5zGmHrVPL2kzH9a/OY0wzql6SZj+sdnMaYZ1SztmP6x2cxphnVJtmP6x2caYNUsbZj+sdnM6YNUsLMx/WPzjTDGqXlZmP61+czphjVLys1H9a/OZ0w86p5eFmo/rX5z1phjVPLys1H9a/ONMMap5Y21H9a/OZ0wxrnljbUf1r85nTHBrnk21H9a/ONMcMap5e2zUf1r855mmHqKp5enPe5PKRHKn8z1pzGNPDOrmXRwPguJNvbChtcjFWxzrLFcmRvebKML3lqxMb2h+ithmA2ycuyGiIi0olicRQlSEABwNkWxeDONWpqVZQKxwviqfUqsRF6eBc5jKGYmYclcWExyV0nd40wzrqY8V8xyV0nd40wapPFfMcldJ3eNMGqTxXzHJXSd3jTBqk8V8xyV0nd40wapPFfMcldJ3eNMGqTxYTHJXSd3jTBrk8WExyV0nd40wa6uWfFhMcldJ3eY0wa6uTxYzHJXSd3jTBrq5PFjMcldN3eNMcGurk8WMxyV03d40xwa6uTxYzHJXSd3jTBrq5PFjMcldJ3eNMGurk8WExyV0nd40wa6uWPFhMcldJ3eZ0wa6uTxYTHJXSd3jTBrk8V8xyV0nd40wapPFfMcldJ3eNMGqTxXzHJXSd3jTBqk8V8xyV0nd40wapExXzHJXSd3jTBql08FYqnq5FeiJ7d9c6jKGJqmVmbG9iMGTRLGorsplhJUAAAAGHAeAAAAAAAAAAAAAAAAAAAAAAAAAB7aBkAAA//2Q=="/>
          <p:cNvSpPr>
            <a:spLocks noChangeAspect="1" noChangeArrowheads="1"/>
          </p:cNvSpPr>
          <p:nvPr/>
        </p:nvSpPr>
        <p:spPr bwMode="auto">
          <a:xfrm>
            <a:off x="155575" y="-1790700"/>
            <a:ext cx="37433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&quot;No&quot; Symbol 5"/>
          <p:cNvSpPr/>
          <p:nvPr/>
        </p:nvSpPr>
        <p:spPr>
          <a:xfrm>
            <a:off x="1891508" y="731859"/>
            <a:ext cx="2575122" cy="2805607"/>
          </a:xfrm>
          <a:prstGeom prst="noSmoking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304800" y="304800"/>
            <a:ext cx="8610600" cy="6172200"/>
            <a:chOff x="304800" y="177004"/>
            <a:chExt cx="8610600" cy="6172200"/>
          </a:xfrm>
        </p:grpSpPr>
        <p:sp>
          <p:nvSpPr>
            <p:cNvPr id="8" name="TextBox 7"/>
            <p:cNvSpPr txBox="1"/>
            <p:nvPr/>
          </p:nvSpPr>
          <p:spPr>
            <a:xfrm rot="5400000">
              <a:off x="4009935" y="1443740"/>
              <a:ext cx="1200329" cy="8610600"/>
            </a:xfrm>
            <a:prstGeom prst="rect">
              <a:avLst/>
            </a:prstGeom>
            <a:blipFill>
              <a:blip r:embed="rId2" cstate="print"/>
              <a:tile tx="0" ty="0" sx="100000" sy="100000" flip="none" algn="tl"/>
            </a:blipFill>
            <a:effectLst>
              <a:softEdge rad="31750"/>
            </a:effectLst>
          </p:spPr>
          <p:txBody>
            <a:bodyPr vert="vert270" wrap="square" rtlCol="0">
              <a:spAutoFit/>
            </a:bodyPr>
            <a:lstStyle>
              <a:defPPr>
                <a:defRPr lang="en-US"/>
              </a:defPPr>
              <a:lvl1pPr algn="ctr">
                <a:defRPr sz="6600">
                  <a:solidFill>
                    <a:srgbClr val="00B050"/>
                  </a:solidFill>
                  <a:latin typeface="Aharoni" panose="02010803020104030203" pitchFamily="2" charset="-79"/>
                  <a:cs typeface="Aharoni" panose="02010803020104030203" pitchFamily="2" charset="-79"/>
                </a:defRPr>
              </a:lvl1pPr>
            </a:lstStyle>
            <a:p>
              <a:r>
                <a:rPr lang="en-US" dirty="0">
                  <a:solidFill>
                    <a:schemeClr val="bg1"/>
                  </a:solidFill>
                </a:rPr>
                <a:t>    TRIMESTER</a:t>
              </a: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1824040" y="357509"/>
              <a:ext cx="3149398" cy="3363516"/>
              <a:chOff x="1895476" y="272257"/>
              <a:chExt cx="3149398" cy="3363516"/>
            </a:xfrm>
          </p:grpSpPr>
          <p:pic>
            <p:nvPicPr>
              <p:cNvPr id="10" name="Picture 6" descr="http://www.sunnypsd.com/uploads/posts/2012-03/1331281704_calendar-icon-512x512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95476" y="272257"/>
                <a:ext cx="2242344" cy="22423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6" descr="http://www.sunnypsd.com/uploads/posts/2012-03/1331281704_calendar-icon-512x512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62200" y="783828"/>
                <a:ext cx="2242344" cy="22423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6" descr="http://www.sunnypsd.com/uploads/posts/2012-03/1331281704_calendar-icon-512x512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02530" y="1393429"/>
                <a:ext cx="2242344" cy="22423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" name="TextBox 12"/>
              <p:cNvSpPr txBox="1"/>
              <p:nvPr/>
            </p:nvSpPr>
            <p:spPr>
              <a:xfrm>
                <a:off x="2765028" y="461941"/>
                <a:ext cx="8925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FALL</a:t>
                </a:r>
                <a:endParaRPr lang="en-US" dirty="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2971800" y="983673"/>
                <a:ext cx="8925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SPRING</a:t>
                </a:r>
                <a:endParaRPr lang="en-US" dirty="0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3352800" y="1540409"/>
                <a:ext cx="117070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SUMMER</a:t>
                </a:r>
                <a:endParaRPr lang="en-US" dirty="0"/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5336382" y="3505200"/>
              <a:ext cx="357901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TOO MANY CONSTRAINTS</a:t>
              </a:r>
            </a:p>
            <a:p>
              <a:r>
                <a:rPr lang="en-US" sz="2000" b="1" dirty="0" smtClean="0"/>
                <a:t>UNINTENDED CONSEQUENCES</a:t>
              </a:r>
            </a:p>
            <a:p>
              <a:r>
                <a:rPr lang="en-US" sz="2000" b="1" dirty="0" smtClean="0"/>
                <a:t>RECONSIDER AT A LATER DATE</a:t>
              </a:r>
              <a:endParaRPr lang="en-US" sz="2000" b="1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04800" y="177004"/>
              <a:ext cx="1160061" cy="6147596"/>
            </a:xfrm>
            <a:prstGeom prst="rect">
              <a:avLst/>
            </a:prstGeom>
            <a:blipFill>
              <a:blip r:embed="rId2" cstate="print"/>
              <a:tile tx="0" ty="0" sx="100000" sy="100000" flip="none" algn="tl"/>
            </a:blipFill>
            <a:effectLst>
              <a:softEdge rad="31750"/>
            </a:effectLst>
          </p:spPr>
          <p:txBody>
            <a:bodyPr vert="wordArtVert" wrap="square" rtlCol="0">
              <a:spAutoFit/>
            </a:bodyPr>
            <a:lstStyle>
              <a:defPPr>
                <a:defRPr lang="en-US"/>
              </a:defPPr>
              <a:lvl1pPr>
                <a:defRPr sz="660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defRPr>
              </a:lvl1pPr>
            </a:lstStyle>
            <a:p>
              <a:r>
                <a:rPr lang="en-US" dirty="0"/>
                <a:t>ISSUE1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6569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226869" y="2722284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 rot="5400000">
            <a:off x="3978762" y="1474914"/>
            <a:ext cx="1200329" cy="852054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effectLst>
            <a:softEdge rad="31750"/>
          </a:effectLst>
        </p:spPr>
        <p:txBody>
          <a:bodyPr vert="vert270" wrap="square" rtlCol="0">
            <a:spAutoFit/>
          </a:bodyPr>
          <a:lstStyle>
            <a:defPPr>
              <a:defRPr lang="en-US"/>
            </a:defPPr>
            <a:lvl1pPr algn="ctr">
              <a:defRPr sz="660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defRPr>
            </a:lvl1pPr>
          </a:lstStyle>
          <a:p>
            <a:r>
              <a:rPr lang="en-US" dirty="0"/>
              <a:t>     DESIGN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304800"/>
            <a:ext cx="1160061" cy="60198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effectLst>
            <a:softEdge rad="31750"/>
          </a:effectLst>
        </p:spPr>
        <p:txBody>
          <a:bodyPr vert="wordArtVert" wrap="square" rtlCol="0">
            <a:spAutoFit/>
          </a:bodyPr>
          <a:lstStyle>
            <a:defPPr>
              <a:defRPr lang="en-US"/>
            </a:defPPr>
            <a:lvl1pPr>
              <a:defRPr sz="660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defRPr>
            </a:lvl1pPr>
          </a:lstStyle>
          <a:p>
            <a:r>
              <a:rPr lang="en-US" dirty="0"/>
              <a:t>ISSUE2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590800" y="304800"/>
            <a:ext cx="4953000" cy="4790308"/>
            <a:chOff x="2590800" y="420914"/>
            <a:chExt cx="4953000" cy="4790308"/>
          </a:xfrm>
        </p:grpSpPr>
        <p:pic>
          <p:nvPicPr>
            <p:cNvPr id="10242" name="Picture 2" descr="http://www.roxannejoffe.com/wp-content/uploads/2012/06/3279873902_9cf69cb55a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44" t="7249" r="6164" b="4436"/>
            <a:stretch/>
          </p:blipFill>
          <p:spPr bwMode="auto">
            <a:xfrm>
              <a:off x="2590800" y="420914"/>
              <a:ext cx="4953000" cy="4790308"/>
            </a:xfrm>
            <a:prstGeom prst="round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2743200" y="2819400"/>
              <a:ext cx="464820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/>
                <a:t>SHIFT FROM COURSES TO PROGRAMS</a:t>
              </a:r>
            </a:p>
            <a:p>
              <a:pPr algn="ctr"/>
              <a:r>
                <a:rPr lang="en-US" sz="2000" b="1" dirty="0" smtClean="0"/>
                <a:t>ADDITIONAL CREDENTIALS</a:t>
              </a:r>
            </a:p>
            <a:p>
              <a:pPr algn="ctr"/>
              <a:r>
                <a:rPr lang="en-US" sz="2000" b="1" dirty="0" smtClean="0"/>
                <a:t>3 YEAR PATHWAYS</a:t>
              </a:r>
            </a:p>
            <a:p>
              <a:pPr algn="ctr"/>
              <a:r>
                <a:rPr lang="en-US" sz="2000" b="1" dirty="0" smtClean="0"/>
                <a:t>CONTINUING ED FOR NEW POPULATIONS</a:t>
              </a:r>
            </a:p>
            <a:p>
              <a:pPr algn="ctr"/>
              <a:r>
                <a:rPr lang="en-US" sz="2000" b="1" dirty="0" smtClean="0"/>
                <a:t>HYBRID MODELS WITH LIMITED RESIDENCY REQUIREMENTS</a:t>
              </a:r>
              <a:endParaRPr lang="en-US" sz="2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6358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10" descr="http://rosettacode.org/mw/images/5/54/ScalaTree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5" t="7294" r="7486" b="7788"/>
          <a:stretch/>
        </p:blipFill>
        <p:spPr bwMode="auto">
          <a:xfrm>
            <a:off x="1464861" y="1978574"/>
            <a:ext cx="3705725" cy="3277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304800" y="304800"/>
            <a:ext cx="8229601" cy="6075219"/>
            <a:chOff x="304800" y="381000"/>
            <a:chExt cx="8229601" cy="6075219"/>
          </a:xfrm>
        </p:grpSpPr>
        <p:sp>
          <p:nvSpPr>
            <p:cNvPr id="6" name="TextBox 5"/>
            <p:cNvSpPr txBox="1"/>
            <p:nvPr/>
          </p:nvSpPr>
          <p:spPr>
            <a:xfrm rot="5400000">
              <a:off x="3819436" y="1741255"/>
              <a:ext cx="1200329" cy="8229600"/>
            </a:xfrm>
            <a:prstGeom prst="rect">
              <a:avLst/>
            </a:prstGeom>
            <a:blipFill>
              <a:blip r:embed="rId3" cstate="print"/>
              <a:tile tx="0" ty="0" sx="100000" sy="100000" flip="none" algn="tl"/>
            </a:blipFill>
            <a:effectLst>
              <a:softEdge rad="31750"/>
            </a:effectLst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en-US" sz="6600" dirty="0" smtClean="0">
                  <a:solidFill>
                    <a:srgbClr val="00B05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    </a:t>
              </a:r>
              <a:r>
                <a:rPr lang="en-US" sz="6600" dirty="0" smtClean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MANAGEMENT</a:t>
              </a:r>
              <a:endParaRPr lang="en-US" sz="6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04800" y="381000"/>
              <a:ext cx="1160061" cy="6019800"/>
            </a:xfrm>
            <a:prstGeom prst="rect">
              <a:avLst/>
            </a:prstGeom>
            <a:blipFill>
              <a:blip r:embed="rId3" cstate="print"/>
              <a:tile tx="0" ty="0" sx="100000" sy="100000" flip="none" algn="tl"/>
            </a:blipFill>
            <a:effectLst>
              <a:softEdge rad="31750"/>
            </a:effectLst>
          </p:spPr>
          <p:txBody>
            <a:bodyPr vert="wordArtVert" wrap="square" rtlCol="0">
              <a:spAutoFit/>
            </a:bodyPr>
            <a:lstStyle/>
            <a:p>
              <a:r>
                <a:rPr lang="en-US" sz="6600" dirty="0" smtClean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ISSUE3</a:t>
              </a:r>
              <a:r>
                <a:rPr lang="en-US" sz="6600" dirty="0" smtClean="0">
                  <a:solidFill>
                    <a:srgbClr val="00B05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 </a:t>
              </a:r>
              <a:endParaRPr lang="en-US" sz="6600" dirty="0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114800" y="3633312"/>
              <a:ext cx="3148263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CENTRAL SUPPORT</a:t>
              </a:r>
            </a:p>
            <a:p>
              <a:r>
                <a:rPr lang="en-US" sz="2000" b="1" dirty="0" smtClean="0"/>
                <a:t>FACILITATE COORDINATION</a:t>
              </a:r>
            </a:p>
            <a:p>
              <a:r>
                <a:rPr lang="en-US" sz="2000" b="1" dirty="0" smtClean="0"/>
                <a:t>LOCAL MANAGEMENT</a:t>
              </a:r>
            </a:p>
            <a:p>
              <a:r>
                <a:rPr lang="en-US" sz="2000" b="1" dirty="0" smtClean="0"/>
                <a:t>POLICY AUTHORITY</a:t>
              </a:r>
            </a:p>
            <a:p>
              <a:r>
                <a:rPr lang="en-US" sz="2000" b="1" dirty="0" smtClean="0"/>
                <a:t>LIASE WITH EMSA</a:t>
              </a:r>
              <a:endParaRPr lang="en-US" sz="2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406569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8" descr="http://images2.wikia.nocookie.net/__cb20130511060912/gameshows/images/0/00/The_Price_is_Right_Logo_in_Burgundy_Backgroun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152651"/>
            <a:ext cx="3047999" cy="304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343400" y="1745673"/>
            <a:ext cx="2133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FINANCIAL AID</a:t>
            </a:r>
          </a:p>
          <a:p>
            <a:r>
              <a:rPr lang="en-US" sz="2000" b="1" dirty="0" smtClean="0"/>
              <a:t>PRICING</a:t>
            </a:r>
          </a:p>
          <a:p>
            <a:r>
              <a:rPr lang="en-US" sz="2000" b="1" dirty="0" smtClean="0"/>
              <a:t>PACKAGES</a:t>
            </a:r>
            <a:endParaRPr lang="en-US" sz="2000" b="1" dirty="0"/>
          </a:p>
        </p:txBody>
      </p:sp>
      <p:sp>
        <p:nvSpPr>
          <p:cNvPr id="7" name="TextBox 6"/>
          <p:cNvSpPr txBox="1"/>
          <p:nvPr/>
        </p:nvSpPr>
        <p:spPr>
          <a:xfrm rot="5400000">
            <a:off x="3971834" y="1763948"/>
            <a:ext cx="1200329" cy="82296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effectLst>
            <a:softEdge rad="31750"/>
          </a:effectLst>
        </p:spPr>
        <p:txBody>
          <a:bodyPr vert="vert270" wrap="square" rtlCol="0">
            <a:spAutoFit/>
          </a:bodyPr>
          <a:lstStyle>
            <a:defPPr>
              <a:defRPr lang="en-US"/>
            </a:defPPr>
            <a:lvl1pPr algn="ctr">
              <a:defRPr sz="6600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   STUDENT </a:t>
            </a:r>
            <a:r>
              <a:rPr lang="en-US" dirty="0">
                <a:solidFill>
                  <a:schemeClr val="bg1"/>
                </a:solidFill>
              </a:rPr>
              <a:t>COST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457200"/>
            <a:ext cx="1160061" cy="60198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effectLst>
            <a:softEdge rad="31750"/>
          </a:effectLst>
        </p:spPr>
        <p:txBody>
          <a:bodyPr vert="wordArtVert" wrap="square" rtlCol="0">
            <a:spAutoFit/>
          </a:bodyPr>
          <a:lstStyle>
            <a:defPPr>
              <a:defRPr lang="en-US"/>
            </a:defPPr>
            <a:lvl1pPr>
              <a:defRPr sz="660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defRPr>
            </a:lvl1pPr>
          </a:lstStyle>
          <a:p>
            <a:r>
              <a:rPr lang="en-US" dirty="0"/>
              <a:t>ISSUE4 </a:t>
            </a:r>
          </a:p>
        </p:txBody>
      </p:sp>
    </p:spTree>
    <p:extLst>
      <p:ext uri="{BB962C8B-B14F-4D97-AF65-F5344CB8AC3E}">
        <p14:creationId xmlns:p14="http://schemas.microsoft.com/office/powerpoint/2010/main" val="406569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98127" y="3467100"/>
            <a:ext cx="365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TIMELY TRANSFER EVALUATION</a:t>
            </a:r>
            <a:endParaRPr lang="en-US" sz="2000" b="1" dirty="0"/>
          </a:p>
        </p:txBody>
      </p:sp>
      <p:sp>
        <p:nvSpPr>
          <p:cNvPr id="5" name="TextBox 4"/>
          <p:cNvSpPr txBox="1"/>
          <p:nvPr/>
        </p:nvSpPr>
        <p:spPr>
          <a:xfrm rot="5400000">
            <a:off x="3971834" y="1838235"/>
            <a:ext cx="1200329" cy="82296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effectLst>
            <a:softEdge rad="31750"/>
          </a:effectLst>
        </p:spPr>
        <p:txBody>
          <a:bodyPr vert="vert270" wrap="square" rtlCol="0">
            <a:spAutoFit/>
          </a:bodyPr>
          <a:lstStyle>
            <a:defPPr>
              <a:defRPr lang="en-US"/>
            </a:defPPr>
            <a:lvl1pPr algn="ctr">
              <a:defRPr sz="660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defRPr>
            </a:lvl1pPr>
          </a:lstStyle>
          <a:p>
            <a:r>
              <a:rPr lang="en-US" dirty="0"/>
              <a:t>     EVALUATION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457200"/>
            <a:ext cx="1160061" cy="60198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effectLst>
            <a:softEdge rad="31750"/>
          </a:effectLst>
        </p:spPr>
        <p:txBody>
          <a:bodyPr vert="wordArtVert" wrap="square" rtlCol="0">
            <a:spAutoFit/>
          </a:bodyPr>
          <a:lstStyle>
            <a:defPPr>
              <a:defRPr lang="en-US"/>
            </a:defPPr>
            <a:lvl1pPr>
              <a:defRPr sz="660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defRPr>
            </a:lvl1pPr>
          </a:lstStyle>
          <a:p>
            <a:r>
              <a:rPr lang="en-US" dirty="0"/>
              <a:t>ISSUE5 </a:t>
            </a:r>
          </a:p>
        </p:txBody>
      </p:sp>
      <p:pic>
        <p:nvPicPr>
          <p:cNvPr id="7170" name="Picture 2" descr="http://parks.slu.edu/myos/my-uploads/2012/03/27/Transfer--Credit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043" y="439930"/>
            <a:ext cx="6977768" cy="2379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569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" descr="http://www.simplycast.com/sites/all/themes/simplycast/images/360_connecte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-739594"/>
            <a:ext cx="8529051" cy="7919454"/>
          </a:xfrm>
          <a:prstGeom prst="round2Same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67200" y="2631689"/>
            <a:ext cx="20658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DIFFERENTIATED</a:t>
            </a:r>
          </a:p>
          <a:p>
            <a:r>
              <a:rPr lang="en-US" sz="2000" b="1" dirty="0" smtClean="0"/>
              <a:t>TARGETED</a:t>
            </a:r>
            <a:endParaRPr lang="en-US" sz="2000" b="1" dirty="0"/>
          </a:p>
        </p:txBody>
      </p:sp>
      <p:sp>
        <p:nvSpPr>
          <p:cNvPr id="5" name="TextBox 4"/>
          <p:cNvSpPr txBox="1"/>
          <p:nvPr/>
        </p:nvSpPr>
        <p:spPr>
          <a:xfrm rot="5400000">
            <a:off x="3971836" y="1838235"/>
            <a:ext cx="1200329" cy="82296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effectLst>
            <a:softEdge rad="31750"/>
          </a:effectLst>
        </p:spPr>
        <p:txBody>
          <a:bodyPr vert="vert270" wrap="square" rtlCol="0">
            <a:spAutoFit/>
          </a:bodyPr>
          <a:lstStyle>
            <a:defPPr>
              <a:defRPr lang="en-US"/>
            </a:defPPr>
            <a:lvl1pPr algn="ctr">
              <a:defRPr sz="660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defRPr>
            </a:lvl1pPr>
          </a:lstStyle>
          <a:p>
            <a:r>
              <a:rPr lang="en-US" dirty="0"/>
              <a:t>MARKETING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457200"/>
            <a:ext cx="1160061" cy="60198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effectLst>
            <a:softEdge rad="31750"/>
          </a:effectLst>
        </p:spPr>
        <p:txBody>
          <a:bodyPr vert="wordArtVert" wrap="square" rtlCol="0">
            <a:spAutoFit/>
          </a:bodyPr>
          <a:lstStyle>
            <a:defPPr>
              <a:defRPr lang="en-US"/>
            </a:defPPr>
            <a:lvl1pPr>
              <a:defRPr sz="660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defRPr>
            </a:lvl1pPr>
          </a:lstStyle>
          <a:p>
            <a:r>
              <a:rPr lang="en-US" dirty="0"/>
              <a:t>ISSUE6 </a:t>
            </a:r>
          </a:p>
        </p:txBody>
      </p:sp>
    </p:spTree>
    <p:extLst>
      <p:ext uri="{BB962C8B-B14F-4D97-AF65-F5344CB8AC3E}">
        <p14:creationId xmlns:p14="http://schemas.microsoft.com/office/powerpoint/2010/main" val="406569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4793</TotalTime>
  <Words>100</Words>
  <Application>Microsoft Office PowerPoint</Application>
  <PresentationFormat>On-screen Show (4:3)</PresentationFormat>
  <Paragraphs>54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Mikhael Star</dc:creator>
  <cp:lastModifiedBy>Pamela Jeanne Lynchvanwyck</cp:lastModifiedBy>
  <cp:revision>30</cp:revision>
  <dcterms:created xsi:type="dcterms:W3CDTF">2013-11-21T17:10:51Z</dcterms:created>
  <dcterms:modified xsi:type="dcterms:W3CDTF">2013-12-02T16:08:18Z</dcterms:modified>
</cp:coreProperties>
</file>