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 id="267" r:id="rId11"/>
    <p:sldId id="266"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5" d="100"/>
          <a:sy n="95" d="100"/>
        </p:scale>
        <p:origin x="-1090"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9E7942-F85F-004D-B493-4D8D03647895}"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0CDF1-1220-6A4D-9CDB-16711CC21740}" type="slidenum">
              <a:rPr lang="en-US" smtClean="0"/>
              <a:pPr/>
              <a:t>‹#›</a:t>
            </a:fld>
            <a:endParaRPr lang="en-US"/>
          </a:p>
        </p:txBody>
      </p:sp>
    </p:spTree>
    <p:extLst>
      <p:ext uri="{BB962C8B-B14F-4D97-AF65-F5344CB8AC3E}">
        <p14:creationId xmlns:p14="http://schemas.microsoft.com/office/powerpoint/2010/main" val="274109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9E7942-F85F-004D-B493-4D8D03647895}"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0CDF1-1220-6A4D-9CDB-16711CC21740}" type="slidenum">
              <a:rPr lang="en-US" smtClean="0"/>
              <a:pPr/>
              <a:t>‹#›</a:t>
            </a:fld>
            <a:endParaRPr lang="en-US"/>
          </a:p>
        </p:txBody>
      </p:sp>
    </p:spTree>
    <p:extLst>
      <p:ext uri="{BB962C8B-B14F-4D97-AF65-F5344CB8AC3E}">
        <p14:creationId xmlns:p14="http://schemas.microsoft.com/office/powerpoint/2010/main" val="988306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9E7942-F85F-004D-B493-4D8D03647895}"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0CDF1-1220-6A4D-9CDB-16711CC21740}" type="slidenum">
              <a:rPr lang="en-US" smtClean="0"/>
              <a:pPr/>
              <a:t>‹#›</a:t>
            </a:fld>
            <a:endParaRPr lang="en-US"/>
          </a:p>
        </p:txBody>
      </p:sp>
    </p:spTree>
    <p:extLst>
      <p:ext uri="{BB962C8B-B14F-4D97-AF65-F5344CB8AC3E}">
        <p14:creationId xmlns:p14="http://schemas.microsoft.com/office/powerpoint/2010/main" val="3411640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9E7942-F85F-004D-B493-4D8D03647895}"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0CDF1-1220-6A4D-9CDB-16711CC21740}" type="slidenum">
              <a:rPr lang="en-US" smtClean="0"/>
              <a:pPr/>
              <a:t>‹#›</a:t>
            </a:fld>
            <a:endParaRPr lang="en-US"/>
          </a:p>
        </p:txBody>
      </p:sp>
    </p:spTree>
    <p:extLst>
      <p:ext uri="{BB962C8B-B14F-4D97-AF65-F5344CB8AC3E}">
        <p14:creationId xmlns:p14="http://schemas.microsoft.com/office/powerpoint/2010/main" val="2847314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9E7942-F85F-004D-B493-4D8D03647895}"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0CDF1-1220-6A4D-9CDB-16711CC21740}" type="slidenum">
              <a:rPr lang="en-US" smtClean="0"/>
              <a:pPr/>
              <a:t>‹#›</a:t>
            </a:fld>
            <a:endParaRPr lang="en-US"/>
          </a:p>
        </p:txBody>
      </p:sp>
    </p:spTree>
    <p:extLst>
      <p:ext uri="{BB962C8B-B14F-4D97-AF65-F5344CB8AC3E}">
        <p14:creationId xmlns:p14="http://schemas.microsoft.com/office/powerpoint/2010/main" val="2195696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9E7942-F85F-004D-B493-4D8D03647895}" type="datetimeFigureOut">
              <a:rPr lang="en-US" smtClean="0"/>
              <a:pPr/>
              <a:t>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0CDF1-1220-6A4D-9CDB-16711CC21740}" type="slidenum">
              <a:rPr lang="en-US" smtClean="0"/>
              <a:pPr/>
              <a:t>‹#›</a:t>
            </a:fld>
            <a:endParaRPr lang="en-US"/>
          </a:p>
        </p:txBody>
      </p:sp>
    </p:spTree>
    <p:extLst>
      <p:ext uri="{BB962C8B-B14F-4D97-AF65-F5344CB8AC3E}">
        <p14:creationId xmlns:p14="http://schemas.microsoft.com/office/powerpoint/2010/main" val="359665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9E7942-F85F-004D-B493-4D8D03647895}" type="datetimeFigureOut">
              <a:rPr lang="en-US" smtClean="0"/>
              <a:pPr/>
              <a:t>10/7/2013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90CDF1-1220-6A4D-9CDB-16711CC21740}" type="slidenum">
              <a:rPr lang="en-US" smtClean="0"/>
              <a:pPr/>
              <a:t>‹#›</a:t>
            </a:fld>
            <a:endParaRPr lang="en-US"/>
          </a:p>
        </p:txBody>
      </p:sp>
    </p:spTree>
    <p:extLst>
      <p:ext uri="{BB962C8B-B14F-4D97-AF65-F5344CB8AC3E}">
        <p14:creationId xmlns:p14="http://schemas.microsoft.com/office/powerpoint/2010/main" val="2495643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9E7942-F85F-004D-B493-4D8D03647895}" type="datetimeFigureOut">
              <a:rPr lang="en-US" smtClean="0"/>
              <a:pPr/>
              <a:t>10/7/2013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90CDF1-1220-6A4D-9CDB-16711CC21740}" type="slidenum">
              <a:rPr lang="en-US" smtClean="0"/>
              <a:pPr/>
              <a:t>‹#›</a:t>
            </a:fld>
            <a:endParaRPr lang="en-US"/>
          </a:p>
        </p:txBody>
      </p:sp>
    </p:spTree>
    <p:extLst>
      <p:ext uri="{BB962C8B-B14F-4D97-AF65-F5344CB8AC3E}">
        <p14:creationId xmlns:p14="http://schemas.microsoft.com/office/powerpoint/2010/main" val="1346181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9E7942-F85F-004D-B493-4D8D03647895}" type="datetimeFigureOut">
              <a:rPr lang="en-US" smtClean="0"/>
              <a:pPr/>
              <a:t>10/7/2013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90CDF1-1220-6A4D-9CDB-16711CC21740}" type="slidenum">
              <a:rPr lang="en-US" smtClean="0"/>
              <a:pPr/>
              <a:t>‹#›</a:t>
            </a:fld>
            <a:endParaRPr lang="en-US"/>
          </a:p>
        </p:txBody>
      </p:sp>
    </p:spTree>
    <p:extLst>
      <p:ext uri="{BB962C8B-B14F-4D97-AF65-F5344CB8AC3E}">
        <p14:creationId xmlns:p14="http://schemas.microsoft.com/office/powerpoint/2010/main" val="1632684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9E7942-F85F-004D-B493-4D8D03647895}" type="datetimeFigureOut">
              <a:rPr lang="en-US" smtClean="0"/>
              <a:pPr/>
              <a:t>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0CDF1-1220-6A4D-9CDB-16711CC21740}" type="slidenum">
              <a:rPr lang="en-US" smtClean="0"/>
              <a:pPr/>
              <a:t>‹#›</a:t>
            </a:fld>
            <a:endParaRPr lang="en-US"/>
          </a:p>
        </p:txBody>
      </p:sp>
    </p:spTree>
    <p:extLst>
      <p:ext uri="{BB962C8B-B14F-4D97-AF65-F5344CB8AC3E}">
        <p14:creationId xmlns:p14="http://schemas.microsoft.com/office/powerpoint/2010/main" val="2552308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9E7942-F85F-004D-B493-4D8D03647895}" type="datetimeFigureOut">
              <a:rPr lang="en-US" smtClean="0"/>
              <a:pPr/>
              <a:t>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0CDF1-1220-6A4D-9CDB-16711CC21740}" type="slidenum">
              <a:rPr lang="en-US" smtClean="0"/>
              <a:pPr/>
              <a:t>‹#›</a:t>
            </a:fld>
            <a:endParaRPr lang="en-US"/>
          </a:p>
        </p:txBody>
      </p:sp>
    </p:spTree>
    <p:extLst>
      <p:ext uri="{BB962C8B-B14F-4D97-AF65-F5344CB8AC3E}">
        <p14:creationId xmlns:p14="http://schemas.microsoft.com/office/powerpoint/2010/main" val="2838613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9E7942-F85F-004D-B493-4D8D03647895}" type="datetimeFigureOut">
              <a:rPr lang="en-US" smtClean="0"/>
              <a:pPr/>
              <a:t>10/7/2013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0CDF1-1220-6A4D-9CDB-16711CC21740}" type="slidenum">
              <a:rPr lang="en-US" smtClean="0"/>
              <a:pPr/>
              <a:t>‹#›</a:t>
            </a:fld>
            <a:endParaRPr lang="en-US"/>
          </a:p>
        </p:txBody>
      </p:sp>
    </p:spTree>
    <p:extLst>
      <p:ext uri="{BB962C8B-B14F-4D97-AF65-F5344CB8AC3E}">
        <p14:creationId xmlns:p14="http://schemas.microsoft.com/office/powerpoint/2010/main" val="2955595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SETE</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ABOR POLICY ON STUDENT EVALUATIONS</a:t>
            </a:r>
          </a:p>
          <a:p>
            <a:pPr marL="0" indent="0">
              <a:buNone/>
            </a:pPr>
            <a:r>
              <a:rPr lang="en-US" dirty="0" smtClean="0"/>
              <a:t>	6</a:t>
            </a:r>
            <a:r>
              <a:rPr lang="en-US" dirty="0"/>
              <a:t>-221B. General Policy</a:t>
            </a:r>
          </a:p>
          <a:p>
            <a:r>
              <a:rPr lang="en-US" dirty="0"/>
              <a:t>It is the policy of the Arizona Board of Regents that faculty shall be evaluated on their performance in accordance with the following guidelines:</a:t>
            </a:r>
          </a:p>
          <a:p>
            <a:r>
              <a:rPr lang="en-US" dirty="0"/>
              <a:t>Faculty shall have their performance, personal progress and future potential formally reviewed on a scheduled basis at least once every twelve </a:t>
            </a:r>
            <a:r>
              <a:rPr lang="en-US" dirty="0" smtClean="0"/>
              <a:t>months</a:t>
            </a:r>
            <a:endParaRPr lang="en-US" dirty="0"/>
          </a:p>
          <a:p>
            <a:r>
              <a:rPr lang="en-US" b="1" dirty="0" smtClean="0"/>
              <a:t>A </a:t>
            </a:r>
            <a:r>
              <a:rPr lang="en-US" b="1" dirty="0"/>
              <a:t>systematic assessment of student opinion shall constitute one, but not the only, </a:t>
            </a:r>
            <a:r>
              <a:rPr lang="en-US" b="1" dirty="0" smtClean="0"/>
              <a:t>component </a:t>
            </a:r>
            <a:r>
              <a:rPr lang="en-US" b="1" dirty="0"/>
              <a:t>of the evaluation </a:t>
            </a:r>
          </a:p>
        </p:txBody>
      </p:sp>
    </p:spTree>
    <p:extLst>
      <p:ext uri="{BB962C8B-B14F-4D97-AF65-F5344CB8AC3E}">
        <p14:creationId xmlns:p14="http://schemas.microsoft.com/office/powerpoint/2010/main" val="3586165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Force Recommendations to the Provost</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Task Force recommendations </a:t>
            </a:r>
            <a:r>
              <a:rPr lang="en-US" dirty="0" smtClean="0"/>
              <a:t>were </a:t>
            </a:r>
            <a:r>
              <a:rPr lang="en-US" dirty="0"/>
              <a:t>presented to the Provost, but </a:t>
            </a:r>
            <a:r>
              <a:rPr lang="en-US" dirty="0" smtClean="0"/>
              <a:t>urged </a:t>
            </a:r>
            <a:r>
              <a:rPr lang="en-US" dirty="0"/>
              <a:t>broader discussion among key constituents, including the Provost’s Academic Leadership Council, the Academic Chairs Council, and the Faculty Senate.  Key elements of our recommendations are as follows:</a:t>
            </a:r>
          </a:p>
          <a:p>
            <a:pPr lvl="0"/>
            <a:r>
              <a:rPr lang="en-US" dirty="0" smtClean="0">
                <a:effectLst/>
              </a:rPr>
              <a:t>Create an evaluation system that incorporates information used for formative as well as summative purposes, based on principles of effective teaching;</a:t>
            </a:r>
          </a:p>
          <a:p>
            <a:pPr lvl="0"/>
            <a:r>
              <a:rPr lang="en-US" dirty="0" smtClean="0">
                <a:effectLst/>
              </a:rPr>
              <a:t>Encourage units to gather and use multiple forms of evidence from multiple sources in evaluating teaching;</a:t>
            </a:r>
          </a:p>
          <a:p>
            <a:pPr lvl="0"/>
            <a:r>
              <a:rPr lang="en-US" dirty="0" smtClean="0">
                <a:effectLst/>
              </a:rPr>
              <a:t>Following a pilot in AY12-13, adopt a uniform web-based course evaluation system (assuming the pilot warrants this);</a:t>
            </a:r>
          </a:p>
          <a:p>
            <a:pPr lvl="0"/>
            <a:r>
              <a:rPr lang="en-US" dirty="0" smtClean="0">
                <a:effectLst/>
              </a:rPr>
              <a:t>Incorporate brief end-of-course surveys and mid-term surveys as appropriate to the purpose at hand;</a:t>
            </a:r>
          </a:p>
          <a:p>
            <a:endParaRPr lang="en-US" dirty="0"/>
          </a:p>
        </p:txBody>
      </p:sp>
    </p:spTree>
    <p:extLst>
      <p:ext uri="{BB962C8B-B14F-4D97-AF65-F5344CB8AC3E}">
        <p14:creationId xmlns:p14="http://schemas.microsoft.com/office/powerpoint/2010/main" val="1197519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REMAINING HISTORY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task force presented SETE to the various recommended groups, and a limited pilot of SETE was approved for the 2012-13 academic year.</a:t>
            </a:r>
          </a:p>
          <a:p>
            <a:r>
              <a:rPr lang="en-US" dirty="0" smtClean="0"/>
              <a:t>The pilot met with limited success in the area of numbers of student participants, but was felt to be a good tool by departments that piloted SETE.</a:t>
            </a:r>
          </a:p>
          <a:p>
            <a:r>
              <a:rPr lang="en-US" dirty="0" smtClean="0"/>
              <a:t>It was determined that the next step, to gain a better more accurate sampling of SETE would be to conduct a University wide trial in the 2013-14 academic year.  </a:t>
            </a:r>
          </a:p>
          <a:p>
            <a:r>
              <a:rPr lang="en-US" dirty="0" smtClean="0"/>
              <a:t>This proposal was brought to the summer senate, and it was determined at that time that the summer was not sufficiently representative of the full Senate and to defer a recommendation until the first session in the fall.</a:t>
            </a:r>
          </a:p>
          <a:p>
            <a:endParaRPr lang="en-US" dirty="0"/>
          </a:p>
        </p:txBody>
      </p:sp>
    </p:spTree>
    <p:extLst>
      <p:ext uri="{BB962C8B-B14F-4D97-AF65-F5344CB8AC3E}">
        <p14:creationId xmlns:p14="http://schemas.microsoft.com/office/powerpoint/2010/main" val="221192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REMAINING HISTORY 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recommendation to conduct a campus wide trial was presented to the full senate on Monday September 9</a:t>
            </a:r>
            <a:r>
              <a:rPr lang="en-US" baseline="30000" dirty="0" smtClean="0"/>
              <a:t>th</a:t>
            </a:r>
            <a:r>
              <a:rPr lang="en-US" dirty="0" smtClean="0"/>
              <a:t>, 2013 and the Senate agreed to the campus wide trial.</a:t>
            </a:r>
          </a:p>
          <a:p>
            <a:r>
              <a:rPr lang="en-US" dirty="0" smtClean="0"/>
              <a:t>The essential part of the recommendation is that in addition to the standardized SETE evaluations,  departments utilize other evaluation tools such as peer evaluations, in class surveys, and the course surveys available in </a:t>
            </a:r>
            <a:r>
              <a:rPr lang="en-US" dirty="0" err="1" smtClean="0"/>
              <a:t>BBLearn</a:t>
            </a:r>
            <a:r>
              <a:rPr lang="en-US" dirty="0" smtClean="0"/>
              <a:t>.</a:t>
            </a:r>
          </a:p>
          <a:p>
            <a:r>
              <a:rPr lang="en-US" dirty="0" smtClean="0"/>
              <a:t>The effectiveness of SETE will be evaluated following completion of the 2013-14 campus wide trial.</a:t>
            </a:r>
          </a:p>
          <a:p>
            <a:endParaRPr lang="en-US" dirty="0"/>
          </a:p>
        </p:txBody>
      </p:sp>
    </p:spTree>
    <p:extLst>
      <p:ext uri="{BB962C8B-B14F-4D97-AF65-F5344CB8AC3E}">
        <p14:creationId xmlns:p14="http://schemas.microsoft.com/office/powerpoint/2010/main" val="4234501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the Task Force on </a:t>
            </a:r>
            <a:br>
              <a:rPr lang="en-US" dirty="0" smtClean="0"/>
            </a:br>
            <a:r>
              <a:rPr lang="en-US" dirty="0" smtClean="0"/>
              <a:t>Evaluation of Teaching?</a:t>
            </a:r>
            <a:endParaRPr lang="en-US" dirty="0"/>
          </a:p>
        </p:txBody>
      </p:sp>
      <p:sp>
        <p:nvSpPr>
          <p:cNvPr id="3" name="Content Placeholder 2"/>
          <p:cNvSpPr>
            <a:spLocks noGrp="1"/>
          </p:cNvSpPr>
          <p:nvPr>
            <p:ph idx="1"/>
          </p:nvPr>
        </p:nvSpPr>
        <p:spPr/>
        <p:txBody>
          <a:bodyPr>
            <a:normAutofit fontScale="77500" lnSpcReduction="20000"/>
          </a:bodyPr>
          <a:lstStyle/>
          <a:p>
            <a:r>
              <a:rPr lang="en-US" dirty="0"/>
              <a:t>Provost Liz </a:t>
            </a:r>
            <a:r>
              <a:rPr lang="en-US" dirty="0" err="1"/>
              <a:t>Grobsmith</a:t>
            </a:r>
            <a:r>
              <a:rPr lang="en-US" dirty="0"/>
              <a:t> </a:t>
            </a:r>
            <a:r>
              <a:rPr lang="en-US" dirty="0" smtClean="0"/>
              <a:t>convened </a:t>
            </a:r>
            <a:r>
              <a:rPr lang="en-US" dirty="0"/>
              <a:t>the Task Force on Evaluation of Teaching </a:t>
            </a:r>
            <a:r>
              <a:rPr lang="en-US" dirty="0" smtClean="0"/>
              <a:t>in 2011 to </a:t>
            </a:r>
            <a:r>
              <a:rPr lang="en-US" dirty="0"/>
              <a:t>explore current NAU practices in relation to the evaluation of teaching and best practices in other institutions and to make recommendations for Northern Arizona University. </a:t>
            </a:r>
            <a:endParaRPr lang="en-US" dirty="0" smtClean="0"/>
          </a:p>
          <a:p>
            <a:r>
              <a:rPr lang="en-US" dirty="0" smtClean="0"/>
              <a:t>Currently there are approximately 160 different end of term student surveys on campus that are used as the primary end of term student evaluations.  Some are on line, some in class, some forty years old and generated by the department, some come from external companies.  Because of the variability in survey procedures even within some departments, the process is confusing and very time consuming for students.</a:t>
            </a:r>
            <a:endParaRPr lang="en-US" dirty="0"/>
          </a:p>
        </p:txBody>
      </p:sp>
    </p:spTree>
    <p:extLst>
      <p:ext uri="{BB962C8B-B14F-4D97-AF65-F5344CB8AC3E}">
        <p14:creationId xmlns:p14="http://schemas.microsoft.com/office/powerpoint/2010/main" val="847059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was on the task force?</a:t>
            </a:r>
            <a:endParaRPr lang="en-US" dirty="0"/>
          </a:p>
        </p:txBody>
      </p:sp>
      <p:sp>
        <p:nvSpPr>
          <p:cNvPr id="3" name="Content Placeholder 2"/>
          <p:cNvSpPr>
            <a:spLocks noGrp="1"/>
          </p:cNvSpPr>
          <p:nvPr>
            <p:ph idx="1"/>
          </p:nvPr>
        </p:nvSpPr>
        <p:spPr/>
        <p:txBody>
          <a:bodyPr>
            <a:normAutofit fontScale="55000" lnSpcReduction="20000"/>
          </a:bodyPr>
          <a:lstStyle/>
          <a:p>
            <a:r>
              <a:rPr lang="en-US" sz="3500" dirty="0" smtClean="0"/>
              <a:t>Kathy </a:t>
            </a:r>
            <a:r>
              <a:rPr lang="en-US" sz="3500" dirty="0" err="1"/>
              <a:t>Bohan</a:t>
            </a:r>
            <a:r>
              <a:rPr lang="en-US" sz="3500" dirty="0"/>
              <a:t>,</a:t>
            </a:r>
            <a:r>
              <a:rPr lang="en-US" sz="3500" dirty="0" smtClean="0"/>
              <a:t> Chair, Educational Psychology and Academic Chairs Council </a:t>
            </a:r>
            <a:endParaRPr lang="en-US" sz="3500" dirty="0"/>
          </a:p>
          <a:p>
            <a:r>
              <a:rPr lang="en-US" sz="3500" dirty="0"/>
              <a:t>David Boyce, </a:t>
            </a:r>
            <a:r>
              <a:rPr lang="en-US" sz="3500" dirty="0" smtClean="0"/>
              <a:t>Graduate Student Government</a:t>
            </a:r>
            <a:endParaRPr lang="en-US" sz="3500" dirty="0"/>
          </a:p>
          <a:p>
            <a:r>
              <a:rPr lang="en-US" sz="3500" dirty="0"/>
              <a:t>Wendy </a:t>
            </a:r>
            <a:r>
              <a:rPr lang="en-US" sz="3500" dirty="0" err="1"/>
              <a:t>Campione</a:t>
            </a:r>
            <a:r>
              <a:rPr lang="en-US" sz="3500" dirty="0" smtClean="0"/>
              <a:t>, Professor, </a:t>
            </a:r>
            <a:r>
              <a:rPr lang="en-US" sz="3500" dirty="0" err="1" smtClean="0"/>
              <a:t>Franke</a:t>
            </a:r>
            <a:r>
              <a:rPr lang="en-US" sz="3500" dirty="0" smtClean="0"/>
              <a:t> College of Business and  </a:t>
            </a:r>
            <a:r>
              <a:rPr lang="en-US" sz="3500" dirty="0"/>
              <a:t>Teaching </a:t>
            </a:r>
            <a:r>
              <a:rPr lang="en-US" sz="3500" dirty="0" smtClean="0"/>
              <a:t>Academy</a:t>
            </a:r>
            <a:endParaRPr lang="en-US" sz="3500" dirty="0"/>
          </a:p>
          <a:p>
            <a:r>
              <a:rPr lang="en-US" sz="3500" dirty="0"/>
              <a:t>Ryan Ellis Lee, </a:t>
            </a:r>
            <a:r>
              <a:rPr lang="en-US" sz="3500" dirty="0" smtClean="0"/>
              <a:t>Associate Students of NAU</a:t>
            </a:r>
            <a:endParaRPr lang="en-US" sz="3500" dirty="0"/>
          </a:p>
          <a:p>
            <a:r>
              <a:rPr lang="en-US" sz="3500" dirty="0" err="1"/>
              <a:t>Gae</a:t>
            </a:r>
            <a:r>
              <a:rPr lang="en-US" sz="3500" dirty="0"/>
              <a:t> Johnson, </a:t>
            </a:r>
            <a:r>
              <a:rPr lang="en-US" sz="3500" dirty="0" smtClean="0"/>
              <a:t>Professor, College of Ed and Faculty Senate</a:t>
            </a:r>
            <a:endParaRPr lang="en-US" sz="3500" dirty="0"/>
          </a:p>
          <a:p>
            <a:r>
              <a:rPr lang="en-US" sz="3500" dirty="0"/>
              <a:t>Dan </a:t>
            </a:r>
            <a:r>
              <a:rPr lang="en-US" sz="3500" dirty="0" err="1"/>
              <a:t>Kain</a:t>
            </a:r>
            <a:r>
              <a:rPr lang="en-US" sz="3500" dirty="0"/>
              <a:t>, Provost’s Office and </a:t>
            </a:r>
            <a:r>
              <a:rPr lang="en-US" sz="3500" dirty="0" smtClean="0"/>
              <a:t>Convener of Task Force </a:t>
            </a:r>
            <a:endParaRPr lang="en-US" sz="3500" dirty="0"/>
          </a:p>
          <a:p>
            <a:r>
              <a:rPr lang="en-US" sz="3500" dirty="0"/>
              <a:t>Karen Mueller, </a:t>
            </a:r>
            <a:r>
              <a:rPr lang="en-US" sz="3500" dirty="0" smtClean="0"/>
              <a:t>Professor, Health and Human Services</a:t>
            </a:r>
            <a:endParaRPr lang="en-US" sz="3500" dirty="0"/>
          </a:p>
          <a:p>
            <a:r>
              <a:rPr lang="en-US" sz="3500" dirty="0"/>
              <a:t>Mary Reid, </a:t>
            </a:r>
            <a:r>
              <a:rPr lang="en-US" sz="3500" dirty="0" smtClean="0"/>
              <a:t>Professor, School of Earth Science and Environmental Sustainability and President’s </a:t>
            </a:r>
            <a:r>
              <a:rPr lang="en-US" sz="3500" dirty="0"/>
              <a:t>Distinguished Teaching </a:t>
            </a:r>
            <a:r>
              <a:rPr lang="en-US" sz="3500" dirty="0" smtClean="0"/>
              <a:t>Fellows</a:t>
            </a:r>
            <a:endParaRPr lang="en-US" sz="3500" dirty="0"/>
          </a:p>
          <a:p>
            <a:r>
              <a:rPr lang="en-US" sz="3500" dirty="0"/>
              <a:t>Michael Vincent, </a:t>
            </a:r>
            <a:r>
              <a:rPr lang="en-US" sz="3500" dirty="0" smtClean="0"/>
              <a:t>Dean of College of Arts and Letters and Provost’s Academic Leadership Council</a:t>
            </a:r>
            <a:endParaRPr lang="en-US" sz="3500" dirty="0"/>
          </a:p>
          <a:p>
            <a:r>
              <a:rPr lang="en-US" sz="3500" dirty="0"/>
              <a:t>Andy Walters, </a:t>
            </a:r>
            <a:r>
              <a:rPr lang="en-US" sz="3500" dirty="0" smtClean="0"/>
              <a:t>Associate Professor, Psychology, Social and Behavioral Sciences </a:t>
            </a:r>
            <a:endParaRPr lang="en-US" sz="3500" dirty="0"/>
          </a:p>
          <a:p>
            <a:r>
              <a:rPr lang="en-US" sz="3500" dirty="0"/>
              <a:t>Eric </a:t>
            </a:r>
            <a:r>
              <a:rPr lang="en-US" sz="3500" dirty="0" err="1"/>
              <a:t>Yordy</a:t>
            </a:r>
            <a:r>
              <a:rPr lang="en-US" sz="3500" dirty="0"/>
              <a:t>, </a:t>
            </a:r>
            <a:r>
              <a:rPr lang="en-US" sz="3500" dirty="0" smtClean="0"/>
              <a:t>Assistant Professor and Associate Dean, </a:t>
            </a:r>
            <a:r>
              <a:rPr lang="en-US" sz="3500" dirty="0" err="1" smtClean="0"/>
              <a:t>Franke</a:t>
            </a:r>
            <a:r>
              <a:rPr lang="en-US" sz="3500" dirty="0" smtClean="0"/>
              <a:t> College of Business</a:t>
            </a:r>
            <a:endParaRPr lang="en-US" sz="3500" dirty="0"/>
          </a:p>
          <a:p>
            <a:endParaRPr lang="en-US" dirty="0"/>
          </a:p>
        </p:txBody>
      </p:sp>
    </p:spTree>
    <p:extLst>
      <p:ext uri="{BB962C8B-B14F-4D97-AF65-F5344CB8AC3E}">
        <p14:creationId xmlns:p14="http://schemas.microsoft.com/office/powerpoint/2010/main" val="3667454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Task</a:t>
            </a:r>
            <a:endParaRPr lang="en-US" dirty="0"/>
          </a:p>
        </p:txBody>
      </p:sp>
      <p:sp>
        <p:nvSpPr>
          <p:cNvPr id="3" name="Content Placeholder 2"/>
          <p:cNvSpPr>
            <a:spLocks noGrp="1"/>
          </p:cNvSpPr>
          <p:nvPr>
            <p:ph idx="1"/>
          </p:nvPr>
        </p:nvSpPr>
        <p:spPr>
          <a:xfrm>
            <a:off x="457200" y="1680426"/>
            <a:ext cx="8229600" cy="4445738"/>
          </a:xfrm>
        </p:spPr>
        <p:txBody>
          <a:bodyPr>
            <a:normAutofit fontScale="85000" lnSpcReduction="20000"/>
          </a:bodyPr>
          <a:lstStyle/>
          <a:p>
            <a:pPr lvl="0"/>
            <a:r>
              <a:rPr lang="en-US" dirty="0" smtClean="0"/>
              <a:t>Explore </a:t>
            </a:r>
            <a:r>
              <a:rPr lang="en-US" dirty="0"/>
              <a:t>alternatives to the current course evaluation practices at NAU, and</a:t>
            </a:r>
            <a:endParaRPr lang="en-US" dirty="0" smtClean="0">
              <a:effectLst/>
            </a:endParaRPr>
          </a:p>
          <a:p>
            <a:pPr lvl="0"/>
            <a:r>
              <a:rPr lang="en-US" dirty="0"/>
              <a:t>Propose revisions to the system, procedures and instruments in place at NAU</a:t>
            </a:r>
            <a:r>
              <a:rPr lang="en-US" dirty="0" smtClean="0"/>
              <a:t>.</a:t>
            </a:r>
          </a:p>
          <a:p>
            <a:pPr lvl="0"/>
            <a:r>
              <a:rPr lang="en-US" dirty="0" smtClean="0"/>
              <a:t>the Task Force was specifically charged with determining whether to recommend any common procedures and/or items for student opinion surveys. </a:t>
            </a:r>
            <a:endParaRPr lang="en-US" dirty="0" smtClean="0">
              <a:effectLst/>
            </a:endParaRPr>
          </a:p>
          <a:p>
            <a:r>
              <a:rPr lang="en-US" dirty="0"/>
              <a:t>The Task Force met monthly throughout the AY2011-12 year, through April.  In addition, three subcommittees (Current Practices, Best Practices, and Common Procedures, Practices and Instruments) met regularly.</a:t>
            </a:r>
          </a:p>
          <a:p>
            <a:endParaRPr lang="en-US" dirty="0"/>
          </a:p>
        </p:txBody>
      </p:sp>
    </p:spTree>
    <p:extLst>
      <p:ext uri="{BB962C8B-B14F-4D97-AF65-F5344CB8AC3E}">
        <p14:creationId xmlns:p14="http://schemas.microsoft.com/office/powerpoint/2010/main" val="647963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FORCE RECOMMENDATIONS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1:  Clarify </a:t>
            </a:r>
            <a:r>
              <a:rPr lang="en-US" b="1" dirty="0"/>
              <a:t>the Purpose of Evaluations</a:t>
            </a:r>
            <a:endParaRPr lang="en-US" dirty="0"/>
          </a:p>
          <a:p>
            <a:r>
              <a:rPr lang="en-US" dirty="0"/>
              <a:t>	Research demonstrates that the nature of student responses varies according to their understanding of the purposes and uses of course evaluations.  Therefore, it is incumbent upon units and faculty members to communicate the value and uses of the information gathered through the evaluation process.  </a:t>
            </a:r>
          </a:p>
          <a:p>
            <a:endParaRPr lang="en-US" dirty="0"/>
          </a:p>
        </p:txBody>
      </p:sp>
    </p:spTree>
    <p:extLst>
      <p:ext uri="{BB962C8B-B14F-4D97-AF65-F5344CB8AC3E}">
        <p14:creationId xmlns:p14="http://schemas.microsoft.com/office/powerpoint/2010/main" val="2375144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FORCE RECOMMENDATIONS 2</a:t>
            </a:r>
            <a:endParaRPr lang="en-US" dirty="0"/>
          </a:p>
        </p:txBody>
      </p:sp>
      <p:sp>
        <p:nvSpPr>
          <p:cNvPr id="3" name="Content Placeholder 2"/>
          <p:cNvSpPr>
            <a:spLocks noGrp="1"/>
          </p:cNvSpPr>
          <p:nvPr>
            <p:ph idx="1"/>
          </p:nvPr>
        </p:nvSpPr>
        <p:spPr>
          <a:xfrm>
            <a:off x="457200" y="1584560"/>
            <a:ext cx="8229600" cy="4541603"/>
          </a:xfrm>
        </p:spPr>
        <p:txBody>
          <a:bodyPr>
            <a:normAutofit fontScale="62500" lnSpcReduction="20000"/>
          </a:bodyPr>
          <a:lstStyle/>
          <a:p>
            <a:pPr marL="0" indent="0">
              <a:buNone/>
            </a:pPr>
            <a:r>
              <a:rPr lang="en-US" b="1" dirty="0" smtClean="0"/>
              <a:t>2:  Administer Midterm </a:t>
            </a:r>
            <a:r>
              <a:rPr lang="en-US" b="1" dirty="0"/>
              <a:t>and End-of-Term Questionnaires</a:t>
            </a:r>
            <a:endParaRPr lang="en-US" dirty="0"/>
          </a:p>
          <a:p>
            <a:r>
              <a:rPr lang="en-US" dirty="0" smtClean="0"/>
              <a:t>The </a:t>
            </a:r>
            <a:r>
              <a:rPr lang="en-US" dirty="0"/>
              <a:t>use of a two-stage process  </a:t>
            </a:r>
            <a:r>
              <a:rPr lang="en-US" dirty="0" smtClean="0">
                <a:effectLst/>
              </a:rPr>
              <a:t>may diminish the time demands placed on students at the end of the term;  </a:t>
            </a:r>
          </a:p>
          <a:p>
            <a:pPr lvl="0"/>
            <a:r>
              <a:rPr lang="en-US" dirty="0" smtClean="0">
                <a:effectLst/>
              </a:rPr>
              <a:t>provides faculty an opportunity to incorporate valid suggestions into their courses while the providers of that feedback can experience the changes;  </a:t>
            </a:r>
          </a:p>
          <a:p>
            <a:pPr lvl="0"/>
            <a:r>
              <a:rPr lang="en-US" dirty="0" smtClean="0">
                <a:effectLst/>
              </a:rPr>
              <a:t>offers the possibility of more individualized and substantive feedback for faculty members; </a:t>
            </a:r>
          </a:p>
          <a:p>
            <a:pPr lvl="0"/>
            <a:r>
              <a:rPr lang="en-US" dirty="0" smtClean="0">
                <a:effectLst/>
              </a:rPr>
              <a:t>forms a reasonable approach to distinguish the uses of evaluation material (for example, a midterm questionnaire might be used in the year of comprehensive reviews for tenured faculty members, but not in expedited review years); and </a:t>
            </a:r>
          </a:p>
          <a:p>
            <a:pPr lvl="0"/>
            <a:r>
              <a:rPr lang="en-US" dirty="0" smtClean="0">
                <a:effectLst/>
              </a:rPr>
              <a:t>allows for streamlining the final course evaluation process, potentially increasing the likelihood of student participation.  </a:t>
            </a:r>
          </a:p>
          <a:p>
            <a:r>
              <a:rPr lang="en-US" b="1" dirty="0"/>
              <a:t>Therefore, the Task Force recommends a unit-determined approach of blending more comprehensive midterm evaluation forms with brief end-of-term questionnaires.</a:t>
            </a:r>
          </a:p>
          <a:p>
            <a:endParaRPr lang="en-US" dirty="0"/>
          </a:p>
        </p:txBody>
      </p:sp>
    </p:spTree>
    <p:extLst>
      <p:ext uri="{BB962C8B-B14F-4D97-AF65-F5344CB8AC3E}">
        <p14:creationId xmlns:p14="http://schemas.microsoft.com/office/powerpoint/2010/main" val="951228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FORCE RECOMMENDATION 3</a:t>
            </a:r>
            <a:endParaRPr lang="en-US" dirty="0"/>
          </a:p>
        </p:txBody>
      </p:sp>
      <p:sp>
        <p:nvSpPr>
          <p:cNvPr id="3" name="Content Placeholder 2"/>
          <p:cNvSpPr>
            <a:spLocks noGrp="1"/>
          </p:cNvSpPr>
          <p:nvPr>
            <p:ph idx="1"/>
          </p:nvPr>
        </p:nvSpPr>
        <p:spPr>
          <a:xfrm>
            <a:off x="457200" y="1718910"/>
            <a:ext cx="8229600" cy="4407253"/>
          </a:xfrm>
        </p:spPr>
        <p:txBody>
          <a:bodyPr>
            <a:normAutofit fontScale="55000" lnSpcReduction="20000"/>
          </a:bodyPr>
          <a:lstStyle/>
          <a:p>
            <a:endParaRPr lang="en-US" sz="3100" b="1" dirty="0" smtClean="0"/>
          </a:p>
          <a:p>
            <a:r>
              <a:rPr lang="en-US" sz="3800" b="1" dirty="0" smtClean="0"/>
              <a:t>Commercial </a:t>
            </a:r>
            <a:r>
              <a:rPr lang="en-US" sz="3800" b="1" dirty="0"/>
              <a:t>vs. “Home-grown” Surveys</a:t>
            </a:r>
            <a:endParaRPr lang="en-US" sz="3800" dirty="0"/>
          </a:p>
          <a:p>
            <a:r>
              <a:rPr lang="en-US" sz="3800" dirty="0"/>
              <a:t>	The Task Force recommends NAU use a commercial provider to administer the student opinion </a:t>
            </a:r>
            <a:r>
              <a:rPr lang="en-US" sz="3800" dirty="0" smtClean="0"/>
              <a:t>surveys</a:t>
            </a:r>
            <a:r>
              <a:rPr lang="en-US" sz="3800" dirty="0"/>
              <a:t> </a:t>
            </a:r>
            <a:r>
              <a:rPr lang="en-US" sz="3800" dirty="0" smtClean="0"/>
              <a:t>to allow for </a:t>
            </a:r>
            <a:r>
              <a:rPr lang="en-US" sz="3800" dirty="0"/>
              <a:t>comparability among units, uniformity in the administration of surveys, enhanced reliability of survey data, reduction of staffing demands within NAU, flexibility in the development of midterm survey items and integration with the Faculty Activity and Achievement Report (FAAR) system. </a:t>
            </a:r>
            <a:r>
              <a:rPr lang="en-US" sz="3800" dirty="0" smtClean="0"/>
              <a:t>We </a:t>
            </a:r>
            <a:r>
              <a:rPr lang="en-US" sz="3800" dirty="0"/>
              <a:t>recommend the use of </a:t>
            </a:r>
            <a:r>
              <a:rPr lang="en-US" sz="3800" dirty="0" err="1" smtClean="0"/>
              <a:t>SmarterSurveys</a:t>
            </a:r>
            <a:r>
              <a:rPr lang="en-US" sz="3800" dirty="0"/>
              <a:t> </a:t>
            </a:r>
            <a:r>
              <a:rPr lang="en-US" sz="3800" dirty="0" smtClean="0"/>
              <a:t>for the following reasons:  </a:t>
            </a:r>
            <a:r>
              <a:rPr lang="en-US" sz="3800" dirty="0"/>
              <a:t>single price for the year, regardless of the number of surveys administered; flexibility in constructing instruments to meet the needs of various units; and integration with the Faculty Activity and Achievement Reporting (FAAR) system.  The Task Force recommends the tool be piloted in AY2012-13.  Results of the pilot experience will be incorporated into the decision-making process.</a:t>
            </a:r>
          </a:p>
          <a:p>
            <a:endParaRPr lang="en-US" sz="3800" dirty="0"/>
          </a:p>
        </p:txBody>
      </p:sp>
    </p:spTree>
    <p:extLst>
      <p:ext uri="{BB962C8B-B14F-4D97-AF65-F5344CB8AC3E}">
        <p14:creationId xmlns:p14="http://schemas.microsoft.com/office/powerpoint/2010/main" val="1433373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for Recommendation 4</a:t>
            </a:r>
            <a:endParaRPr lang="en-US" dirty="0"/>
          </a:p>
        </p:txBody>
      </p:sp>
      <p:sp>
        <p:nvSpPr>
          <p:cNvPr id="3" name="Content Placeholder 2"/>
          <p:cNvSpPr>
            <a:spLocks noGrp="1"/>
          </p:cNvSpPr>
          <p:nvPr>
            <p:ph idx="1"/>
          </p:nvPr>
        </p:nvSpPr>
        <p:spPr/>
        <p:txBody>
          <a:bodyPr/>
          <a:lstStyle/>
          <a:p>
            <a:r>
              <a:rPr lang="en-US" b="1" dirty="0"/>
              <a:t>Common Items in End of Term Questionnaires</a:t>
            </a:r>
            <a:endParaRPr lang="en-US" dirty="0"/>
          </a:p>
          <a:p>
            <a:r>
              <a:rPr lang="en-US" dirty="0"/>
              <a:t>	The Task Force endorses a small set of common items for end-of-term evaluation forms.  These items are the components of the SETE (Student Evaluation of Teaching Effectiveness), provided through </a:t>
            </a:r>
            <a:r>
              <a:rPr lang="en-US" dirty="0" err="1"/>
              <a:t>SmarterSurveys</a:t>
            </a:r>
            <a:r>
              <a:rPr lang="en-US" dirty="0"/>
              <a:t> </a:t>
            </a:r>
          </a:p>
        </p:txBody>
      </p:sp>
    </p:spTree>
    <p:extLst>
      <p:ext uri="{BB962C8B-B14F-4D97-AF65-F5344CB8AC3E}">
        <p14:creationId xmlns:p14="http://schemas.microsoft.com/office/powerpoint/2010/main" val="627056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FORCE RECOMMENDATION 5</a:t>
            </a:r>
            <a:endParaRPr lang="en-US" dirty="0"/>
          </a:p>
        </p:txBody>
      </p:sp>
      <p:sp>
        <p:nvSpPr>
          <p:cNvPr id="3" name="Content Placeholder 2"/>
          <p:cNvSpPr>
            <a:spLocks noGrp="1"/>
          </p:cNvSpPr>
          <p:nvPr>
            <p:ph idx="1"/>
          </p:nvPr>
        </p:nvSpPr>
        <p:spPr>
          <a:xfrm>
            <a:off x="457200" y="1680426"/>
            <a:ext cx="8229600" cy="4445737"/>
          </a:xfrm>
        </p:spPr>
        <p:txBody>
          <a:bodyPr>
            <a:normAutofit fontScale="47500" lnSpcReduction="20000"/>
          </a:bodyPr>
          <a:lstStyle/>
          <a:p>
            <a:r>
              <a:rPr lang="en-US" sz="4000" b="1" dirty="0"/>
              <a:t>Administering Surveys</a:t>
            </a:r>
            <a:endParaRPr lang="en-US" sz="4000" dirty="0"/>
          </a:p>
          <a:p>
            <a:r>
              <a:rPr lang="en-US" sz="4000" dirty="0" smtClean="0"/>
              <a:t>The </a:t>
            </a:r>
            <a:r>
              <a:rPr lang="en-US" sz="4000" dirty="0"/>
              <a:t>Task Force endorses the administering of surveys via a web protocol.  We recognize that there are legitimate concerns about the response rates for student questionnaires.  Several practices tend to lead to higher response rates, and we encourage units to explore how best to incorporate the following:</a:t>
            </a:r>
          </a:p>
          <a:p>
            <a:pPr lvl="0"/>
            <a:r>
              <a:rPr lang="en-US" sz="4000" dirty="0" smtClean="0">
                <a:effectLst/>
              </a:rPr>
              <a:t>Students are more likely to respond if they are convinced the information is put to use (both by faculty members and by administrators).  Therefore, communication about the uses of course evaluations must be proactive.</a:t>
            </a:r>
          </a:p>
          <a:p>
            <a:pPr lvl="0"/>
            <a:r>
              <a:rPr lang="en-US" sz="4000" dirty="0" smtClean="0">
                <a:effectLst/>
              </a:rPr>
              <a:t>Students are more likely to respond if the end-of-term evaluations are succinct and less demanding of their time.</a:t>
            </a:r>
          </a:p>
          <a:p>
            <a:pPr lvl="0"/>
            <a:r>
              <a:rPr lang="en-US" sz="4000" dirty="0" smtClean="0">
                <a:effectLst/>
              </a:rPr>
              <a:t>Students are more likely to respond if they are assured of anonymity.  [Note: it is crucial that students understand that midterm evaluations will be read by instructors during the course.]</a:t>
            </a:r>
          </a:p>
          <a:p>
            <a:pPr lvl="0"/>
            <a:r>
              <a:rPr lang="en-US" sz="4000" dirty="0" smtClean="0">
                <a:effectLst/>
              </a:rPr>
              <a:t>The Task Force urges units to consider carefully the appropriateness of incentives (e.g., extra credit) that faculty members offer students for completing evaluations</a:t>
            </a:r>
            <a:r>
              <a:rPr lang="en-US" dirty="0" smtClean="0">
                <a:effectLst/>
              </a:rPr>
              <a:t>.</a:t>
            </a:r>
          </a:p>
          <a:p>
            <a:endParaRPr lang="en-US" dirty="0"/>
          </a:p>
        </p:txBody>
      </p:sp>
    </p:spTree>
    <p:extLst>
      <p:ext uri="{BB962C8B-B14F-4D97-AF65-F5344CB8AC3E}">
        <p14:creationId xmlns:p14="http://schemas.microsoft.com/office/powerpoint/2010/main" val="1537862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280</TotalTime>
  <Words>1032</Words>
  <Application>Microsoft Office PowerPoint</Application>
  <PresentationFormat>On-screen Show (4:3)</PresentationFormat>
  <Paragraphs>66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SETE</vt:lpstr>
      <vt:lpstr>Why the Task Force on  Evaluation of Teaching?</vt:lpstr>
      <vt:lpstr>Who was on the task force?</vt:lpstr>
      <vt:lpstr>The Task</vt:lpstr>
      <vt:lpstr>TASK FORCE RECOMMENDATIONS</vt:lpstr>
      <vt:lpstr>TASK FORCE RECOMMENDATIONS 2</vt:lpstr>
      <vt:lpstr>TASK FORCE RECOMMENDATION 3</vt:lpstr>
      <vt:lpstr>Task for Recommendation 4</vt:lpstr>
      <vt:lpstr>TASK FORCE RECOMMENDATION 5</vt:lpstr>
      <vt:lpstr>Task Force Recommendations to the Provost</vt:lpstr>
      <vt:lpstr>REMAINING HISTORY</vt:lpstr>
      <vt:lpstr>REMAINING HISTORY cont.</vt:lpstr>
    </vt:vector>
  </TitlesOfParts>
  <Company>NAU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SETE</dc:title>
  <dc:creator>Kate Ellis</dc:creator>
  <cp:lastModifiedBy>Pamela Jeanne Lynchvanwyck</cp:lastModifiedBy>
  <cp:revision>14</cp:revision>
  <dcterms:created xsi:type="dcterms:W3CDTF">2013-10-07T15:35:54Z</dcterms:created>
  <dcterms:modified xsi:type="dcterms:W3CDTF">2013-10-07T19:29:21Z</dcterms:modified>
</cp:coreProperties>
</file>