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65" r:id="rId5"/>
    <p:sldId id="268" r:id="rId6"/>
    <p:sldId id="269" r:id="rId7"/>
    <p:sldId id="270" r:id="rId8"/>
    <p:sldId id="271" r:id="rId9"/>
    <p:sldId id="272" r:id="rId10"/>
    <p:sldId id="260" r:id="rId11"/>
    <p:sldId id="259" r:id="rId12"/>
    <p:sldId id="261" r:id="rId13"/>
    <p:sldId id="262" r:id="rId14"/>
    <p:sldId id="275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mh2:Desktop:RESPONSE%20RATE%20BY%20COLLE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'[RESPONSE RATE BY COLLEGE.xlsx]Sheet1'!$B$11:$I$11</c:f>
              <c:strCache>
                <c:ptCount val="8"/>
                <c:pt idx="0">
                  <c:v>CFENS</c:v>
                </c:pt>
                <c:pt idx="1">
                  <c:v>FRANKE</c:v>
                </c:pt>
                <c:pt idx="2">
                  <c:v>CAL</c:v>
                </c:pt>
                <c:pt idx="3">
                  <c:v>EXTENDED CAMPUSES</c:v>
                </c:pt>
                <c:pt idx="4">
                  <c:v>CHHS</c:v>
                </c:pt>
                <c:pt idx="5">
                  <c:v>SBS</c:v>
                </c:pt>
                <c:pt idx="6">
                  <c:v>UNIVERISTY COLLEGE</c:v>
                </c:pt>
                <c:pt idx="7">
                  <c:v>COE</c:v>
                </c:pt>
              </c:strCache>
            </c:strRef>
          </c:cat>
          <c:val>
            <c:numRef>
              <c:f>'[RESPONSE RATE BY COLLEGE.xlsx]Sheet1'!$B$12:$I$12</c:f>
              <c:numCache>
                <c:formatCode>0%</c:formatCode>
                <c:ptCount val="8"/>
                <c:pt idx="0">
                  <c:v>0.46</c:v>
                </c:pt>
                <c:pt idx="1">
                  <c:v>0.42</c:v>
                </c:pt>
                <c:pt idx="2">
                  <c:v>0.4</c:v>
                </c:pt>
                <c:pt idx="3">
                  <c:v>0.39</c:v>
                </c:pt>
                <c:pt idx="4">
                  <c:v>0.37</c:v>
                </c:pt>
                <c:pt idx="5">
                  <c:v>0.36</c:v>
                </c:pt>
                <c:pt idx="6">
                  <c:v>0.34</c:v>
                </c:pt>
                <c:pt idx="7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258816"/>
        <c:axId val="88260608"/>
        <c:axId val="0"/>
      </c:bar3DChart>
      <c:catAx>
        <c:axId val="88258816"/>
        <c:scaling>
          <c:orientation val="minMax"/>
        </c:scaling>
        <c:delete val="0"/>
        <c:axPos val="b"/>
        <c:majorTickMark val="out"/>
        <c:minorTickMark val="none"/>
        <c:tickLblPos val="nextTo"/>
        <c:crossAx val="88260608"/>
        <c:crosses val="autoZero"/>
        <c:auto val="1"/>
        <c:lblAlgn val="ctr"/>
        <c:lblOffset val="100"/>
        <c:noMultiLvlLbl val="0"/>
      </c:catAx>
      <c:valAx>
        <c:axId val="8826060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88258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A7DBF8-B643-4DAE-A1DA-2C8E2BDAA76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732A26D-2FE4-4D05-87A9-1E68F769CF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End-of-Term Course Evaluation SETE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2013 Campus Wide Trial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Wide Trial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and implementing simultaneously </a:t>
            </a:r>
          </a:p>
          <a:p>
            <a:r>
              <a:rPr lang="en-US" dirty="0" smtClean="0"/>
              <a:t>Decentralized institution</a:t>
            </a:r>
          </a:p>
          <a:p>
            <a:pPr lvl="1"/>
            <a:r>
              <a:rPr lang="en-US" dirty="0" smtClean="0"/>
              <a:t>Dynamically classes</a:t>
            </a:r>
          </a:p>
          <a:p>
            <a:pPr lvl="1"/>
            <a:r>
              <a:rPr lang="en-US" dirty="0" smtClean="0"/>
              <a:t>Sequentially taught courses</a:t>
            </a:r>
          </a:p>
          <a:p>
            <a:pPr lvl="1"/>
            <a:r>
              <a:rPr lang="en-US" dirty="0" smtClean="0"/>
              <a:t>Inconsistency in </a:t>
            </a:r>
            <a:r>
              <a:rPr lang="en-US" dirty="0" err="1" smtClean="0"/>
              <a:t>SoC</a:t>
            </a:r>
            <a:r>
              <a:rPr lang="en-US" dirty="0" smtClean="0"/>
              <a:t> Primary Instructor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Made on the 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Overlay the new system on the old</a:t>
            </a:r>
          </a:p>
          <a:p>
            <a:r>
              <a:rPr lang="en-US" dirty="0" smtClean="0"/>
              <a:t>Open and close dates</a:t>
            </a:r>
          </a:p>
          <a:p>
            <a:r>
              <a:rPr lang="en-US" dirty="0"/>
              <a:t>Roster view available after 5 </a:t>
            </a:r>
            <a:r>
              <a:rPr lang="en-US" dirty="0" smtClean="0"/>
              <a:t>responses</a:t>
            </a:r>
          </a:p>
          <a:p>
            <a:r>
              <a:rPr lang="en-US" dirty="0" smtClean="0"/>
              <a:t>Responses available with less than 5 after the close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3032125" cy="4343400"/>
          </a:xfrm>
        </p:spPr>
        <p:txBody>
          <a:bodyPr/>
          <a:lstStyle/>
          <a:p>
            <a:r>
              <a:rPr lang="en-US" dirty="0" smtClean="0"/>
              <a:t>Send more than three notifications</a:t>
            </a:r>
          </a:p>
          <a:p>
            <a:r>
              <a:rPr lang="en-US" dirty="0" smtClean="0"/>
              <a:t>Make clear close date</a:t>
            </a:r>
          </a:p>
          <a:p>
            <a:r>
              <a:rPr lang="en-US" dirty="0" smtClean="0"/>
              <a:t>Support faculty in encouraging student response</a:t>
            </a:r>
            <a:endParaRPr lang="en-US" dirty="0"/>
          </a:p>
        </p:txBody>
      </p:sp>
      <p:pic>
        <p:nvPicPr>
          <p:cNvPr id="4" name="Picture 3" descr="Screen Shot 2014-01-14 at 3.06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133600"/>
            <a:ext cx="5091023" cy="344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 mapping of evaluations</a:t>
            </a:r>
          </a:p>
          <a:p>
            <a:r>
              <a:rPr lang="en-US" dirty="0" smtClean="0"/>
              <a:t>Continuous communication </a:t>
            </a:r>
            <a:r>
              <a:rPr lang="en-US" dirty="0"/>
              <a:t>with students </a:t>
            </a:r>
            <a:endParaRPr lang="en-US" dirty="0" smtClean="0"/>
          </a:p>
          <a:p>
            <a:r>
              <a:rPr lang="en-US" dirty="0" smtClean="0"/>
              <a:t>Encourage Smarter </a:t>
            </a:r>
            <a:r>
              <a:rPr lang="en-US" dirty="0"/>
              <a:t>Services </a:t>
            </a:r>
            <a:r>
              <a:rPr lang="en-US" dirty="0" smtClean="0"/>
              <a:t>to:</a:t>
            </a:r>
            <a:endParaRPr lang="en-US" dirty="0"/>
          </a:p>
          <a:p>
            <a:pPr lvl="1"/>
            <a:r>
              <a:rPr lang="en-US" dirty="0"/>
              <a:t>Develop normed national data</a:t>
            </a:r>
          </a:p>
          <a:p>
            <a:pPr lvl="1"/>
            <a:r>
              <a:rPr lang="en-US" dirty="0" smtClean="0"/>
              <a:t>Expand ways to analyze the results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</a:p>
          <a:p>
            <a:r>
              <a:rPr lang="en-US" dirty="0" smtClean="0"/>
              <a:t>Please send additional comments to Denise Helm at </a:t>
            </a:r>
            <a:r>
              <a:rPr lang="en-US" dirty="0" err="1" smtClean="0"/>
              <a:t>Denise.helm@nau.edu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Implementation Team</a:t>
            </a:r>
          </a:p>
          <a:p>
            <a:pPr lvl="1"/>
            <a:r>
              <a:rPr lang="en-US" dirty="0" smtClean="0"/>
              <a:t>ITS, ELC, Student Support Desk, Office of the Registrar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128,747 surveys scheduled </a:t>
            </a:r>
            <a:endParaRPr lang="en-US" dirty="0"/>
          </a:p>
          <a:p>
            <a:r>
              <a:rPr lang="en-US" dirty="0"/>
              <a:t>46,093 </a:t>
            </a:r>
            <a:r>
              <a:rPr lang="en-US" dirty="0" smtClean="0"/>
              <a:t>surveys completed </a:t>
            </a:r>
          </a:p>
        </p:txBody>
      </p:sp>
      <p:pic>
        <p:nvPicPr>
          <p:cNvPr id="6" name="Picture 5" descr="Screen Shot 2014-01-14 at 3.24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6000"/>
            <a:ext cx="3915951" cy="4247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Rates by College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34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7527925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Green system</a:t>
            </a:r>
          </a:p>
          <a:p>
            <a:r>
              <a:rPr lang="en-US" dirty="0"/>
              <a:t>S</a:t>
            </a:r>
            <a:r>
              <a:rPr lang="en-US" dirty="0" smtClean="0"/>
              <a:t>ingle system across campus</a:t>
            </a:r>
          </a:p>
          <a:p>
            <a:r>
              <a:rPr lang="en-US" dirty="0"/>
              <a:t>C</a:t>
            </a:r>
            <a:r>
              <a:rPr lang="en-US" dirty="0" smtClean="0"/>
              <a:t>onsistent </a:t>
            </a:r>
            <a:r>
              <a:rPr lang="en-US" dirty="0"/>
              <a:t>questionnaire</a:t>
            </a:r>
          </a:p>
          <a:p>
            <a:r>
              <a:rPr lang="en-US" dirty="0" smtClean="0"/>
              <a:t>Uses up-to-date information from PeopleSoft </a:t>
            </a:r>
            <a:r>
              <a:rPr lang="en-US" dirty="0" err="1" smtClean="0"/>
              <a:t>SoC</a:t>
            </a:r>
            <a:endParaRPr lang="en-US" dirty="0" smtClean="0"/>
          </a:p>
          <a:p>
            <a:r>
              <a:rPr lang="en-US" dirty="0" smtClean="0"/>
              <a:t>Integration with FAAR</a:t>
            </a:r>
          </a:p>
          <a:p>
            <a:r>
              <a:rPr lang="en-US" dirty="0" smtClean="0"/>
              <a:t>Centralized reporting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ggregate reports for units</a:t>
            </a:r>
          </a:p>
          <a:p>
            <a:pPr lvl="1"/>
            <a:r>
              <a:rPr lang="en-US" dirty="0" smtClean="0"/>
              <a:t>Individual reports for faculty </a:t>
            </a:r>
          </a:p>
          <a:p>
            <a:r>
              <a:rPr lang="en-US" dirty="0" smtClean="0"/>
              <a:t>SETE score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Screen Shot 2014-01-14 at 3.11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7" y="1524000"/>
            <a:ext cx="8856103" cy="473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28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Reports</a:t>
            </a:r>
            <a:endParaRPr lang="en-US" dirty="0"/>
          </a:p>
        </p:txBody>
      </p:sp>
      <p:pic>
        <p:nvPicPr>
          <p:cNvPr id="8" name="Picture 7" descr="Screen Shot 2014-01-14 at 3.16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80290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Reports</a:t>
            </a:r>
            <a:endParaRPr lang="en-US" dirty="0"/>
          </a:p>
        </p:txBody>
      </p:sp>
      <p:pic>
        <p:nvPicPr>
          <p:cNvPr id="4" name="Content Placeholder 3" descr="Screen Shot 2014-01-14 at 3.18.3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44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21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Reports</a:t>
            </a:r>
            <a:endParaRPr lang="en-US" dirty="0"/>
          </a:p>
        </p:txBody>
      </p:sp>
      <p:pic>
        <p:nvPicPr>
          <p:cNvPr id="7" name="Content Placeholder 6" descr="Screen Shot 2014-01-14 at 3.20.5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1" r="117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13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42276" cy="1336956"/>
          </a:xfrm>
        </p:spPr>
        <p:txBody>
          <a:bodyPr/>
          <a:lstStyle/>
          <a:p>
            <a:r>
              <a:rPr lang="en-US" dirty="0" smtClean="0"/>
              <a:t>Faculty Reports</a:t>
            </a:r>
            <a:endParaRPr lang="en-US" dirty="0"/>
          </a:p>
        </p:txBody>
      </p:sp>
      <p:pic>
        <p:nvPicPr>
          <p:cNvPr id="5" name="Content Placeholder 4" descr="Screen Shot 2014-01-14 at 3.21.4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r="116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13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194</TotalTime>
  <Words>185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End-of-Term Course Evaluation SETE</vt:lpstr>
      <vt:lpstr>Response Rate</vt:lpstr>
      <vt:lpstr>Response Rates by College</vt:lpstr>
      <vt:lpstr>Benefits</vt:lpstr>
      <vt:lpstr>Faculty Reports</vt:lpstr>
      <vt:lpstr>Faculty Reports</vt:lpstr>
      <vt:lpstr>Faculty Reports</vt:lpstr>
      <vt:lpstr>Faculty Reports</vt:lpstr>
      <vt:lpstr>Faculty Reports</vt:lpstr>
      <vt:lpstr>Campus Wide Trial Challenges</vt:lpstr>
      <vt:lpstr>Decisions Made on the Fly</vt:lpstr>
      <vt:lpstr>Lessons Learned</vt:lpstr>
      <vt:lpstr>Lessons Learned</vt:lpstr>
      <vt:lpstr>Gathering Feedback</vt:lpstr>
      <vt:lpstr>Special Thank You</vt:lpstr>
    </vt:vector>
  </TitlesOfParts>
  <Company>Northern Arizona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End-of-Term Course Evaluation SETE</dc:title>
  <dc:creator>Denise</dc:creator>
  <cp:lastModifiedBy>Pamela Jeanne Lynchvanwyck</cp:lastModifiedBy>
  <cp:revision>17</cp:revision>
  <dcterms:created xsi:type="dcterms:W3CDTF">2014-01-14T14:16:43Z</dcterms:created>
  <dcterms:modified xsi:type="dcterms:W3CDTF">2014-01-23T20:28:07Z</dcterms:modified>
</cp:coreProperties>
</file>