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BD337-5546-48CF-9A10-16EABFA48A2F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68EB7-F987-4DB7-8254-9516EFC24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0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Expendatures</a:t>
            </a:r>
            <a:r>
              <a:rPr lang="en-US" baseline="0" dirty="0" smtClean="0"/>
              <a:t> are the dollars actually spent out of grants, not the dollars awarded. No cost extensions reduce expenditures. Hording reduces expenditures.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increase amounts to 2, 260.000  increase per year.  The average size of award at NAU is XXX, so that is </a:t>
            </a:r>
            <a:r>
              <a:rPr lang="en-US" baseline="0" dirty="0" err="1" smtClean="0"/>
              <a:t>aproximately</a:t>
            </a:r>
            <a:r>
              <a:rPr lang="en-US" baseline="0" dirty="0" smtClean="0"/>
              <a:t> x new grants each year over the next six years.  We average x grants per year (past five years).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Maintaining our Carnegie designation is very important for our ability to achieve relative parity with ASU and UA, especially in terms of keeping a reasonable share of the resources devoted to research in the state.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68EB7-F987-4DB7-8254-9516EFC24A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11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national</a:t>
            </a:r>
            <a:r>
              <a:rPr lang="en-US" baseline="0" dirty="0" smtClean="0"/>
              <a:t> competition. Hires typically come in a higher salaries than engineering faculty, on a par with Business faculty.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68EB7-F987-4DB7-8254-9516EFC24A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4498-D88F-4060-8700-579B7D85E66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15A-F548-4D5F-91FC-23E513E01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9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4498-D88F-4060-8700-579B7D85E66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15A-F548-4D5F-91FC-23E513E01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2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4498-D88F-4060-8700-579B7D85E66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15A-F548-4D5F-91FC-23E513E01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2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4498-D88F-4060-8700-579B7D85E66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15A-F548-4D5F-91FC-23E513E01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4498-D88F-4060-8700-579B7D85E66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15A-F548-4D5F-91FC-23E513E01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6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4498-D88F-4060-8700-579B7D85E66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15A-F548-4D5F-91FC-23E513E01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4498-D88F-4060-8700-579B7D85E66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15A-F548-4D5F-91FC-23E513E01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0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4498-D88F-4060-8700-579B7D85E66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15A-F548-4D5F-91FC-23E513E01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6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4498-D88F-4060-8700-579B7D85E66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15A-F548-4D5F-91FC-23E513E01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4498-D88F-4060-8700-579B7D85E66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15A-F548-4D5F-91FC-23E513E01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8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4498-D88F-4060-8700-579B7D85E66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A15A-F548-4D5F-91FC-23E513E01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F4498-D88F-4060-8700-579B7D85E66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DA15A-F548-4D5F-91FC-23E513E01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3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Initiatives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William P. Grabe</a:t>
            </a:r>
          </a:p>
          <a:p>
            <a:r>
              <a:rPr lang="en-US" dirty="0" smtClean="0"/>
              <a:t>Vice President for Research</a:t>
            </a:r>
          </a:p>
          <a:p>
            <a:r>
              <a:rPr lang="en-US" dirty="0" smtClean="0"/>
              <a:t>3/24/24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7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Research Capacity at NAU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ABOR has directed NAU to increase RESEARCH EXPENDATURES to 43.6 million (2020).</a:t>
            </a:r>
          </a:p>
          <a:p>
            <a:endParaRPr lang="en-US" dirty="0"/>
          </a:p>
          <a:p>
            <a:r>
              <a:rPr lang="en-US" dirty="0" smtClean="0"/>
              <a:t>Current Research Expenditures = 28-30 million (flat for past 5 years).</a:t>
            </a:r>
          </a:p>
          <a:p>
            <a:endParaRPr lang="en-US" dirty="0"/>
          </a:p>
          <a:p>
            <a:r>
              <a:rPr lang="en-US" dirty="0" smtClean="0"/>
              <a:t>Our current designation (Carnegie Foundation) is HIGH RESEARCH UNIVERSITY: Formerly Doctoral 1 University. </a:t>
            </a:r>
          </a:p>
        </p:txBody>
      </p:sp>
    </p:spTree>
    <p:extLst>
      <p:ext uri="{BB962C8B-B14F-4D97-AF65-F5344CB8AC3E}">
        <p14:creationId xmlns:p14="http://schemas.microsoft.com/office/powerpoint/2010/main" val="60387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Raising the Research Profile through Informatics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Developing Informatics, </a:t>
            </a:r>
            <a:r>
              <a:rPr lang="en-US" dirty="0" err="1" smtClean="0"/>
              <a:t>Cyberstructure</a:t>
            </a:r>
            <a:r>
              <a:rPr lang="en-US" dirty="0" smtClean="0"/>
              <a:t>, Discovery, and Design infrastructure</a:t>
            </a:r>
          </a:p>
          <a:p>
            <a:pPr lvl="1"/>
            <a:r>
              <a:rPr lang="en-US" dirty="0" smtClean="0"/>
              <a:t>Recruited 1 junior faculty member</a:t>
            </a:r>
          </a:p>
          <a:p>
            <a:pPr lvl="1"/>
            <a:r>
              <a:rPr lang="en-US" dirty="0" smtClean="0"/>
              <a:t>Close to recruiting a senior faculty member to head the program</a:t>
            </a:r>
          </a:p>
          <a:p>
            <a:pPr lvl="1"/>
            <a:r>
              <a:rPr lang="en-US" dirty="0" smtClean="0"/>
              <a:t>Near future – 1 additional informatics faculty</a:t>
            </a:r>
          </a:p>
          <a:p>
            <a:r>
              <a:rPr lang="en-US" dirty="0" smtClean="0"/>
              <a:t>Stage 2, Stage 3</a:t>
            </a:r>
          </a:p>
          <a:p>
            <a:pPr lvl="1"/>
            <a:r>
              <a:rPr lang="en-US" dirty="0" smtClean="0"/>
              <a:t>Recruit additional hires associated with the </a:t>
            </a:r>
            <a:r>
              <a:rPr lang="en-US" dirty="0" err="1" smtClean="0"/>
              <a:t>Cyberstructure</a:t>
            </a:r>
            <a:r>
              <a:rPr lang="en-US" dirty="0" smtClean="0"/>
              <a:t>  Discovery and Design Program (including departmentally based hires)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Raising the Research Profile: Senior Researchers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800K research expenditure colleagues</a:t>
            </a:r>
          </a:p>
          <a:p>
            <a:pPr lvl="1"/>
            <a:r>
              <a:rPr lang="en-US" dirty="0" smtClean="0"/>
              <a:t>Initiative approved by President’s Office</a:t>
            </a:r>
          </a:p>
          <a:p>
            <a:pPr lvl="1"/>
            <a:r>
              <a:rPr lang="en-US" dirty="0" smtClean="0"/>
              <a:t>OVPR recruiting plan – next 6 years</a:t>
            </a:r>
          </a:p>
          <a:p>
            <a:pPr lvl="2"/>
            <a:r>
              <a:rPr lang="en-US" dirty="0" smtClean="0"/>
              <a:t>First 3 year stage: 6 hires targeted</a:t>
            </a:r>
          </a:p>
          <a:p>
            <a:pPr lvl="2"/>
            <a:r>
              <a:rPr lang="en-US" dirty="0" smtClean="0"/>
              <a:t>Second 3 year stage: 6 hires targeted</a:t>
            </a:r>
          </a:p>
          <a:p>
            <a:r>
              <a:rPr lang="en-US" dirty="0" smtClean="0"/>
              <a:t>Individuals should have demonstrated track record of external funding (past 3 years, minimum) of 800K per year.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Up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	Average start-up packages of $800,000. </a:t>
            </a:r>
          </a:p>
          <a:p>
            <a:r>
              <a:rPr lang="en-US" dirty="0" smtClean="0"/>
              <a:t>2.	Research lab space as needed from among existing space.</a:t>
            </a:r>
          </a:p>
          <a:p>
            <a:r>
              <a:rPr lang="en-US" dirty="0" smtClean="0"/>
              <a:t>3.	Funds to move labs and people (primarily post-docs, research faculty, and equipment).</a:t>
            </a:r>
          </a:p>
          <a:p>
            <a:r>
              <a:rPr lang="en-US" dirty="0" smtClean="0"/>
              <a:t>4.	Expectation that many will come with tenure.</a:t>
            </a:r>
          </a:p>
          <a:p>
            <a:r>
              <a:rPr lang="en-US" dirty="0" smtClean="0"/>
              <a:t>5.	Funds for a post-doc or two.</a:t>
            </a:r>
          </a:p>
          <a:p>
            <a:r>
              <a:rPr lang="en-US" dirty="0" smtClean="0"/>
              <a:t>6.	New equipment as needed.</a:t>
            </a:r>
          </a:p>
          <a:p>
            <a:r>
              <a:rPr lang="en-US" dirty="0" smtClean="0"/>
              <a:t>7.	(Evaluation process to determine continuation as “research-intensive” faculty designation.)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80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Primary Focal Areas for Recruitment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 Biology and Bio-Chemistry</a:t>
            </a:r>
          </a:p>
          <a:p>
            <a:r>
              <a:rPr lang="en-US" sz="2000" b="1" dirty="0" smtClean="0"/>
              <a:t> SESES</a:t>
            </a:r>
          </a:p>
          <a:p>
            <a:r>
              <a:rPr lang="en-US" sz="2000" b="1" dirty="0" smtClean="0"/>
              <a:t>Astronomy (PhD development)</a:t>
            </a:r>
          </a:p>
          <a:p>
            <a:r>
              <a:rPr lang="en-US" sz="2000" b="1" dirty="0" smtClean="0"/>
              <a:t>Forestry</a:t>
            </a:r>
          </a:p>
          <a:p>
            <a:r>
              <a:rPr lang="en-US" sz="2000" b="1" dirty="0" smtClean="0"/>
              <a:t>CHHS</a:t>
            </a:r>
          </a:p>
          <a:p>
            <a:r>
              <a:rPr lang="en-US" sz="2000" b="1" dirty="0" smtClean="0"/>
              <a:t>Informatics and Computing Program</a:t>
            </a:r>
          </a:p>
          <a:p>
            <a:r>
              <a:rPr lang="en-US" sz="2000" b="1" dirty="0" smtClean="0"/>
              <a:t>Criminal Justice (FVI; Family Violence Institute)</a:t>
            </a:r>
          </a:p>
          <a:p>
            <a:r>
              <a:rPr lang="en-US" sz="2000" b="1" dirty="0" smtClean="0"/>
              <a:t>Applied Linguistics</a:t>
            </a:r>
          </a:p>
          <a:p>
            <a:r>
              <a:rPr lang="en-US" sz="2000" b="1" dirty="0" smtClean="0"/>
              <a:t>Engineering </a:t>
            </a:r>
          </a:p>
          <a:p>
            <a:r>
              <a:rPr lang="en-US" sz="2000" b="1" dirty="0" err="1" smtClean="0"/>
              <a:t>MGGen</a:t>
            </a:r>
            <a:r>
              <a:rPr lang="en-US" sz="2000" b="1" dirty="0" smtClean="0"/>
              <a:t> (Center for Microbial Genetics and Genomics)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MPCER (Merriam Powell Center for Environmental Research) </a:t>
            </a:r>
          </a:p>
          <a:p>
            <a:r>
              <a:rPr lang="en-US" b="1" dirty="0" smtClean="0"/>
              <a:t>NACP (Center for Native American Cancer Partnership)</a:t>
            </a:r>
          </a:p>
          <a:p>
            <a:r>
              <a:rPr lang="en-US" b="1" dirty="0" smtClean="0"/>
              <a:t>CAIR (Center for American Indian Resilience) </a:t>
            </a:r>
          </a:p>
          <a:p>
            <a:r>
              <a:rPr lang="en-US" b="1" dirty="0" smtClean="0"/>
              <a:t>LCI (Landscape Conservation Initiative)</a:t>
            </a:r>
          </a:p>
          <a:p>
            <a:r>
              <a:rPr lang="en-US" b="1" dirty="0" err="1" smtClean="0"/>
              <a:t>Ecoss</a:t>
            </a:r>
            <a:r>
              <a:rPr lang="en-US" b="1" dirty="0" smtClean="0"/>
              <a:t> (Center for Ecosystem Science and Society)</a:t>
            </a:r>
          </a:p>
          <a:p>
            <a:r>
              <a:rPr lang="en-US" b="1" dirty="0" smtClean="0"/>
              <a:t>ISES (Institute for Sustainable Energy Systems)</a:t>
            </a:r>
          </a:p>
          <a:p>
            <a:r>
              <a:rPr lang="en-US" b="1" dirty="0" smtClean="0"/>
              <a:t>CBI (Center for Bio-engineering Innovation)</a:t>
            </a:r>
          </a:p>
          <a:p>
            <a:r>
              <a:rPr lang="en-US" b="1" dirty="0" smtClean="0"/>
              <a:t>ERI (Ecological Research Institute)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	Develop a simple position announcement with:</a:t>
            </a:r>
          </a:p>
          <a:p>
            <a:pPr lvl="1"/>
            <a:r>
              <a:rPr lang="en-US" dirty="0" smtClean="0"/>
              <a:t>A. Open rank</a:t>
            </a:r>
          </a:p>
          <a:p>
            <a:pPr lvl="1"/>
            <a:r>
              <a:rPr lang="en-US" dirty="0" smtClean="0"/>
              <a:t>B. Record of prior yearly $800K research expenditures</a:t>
            </a:r>
          </a:p>
          <a:p>
            <a:pPr lvl="1"/>
            <a:r>
              <a:rPr lang="en-US" dirty="0" smtClean="0"/>
              <a:t>C.	Appropriate fit with strategic program development</a:t>
            </a:r>
          </a:p>
          <a:p>
            <a:pPr lvl="1"/>
            <a:r>
              <a:rPr lang="en-US" dirty="0" smtClean="0"/>
              <a:t>D. Evidence that the $800K Research Expenditures will continue at NAU</a:t>
            </a:r>
          </a:p>
          <a:p>
            <a:r>
              <a:rPr lang="en-US" dirty="0" smtClean="0"/>
              <a:t>2</a:t>
            </a:r>
            <a:r>
              <a:rPr lang="en-US" b="1" dirty="0" smtClean="0"/>
              <a:t>.  Faculty identify interested candidates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	Initial minimums review by small administrative committee (Bill Grabe, Bob Trotter, Lesley Cephas, and Paul Jagodzinski).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4. Send positive review to President for permission to recruit.</a:t>
            </a:r>
          </a:p>
          <a:p>
            <a:r>
              <a:rPr lang="en-US" dirty="0" smtClean="0"/>
              <a:t>5.  After president approval, contact candidate and initiate discussion of interest and possible recruiting package needs.  Offer to bring candidate to NAU to begin recruiting.</a:t>
            </a:r>
          </a:p>
          <a:p>
            <a:r>
              <a:rPr lang="en-US" smtClean="0"/>
              <a:t>6. If </a:t>
            </a:r>
            <a:r>
              <a:rPr lang="en-US" dirty="0" smtClean="0"/>
              <a:t>candidate is a good match with NAU, negotiate a package. Engage up to 4 or 5 candidates to the negotiations stage at any yearly cycle, and stop the yearly cycle at 2 or 3 successful recruits.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2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514</Words>
  <Application>Microsoft Office PowerPoint</Application>
  <PresentationFormat>On-screen Show (4:3)</PresentationFormat>
  <Paragraphs>70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Research Initiatives</vt:lpstr>
      <vt:lpstr>Developing Research Capacity at NAU</vt:lpstr>
      <vt:lpstr>Raising the Research Profile through Informatics</vt:lpstr>
      <vt:lpstr>Raising the Research Profile: Senior Researchers</vt:lpstr>
      <vt:lpstr>Start Up Expectations</vt:lpstr>
      <vt:lpstr>Primary Focal Areas for Recruitment</vt:lpstr>
      <vt:lpstr>Recruitment Process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Initiatives</dc:title>
  <dc:creator>Robert Talbot Trotter II</dc:creator>
  <cp:lastModifiedBy>Pamela Jeanne Lynchvanwyck</cp:lastModifiedBy>
  <cp:revision>7</cp:revision>
  <dcterms:created xsi:type="dcterms:W3CDTF">2014-03-14T22:14:04Z</dcterms:created>
  <dcterms:modified xsi:type="dcterms:W3CDTF">2014-03-17T17:32:28Z</dcterms:modified>
</cp:coreProperties>
</file>