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4" r:id="rId1"/>
  </p:sldMasterIdLst>
  <p:handoutMasterIdLst>
    <p:handoutMasterId r:id="rId13"/>
  </p:handoutMasterIdLst>
  <p:sldIdLst>
    <p:sldId id="256" r:id="rId2"/>
    <p:sldId id="257" r:id="rId3"/>
    <p:sldId id="261" r:id="rId4"/>
    <p:sldId id="262" r:id="rId5"/>
    <p:sldId id="269" r:id="rId6"/>
    <p:sldId id="263" r:id="rId7"/>
    <p:sldId id="267" r:id="rId8"/>
    <p:sldId id="264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1" d="100"/>
          <a:sy n="41" d="100"/>
        </p:scale>
        <p:origin x="-76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B686B-2A43-4E41-AE83-12745890BD17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76C7D-A7FC-45F5-84C7-1BEFFF9ED6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21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4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8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7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3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3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2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5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5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5">
                <a:lumMod val="60000"/>
                <a:lumOff val="40000"/>
              </a:schemeClr>
            </a:gs>
            <a:gs pos="100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384E1-3E9A-48C2-B950-3714263A3F3C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27387-FC8C-4584-A03B-9F9E433ED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4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77005"/>
            <a:ext cx="6858000" cy="1073426"/>
          </a:xfrm>
        </p:spPr>
        <p:txBody>
          <a:bodyPr>
            <a:normAutofit/>
          </a:bodyPr>
          <a:lstStyle/>
          <a:p>
            <a:r>
              <a:rPr lang="en-US" sz="5400" dirty="0"/>
              <a:t>Research Initiatives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William P. Grabe</a:t>
            </a:r>
          </a:p>
          <a:p>
            <a:r>
              <a:rPr lang="en-US" sz="3000" dirty="0"/>
              <a:t>Vice President for Research</a:t>
            </a:r>
          </a:p>
          <a:p>
            <a:r>
              <a:rPr lang="en-US" sz="3000" dirty="0" smtClean="0"/>
              <a:t>4/21/14</a:t>
            </a:r>
            <a:endParaRPr lang="en-US" sz="30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780846" y="174580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pic>
        <p:nvPicPr>
          <p:cNvPr id="6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914899"/>
            <a:ext cx="8572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95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High Researcher Recruitment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075" y="2038351"/>
            <a:ext cx="6948488" cy="3552824"/>
          </a:xfrm>
        </p:spPr>
        <p:txBody>
          <a:bodyPr>
            <a:noAutofit/>
          </a:bodyPr>
          <a:lstStyle/>
          <a:p>
            <a:pPr marL="512064" indent="-514350">
              <a:spcBef>
                <a:spcPts val="50"/>
              </a:spcBef>
              <a:buAutoNum type="arabicPeriod" startAt="4"/>
            </a:pPr>
            <a:r>
              <a:rPr lang="en-US" sz="2800" dirty="0" smtClean="0"/>
              <a:t>If a positive review to President, seek permission to recruit</a:t>
            </a:r>
          </a:p>
          <a:p>
            <a:pPr marL="512064" indent="-514350">
              <a:spcBef>
                <a:spcPts val="50"/>
              </a:spcBef>
              <a:buAutoNum type="arabicPeriod" startAt="5"/>
            </a:pPr>
            <a:r>
              <a:rPr lang="en-US" sz="2800" dirty="0" smtClean="0"/>
              <a:t>After president approval, contact candidate and initiate discussion of interest and possible recruiting needs.  </a:t>
            </a:r>
          </a:p>
          <a:p>
            <a:pPr marL="512064" indent="-514350">
              <a:spcBef>
                <a:spcPts val="50"/>
              </a:spcBef>
              <a:buAutoNum type="arabicPeriod" startAt="5"/>
            </a:pPr>
            <a:r>
              <a:rPr lang="en-US" sz="2800" dirty="0" smtClean="0"/>
              <a:t>If candidate is a good match with NAU, negotiate a package. Review up to 4 or 5 candidates at any yearly cycle. Stop the yearly cycle at 2 or 3 successful recruits</a:t>
            </a:r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5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Developing Research Capacity at NAU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44" y="2224087"/>
            <a:ext cx="7008019" cy="33670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Questions?</a:t>
            </a:r>
            <a:endParaRPr lang="en-US" sz="2800" dirty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9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Developing Research Capacity at NAU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44" y="2224087"/>
            <a:ext cx="7008019" cy="3367087"/>
          </a:xfrm>
        </p:spPr>
        <p:txBody>
          <a:bodyPr>
            <a:noAutofit/>
          </a:bodyPr>
          <a:lstStyle/>
          <a:p>
            <a:r>
              <a:rPr lang="en-US" sz="2800" dirty="0"/>
              <a:t>ABOR has directed NAU to increase RESEARCH </a:t>
            </a:r>
            <a:r>
              <a:rPr lang="en-US" sz="2800" dirty="0" smtClean="0"/>
              <a:t>EXPENDITURES </a:t>
            </a:r>
            <a:r>
              <a:rPr lang="en-US" sz="2800" dirty="0"/>
              <a:t>to 43.6 million (2020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Research Expenditures is one of the 3 most important performance metrics for legislative performance funding for NAU</a:t>
            </a:r>
          </a:p>
          <a:p>
            <a:r>
              <a:rPr lang="en-US" sz="2800" dirty="0" smtClean="0"/>
              <a:t>Current </a:t>
            </a:r>
            <a:r>
              <a:rPr lang="en-US" sz="2800" dirty="0"/>
              <a:t>Research Expenditures = 28-30 million (flat for past 5 years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6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Developing Research Capacity at NAU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44" y="2224087"/>
            <a:ext cx="7008019" cy="3367087"/>
          </a:xfrm>
        </p:spPr>
        <p:txBody>
          <a:bodyPr>
            <a:noAutofit/>
          </a:bodyPr>
          <a:lstStyle/>
          <a:p>
            <a:r>
              <a:rPr lang="en-US" sz="2800" dirty="0" smtClean="0"/>
              <a:t>Our current designation (Carnegie Foundation) is HIGH RESEARCH UNIVERSITY: Formerly Doctoral 1 University. </a:t>
            </a:r>
          </a:p>
          <a:p>
            <a:r>
              <a:rPr lang="en-US" sz="2800" dirty="0" smtClean="0"/>
              <a:t>NAU would experience major consequences if we were to lose this Carnegie designation</a:t>
            </a:r>
          </a:p>
          <a:p>
            <a:pPr lvl="1"/>
            <a:r>
              <a:rPr lang="en-US" sz="2500" dirty="0" smtClean="0"/>
              <a:t>	Status at ABOR</a:t>
            </a:r>
          </a:p>
          <a:p>
            <a:pPr lvl="1"/>
            <a:r>
              <a:rPr lang="en-US" sz="2500" dirty="0"/>
              <a:t>	</a:t>
            </a:r>
            <a:r>
              <a:rPr lang="en-US" sz="2500" dirty="0" smtClean="0"/>
              <a:t>Status in the Legislature</a:t>
            </a:r>
          </a:p>
          <a:p>
            <a:pPr lvl="1"/>
            <a:r>
              <a:rPr lang="en-US" sz="2500" dirty="0"/>
              <a:t>	</a:t>
            </a:r>
            <a:r>
              <a:rPr lang="en-US" sz="2500" dirty="0" smtClean="0"/>
              <a:t>Status in the state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38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Developing Research Capacity at NAU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44" y="2066925"/>
            <a:ext cx="7008019" cy="352424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Developing research expenditures is a presidential priority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Strategies for raising research expenditures: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Support current faculty  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Develop an informatics program to increase research funding and train students for new work and professional environments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Recruit a few high research funded scientists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9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Developing Research Capacity at NAU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44" y="2066925"/>
            <a:ext cx="7008019" cy="35242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Support current faculty for increasing research expenditures</a:t>
            </a:r>
          </a:p>
          <a:p>
            <a:pPr lvl="1"/>
            <a:r>
              <a:rPr lang="en-US" sz="2500" dirty="0" smtClean="0"/>
              <a:t>Provide pilot grants to faculty to encourage submission of large external grant proposals</a:t>
            </a:r>
          </a:p>
          <a:p>
            <a:pPr lvl="1"/>
            <a:r>
              <a:rPr lang="en-US" sz="2500" dirty="0" smtClean="0"/>
              <a:t>Provide funding for major equipment and for post-doctoral scholars</a:t>
            </a:r>
          </a:p>
          <a:p>
            <a:pPr lvl="1"/>
            <a:r>
              <a:rPr lang="en-US" sz="2500" dirty="0" smtClean="0"/>
              <a:t>Provide larger start-up packages for new faculty</a:t>
            </a:r>
          </a:p>
          <a:p>
            <a:pPr lvl="1"/>
            <a:r>
              <a:rPr lang="en-US" sz="2500" dirty="0" smtClean="0"/>
              <a:t>Provide capacity-building funds for new and established research centers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44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Developing Research Capacity at NAU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44" y="2047875"/>
            <a:ext cx="7008019" cy="35432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Create a new Informatics and Computing Program (ICP): </a:t>
            </a:r>
          </a:p>
          <a:p>
            <a:pPr lvl="1"/>
            <a:r>
              <a:rPr lang="en-US" sz="2500" dirty="0" smtClean="0"/>
              <a:t>A research intensive academic program to build interdisciplinary research capacity</a:t>
            </a:r>
          </a:p>
          <a:p>
            <a:pPr lvl="1"/>
            <a:r>
              <a:rPr lang="en-US" sz="2400" dirty="0" smtClean="0"/>
              <a:t>Developed with a combination of Internal faculty transfers and new faculty hires</a:t>
            </a:r>
          </a:p>
          <a:p>
            <a:pPr lvl="1"/>
            <a:r>
              <a:rPr lang="en-US" sz="2400" dirty="0" smtClean="0"/>
              <a:t>Housed under CEFNS but will work collaboratively with Big Data projects from across campus </a:t>
            </a:r>
          </a:p>
          <a:p>
            <a:pPr lvl="1"/>
            <a:r>
              <a:rPr lang="en-US" sz="2400" dirty="0" smtClean="0"/>
              <a:t>Funded as a special initiative by President </a:t>
            </a:r>
            <a:r>
              <a:rPr lang="en-US" sz="2400" dirty="0" err="1" smtClean="0"/>
              <a:t>Haeger</a:t>
            </a:r>
            <a:endParaRPr lang="en-US" sz="2400" dirty="0" smtClean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6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Developing Research Capacity at NAU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544" y="2085975"/>
            <a:ext cx="7008019" cy="350519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 smtClean="0"/>
              <a:t>Recruit high-research funded scientists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800K research expenditure colleagues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Initiative approved by President’s Office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OVPR recruiting plan – next 6 years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First 3 year stage: up to 6 hires targeted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Second 3 year stage: up to 6 hires targeted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Individuals should have demonstrated track record of research expenditures (past 3 years, minimum) of $800,000 per year.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3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High Researcher Recruitment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319" y="2019300"/>
            <a:ext cx="7008019" cy="3390899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smtClean="0"/>
              <a:t>Research </a:t>
            </a:r>
            <a:r>
              <a:rPr lang="en-US" sz="2800" dirty="0" smtClean="0"/>
              <a:t>lab space as needed from among existing space 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Funds to move labs and people (primarily post-docs, research faculty, and equipment)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Expectation that many will come with tenure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Funds for a post-doc or two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New equipment as needed </a:t>
            </a:r>
          </a:p>
          <a:p>
            <a:pPr>
              <a:lnSpc>
                <a:spcPct val="70000"/>
              </a:lnSpc>
            </a:pPr>
            <a:r>
              <a:rPr lang="en-US" sz="2800" dirty="0" smtClean="0"/>
              <a:t>Evaluation process to determine continuation as “research-intensive” faculty designation</a:t>
            </a:r>
          </a:p>
          <a:p>
            <a:pPr>
              <a:lnSpc>
                <a:spcPct val="70000"/>
              </a:lnSpc>
            </a:pPr>
            <a:endParaRPr lang="en-US" sz="2800" dirty="0" smtClean="0"/>
          </a:p>
          <a:p>
            <a:pPr marL="0" indent="0">
              <a:lnSpc>
                <a:spcPct val="70000"/>
              </a:lnSpc>
              <a:buNone/>
            </a:pPr>
            <a:endParaRPr lang="en-US" sz="2800" dirty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413" y="790575"/>
            <a:ext cx="7115175" cy="1095375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High Researcher Recruitment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2075" y="2038351"/>
            <a:ext cx="6948488" cy="3552824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sz="2800" dirty="0" smtClean="0"/>
              <a:t>1.  Develop a simple position announcement:    </a:t>
            </a:r>
          </a:p>
          <a:p>
            <a:pPr marL="342900" lvl="1" indent="0">
              <a:lnSpc>
                <a:spcPct val="70000"/>
              </a:lnSpc>
              <a:buNone/>
            </a:pPr>
            <a:r>
              <a:rPr lang="en-US" sz="2400" dirty="0" smtClean="0"/>
              <a:t>A.  Open rank</a:t>
            </a:r>
          </a:p>
          <a:p>
            <a:pPr marL="342900" lvl="1" indent="0">
              <a:lnSpc>
                <a:spcPct val="70000"/>
              </a:lnSpc>
              <a:buNone/>
            </a:pPr>
            <a:r>
              <a:rPr lang="en-US" sz="2400" dirty="0" smtClean="0"/>
              <a:t>B.  Record of prior yearly $800K research 	expenditures</a:t>
            </a:r>
          </a:p>
          <a:p>
            <a:pPr marL="342900" lvl="1" indent="0">
              <a:lnSpc>
                <a:spcPct val="70000"/>
              </a:lnSpc>
              <a:buNone/>
            </a:pPr>
            <a:r>
              <a:rPr lang="en-US" sz="2400" dirty="0" smtClean="0"/>
              <a:t>C.  Appropriate fit with strategic program 	development</a:t>
            </a:r>
          </a:p>
          <a:p>
            <a:pPr marL="342900" lvl="1" indent="0">
              <a:lnSpc>
                <a:spcPct val="70000"/>
              </a:lnSpc>
              <a:buNone/>
            </a:pPr>
            <a:r>
              <a:rPr lang="en-US" sz="2400" dirty="0" smtClean="0"/>
              <a:t>D.  </a:t>
            </a:r>
            <a:r>
              <a:rPr lang="en-US" sz="2400" smtClean="0"/>
              <a:t>Evidence </a:t>
            </a:r>
            <a:r>
              <a:rPr lang="en-US" sz="2400" dirty="0" smtClean="0"/>
              <a:t>that the $800K Research Expenditures 	will continue at NAU</a:t>
            </a:r>
          </a:p>
          <a:p>
            <a:pPr marL="457200" indent="-457200">
              <a:lnSpc>
                <a:spcPct val="70000"/>
              </a:lnSpc>
              <a:buAutoNum type="arabicPeriod" startAt="2"/>
            </a:pPr>
            <a:r>
              <a:rPr lang="en-US" sz="2800" b="1" dirty="0" smtClean="0"/>
              <a:t>Faculty identify interested candidates</a:t>
            </a:r>
            <a:endParaRPr lang="en-US" sz="2800" dirty="0" smtClean="0"/>
          </a:p>
          <a:p>
            <a:pPr marL="457200" indent="-457200">
              <a:lnSpc>
                <a:spcPct val="70000"/>
              </a:lnSpc>
              <a:buAutoNum type="arabicPeriod" startAt="2"/>
            </a:pPr>
            <a:r>
              <a:rPr lang="en-US" sz="2800" dirty="0" smtClean="0"/>
              <a:t>Initial minimums review by small administrative committee (Bill Grabe, Bob Trotter, Lesley </a:t>
            </a:r>
            <a:r>
              <a:rPr lang="en-US" sz="2800" dirty="0" err="1" smtClean="0"/>
              <a:t>Cephas</a:t>
            </a:r>
            <a:r>
              <a:rPr lang="en-US" sz="2800" dirty="0" smtClean="0"/>
              <a:t>, Paul </a:t>
            </a:r>
            <a:r>
              <a:rPr lang="en-US" sz="2800" dirty="0" err="1" smtClean="0"/>
              <a:t>Jagodzinski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7" descr="NAU_Prim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076824"/>
            <a:ext cx="835819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9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471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Research Initiatives</vt:lpstr>
      <vt:lpstr>Developing Research Capacity at NAU</vt:lpstr>
      <vt:lpstr>Developing Research Capacity at NAU</vt:lpstr>
      <vt:lpstr>Developing Research Capacity at NAU</vt:lpstr>
      <vt:lpstr>Developing Research Capacity at NAU</vt:lpstr>
      <vt:lpstr>Developing Research Capacity at NAU</vt:lpstr>
      <vt:lpstr>Developing Research Capacity at NAU</vt:lpstr>
      <vt:lpstr>High Researcher Recruitment Process</vt:lpstr>
      <vt:lpstr>High Researcher Recruitment Process</vt:lpstr>
      <vt:lpstr>High Researcher Recruitment Process</vt:lpstr>
      <vt:lpstr>Developing Research Capacity at NAU</vt:lpstr>
    </vt:vector>
  </TitlesOfParts>
  <Company>Northern Arizona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Cephas</dc:creator>
  <cp:lastModifiedBy>Pamela Jeanne Lynchvanwyck</cp:lastModifiedBy>
  <cp:revision>17</cp:revision>
  <cp:lastPrinted>2014-04-17T21:10:40Z</cp:lastPrinted>
  <dcterms:created xsi:type="dcterms:W3CDTF">2014-04-17T17:47:11Z</dcterms:created>
  <dcterms:modified xsi:type="dcterms:W3CDTF">2014-04-17T22:52:20Z</dcterms:modified>
</cp:coreProperties>
</file>