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6" r:id="rId10"/>
    <p:sldId id="265" r:id="rId11"/>
    <p:sldId id="266" r:id="rId12"/>
    <p:sldId id="269" r:id="rId13"/>
    <p:sldId id="270" r:id="rId14"/>
    <p:sldId id="273" r:id="rId15"/>
    <p:sldId id="275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FFCC"/>
    <a:srgbClr val="99FF66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97AA-0F63-4613-8C3E-14669B47D10A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80F2-95CD-4C11-A4A7-DF72ECE94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8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80F2-95CD-4C11-A4A7-DF72ECE942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3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2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4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2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D971-3C48-45EE-804A-6D5B485BD54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F4EC-BAC5-4378-872E-EE5095729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8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jf86\AppData\Local\Microsoft\Windows\Temporary Internet Files\Content.IE5\EULXVDWD\MP900422986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04800" y="609600"/>
            <a:ext cx="84582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Environmental Practices Action Team (SEPAT)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Herbicide-free Campus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888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Paul Gazda</a:t>
            </a:r>
          </a:p>
          <a:p>
            <a:pPr algn="ctr"/>
            <a:r>
              <a:rPr lang="en-US" sz="2400" b="1" dirty="0" smtClean="0"/>
              <a:t>Fall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34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/>
              <a:t>Students Bobby Benedetto and Liz Erdelyi, with Paul Gazda, prepared NAU Green Fund proposal for Sustainable Landscape Maintenance Project</a:t>
            </a:r>
          </a:p>
          <a:p>
            <a:endParaRPr lang="en-US" sz="1600" b="1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Carried forward Faculty Senate Committee </a:t>
            </a:r>
            <a:br>
              <a:rPr lang="en-US" dirty="0" smtClean="0"/>
            </a:br>
            <a:r>
              <a:rPr lang="en-US" dirty="0" smtClean="0"/>
              <a:t> pilot project proposal.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Approved by Green Fund</a:t>
            </a:r>
            <a:endParaRPr lang="en-US" dirty="0"/>
          </a:p>
        </p:txBody>
      </p:sp>
      <p:pic>
        <p:nvPicPr>
          <p:cNvPr id="6146" name="Picture 2" descr="C:\Users\mjf86\AppData\Local\Microsoft\Windows\Temporary Internet Files\Content.IE5\UN2R1MF2\MC900334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64315"/>
            <a:ext cx="2362199" cy="234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2011 – December 2013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r>
              <a:rPr lang="en-US" i="1" dirty="0" smtClean="0"/>
              <a:t>Sustainable Landscape Maintenance (SLM) Project </a:t>
            </a:r>
            <a:r>
              <a:rPr lang="en-US" dirty="0" smtClean="0"/>
              <a:t>conducted on campus.</a:t>
            </a:r>
          </a:p>
          <a:p>
            <a:endParaRPr lang="en-US" sz="1200" dirty="0" smtClean="0"/>
          </a:p>
          <a:p>
            <a:r>
              <a:rPr lang="en-US" dirty="0" smtClean="0"/>
              <a:t>Mayleen Farrington (Master’s candidate in Sustainable Communities) was            Research Coordinator</a:t>
            </a:r>
          </a:p>
          <a:p>
            <a:endParaRPr lang="en-US" sz="1200" dirty="0" smtClean="0"/>
          </a:p>
          <a:p>
            <a:r>
              <a:rPr lang="en-US" dirty="0" smtClean="0"/>
              <a:t>Paul Gazda was Staff Advisor</a:t>
            </a:r>
          </a:p>
          <a:p>
            <a:endParaRPr lang="en-US" sz="1400" dirty="0" smtClean="0"/>
          </a:p>
          <a:p>
            <a:r>
              <a:rPr lang="en-US" dirty="0" smtClean="0"/>
              <a:t>21 student interns</a:t>
            </a:r>
            <a:endParaRPr lang="en-US" dirty="0"/>
          </a:p>
        </p:txBody>
      </p:sp>
      <p:pic>
        <p:nvPicPr>
          <p:cNvPr id="4" name="Picture 3" descr="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352800"/>
            <a:ext cx="2169151" cy="3276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SLM Accomplishments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1143000"/>
            <a:ext cx="8077200" cy="5330690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n>
                <a:solidFill>
                  <a:schemeClr val="tx1"/>
                </a:solidFill>
              </a:ln>
            </a:endParaRPr>
          </a:p>
          <a:p>
            <a:endParaRPr lang="en-US" sz="6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 Weed abundance and diversity</a:t>
            </a:r>
          </a:p>
          <a:p>
            <a:pPr lvl="2">
              <a:buFont typeface="Wingdings" pitchFamily="2" charset="2"/>
              <a:buChar char="§"/>
            </a:pP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Dominant species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: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Dandelion, white clover, plantain</a:t>
            </a:r>
          </a:p>
          <a:p>
            <a:pPr lvl="2"/>
            <a:endParaRPr lang="en-US" sz="6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Alternative weed control treatments</a:t>
            </a:r>
          </a:p>
          <a:p>
            <a:pPr lvl="2">
              <a:buFont typeface="Wingdings" pitchFamily="2" charset="2"/>
              <a:buChar char="§"/>
            </a:pP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Corn gluten meal - natural, non-toxic pre-emergent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 Hand weeding – 6 to 8 minutes per 100 sq. ft.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 Digging out and overseeding for excessive clover, plantain</a:t>
            </a:r>
          </a:p>
          <a:p>
            <a:pPr lvl="2">
              <a:buFont typeface="Wingdings" pitchFamily="2" charset="2"/>
              <a:buChar char="§"/>
            </a:pPr>
            <a:endParaRPr lang="en-US" sz="6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Turf quality</a:t>
            </a:r>
          </a:p>
          <a:p>
            <a:pPr lvl="2">
              <a:buFont typeface="Wingdings" pitchFamily="2" charset="2"/>
              <a:buChar char="§"/>
            </a:pPr>
            <a:r>
              <a:rPr lang="en-US" sz="19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Quantitative measure of turf quality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 Test plots consistently better turf quality than control plots</a:t>
            </a:r>
          </a:p>
          <a:p>
            <a:pPr marL="914400" lvl="2" indent="0">
              <a:buNone/>
            </a:pPr>
            <a:endParaRPr lang="en-US" sz="600" i="1" dirty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Soil health analysis and modification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19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Applications of sulfur to reduce pH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 Corn gluten meal as natural nitrogen source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 Topdressing with compost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Turf Quality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3 EC grass Aug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1910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2 ETE grass Aug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41910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" y="5562600"/>
            <a:ext cx="31935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Control  Site Turf</a:t>
            </a:r>
          </a:p>
          <a:p>
            <a:pPr algn="ctr"/>
            <a:r>
              <a:rPr lang="en-US" sz="2400" b="1" dirty="0" smtClean="0"/>
              <a:t>with herbicide spray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562600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Test Site Turf</a:t>
            </a:r>
          </a:p>
          <a:p>
            <a:pPr algn="ctr"/>
            <a:r>
              <a:rPr lang="en-US" sz="2400" b="1" dirty="0" smtClean="0"/>
              <a:t>with no herbicide spray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SLM Accomplishments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990600"/>
            <a:ext cx="8077200" cy="5459956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n>
                <a:solidFill>
                  <a:schemeClr val="tx1"/>
                </a:solidFill>
              </a:ln>
            </a:endParaRPr>
          </a:p>
          <a:p>
            <a:pPr marL="0" indent="0" algn="ctr">
              <a:buNone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Laboratory Research</a:t>
            </a:r>
          </a:p>
          <a:p>
            <a:pPr marL="0" indent="0" algn="ctr"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Collaboration among SLM, SEPAT, faculty</a:t>
            </a:r>
          </a:p>
          <a:p>
            <a:pPr marL="0" indent="0" algn="ctr">
              <a:buNone/>
            </a:pPr>
            <a:endParaRPr lang="en-US" sz="10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Weed barrier study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Dual </a:t>
            </a: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vs single vs no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weed barrier</a:t>
            </a:r>
          </a:p>
          <a:p>
            <a:pPr lvl="2"/>
            <a:endParaRPr lang="en-US" sz="6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Influence of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p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otassium on dandelions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Low </a:t>
            </a: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soil potassium selectively suppresses dandelions</a:t>
            </a:r>
          </a:p>
          <a:p>
            <a:pPr marL="914400" lvl="2" indent="0">
              <a:buNone/>
            </a:pPr>
            <a:endParaRPr lang="en-US" sz="6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</a:rPr>
              <a:t>Micorrhizal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 fungal colonization of root systems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Significantly </a:t>
            </a: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more fungal colonization in test plot vs control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Further </a:t>
            </a: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evidence that project methods improve soil health</a:t>
            </a:r>
          </a:p>
          <a:p>
            <a:pPr marL="914400" lvl="2" indent="0">
              <a:buNone/>
            </a:pPr>
            <a:endParaRPr lang="en-US" sz="600" dirty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Soil micro-arthropod analysis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  <a:p>
            <a:pPr lvl="2">
              <a:buFont typeface="Wingdings" pitchFamily="2" charset="2"/>
              <a:buChar char="§"/>
            </a:pP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Comparing micro-arthropod populations in test vs control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plots</a:t>
            </a:r>
          </a:p>
          <a:p>
            <a:pPr marL="914400" lvl="2" indent="0">
              <a:buNone/>
            </a:pPr>
            <a:endParaRPr lang="en-US" sz="1800" i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383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SLM Influence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990600"/>
            <a:ext cx="8077200" cy="5490734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n>
                <a:solidFill>
                  <a:schemeClr val="tx1"/>
                </a:solidFill>
              </a:ln>
            </a:endParaRPr>
          </a:p>
          <a:p>
            <a:endParaRPr lang="en-US" sz="600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No herbicide spraying on campus lawns in 2013, 2014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Without </a:t>
            </a: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SLM program of manual weed removal, soil health,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overseeding &amp; composting, weeds </a:t>
            </a:r>
            <a:r>
              <a:rPr lang="en-US" sz="1800" i="1" dirty="0">
                <a:ln>
                  <a:solidFill>
                    <a:schemeClr val="tx1"/>
                  </a:solidFill>
                </a:ln>
              </a:rPr>
              <a:t>will take </a:t>
            </a: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over</a:t>
            </a:r>
          </a:p>
          <a:p>
            <a:pPr marL="914400" lvl="2" indent="0">
              <a:buNone/>
            </a:pPr>
            <a:endParaRPr lang="en-US" sz="600" i="1" dirty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 Assoc. VP for Facility Services supportive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Wants pesticide-free campus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Asked SLM Research Coordinator for budget for full SLM program on all campus turf</a:t>
            </a:r>
          </a:p>
          <a:p>
            <a:pPr marL="914400" lvl="2" indent="0">
              <a:buNone/>
            </a:pPr>
            <a:endParaRPr lang="en-US" sz="600" i="1" dirty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FS Dir.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Planning,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Design, Construction supportive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Invited Paul Gazda to Steering Committee for Campus Landscape Assessment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Invited SLM Research Coordinator to provide input</a:t>
            </a:r>
          </a:p>
          <a:p>
            <a:pPr marL="914400" lvl="2" indent="0">
              <a:buNone/>
            </a:pPr>
            <a:endParaRPr lang="en-US" sz="600" i="1" dirty="0" smtClean="0">
              <a:ln>
                <a:solidFill>
                  <a:schemeClr val="tx1"/>
                </a:solidFill>
              </a:ln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2014 pilot project treating 1/3 of campus lawns with full SLM</a:t>
            </a:r>
            <a:br>
              <a:rPr lang="en-US" sz="2000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 protocol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</a:rPr>
              <a:t>Lacks resources -&gt; partial implementation</a:t>
            </a:r>
            <a:endParaRPr lang="en-US" sz="1800" i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07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Ahead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FY 2015-16 Budget Process</a:t>
            </a:r>
          </a:p>
          <a:p>
            <a:pPr lvl="1"/>
            <a:r>
              <a:rPr lang="en-US" sz="2000" dirty="0" smtClean="0"/>
              <a:t>Crucial for continuing momentum toward herbicide-free campus</a:t>
            </a:r>
          </a:p>
          <a:p>
            <a:pPr lvl="1"/>
            <a:r>
              <a:rPr lang="en-US" sz="2000" dirty="0" smtClean="0"/>
              <a:t>Assoc. VP for Facility Services requesting budget to implement</a:t>
            </a:r>
            <a:br>
              <a:rPr lang="en-US" sz="2000" dirty="0" smtClean="0"/>
            </a:br>
            <a:r>
              <a:rPr lang="en-US" sz="2000" dirty="0" smtClean="0"/>
              <a:t>SLM protocol on all campus lawns</a:t>
            </a:r>
          </a:p>
          <a:p>
            <a:pPr lvl="1"/>
            <a:r>
              <a:rPr lang="en-US" sz="2000" dirty="0" smtClean="0"/>
              <a:t>Year 1 startup ballpark: $100,000</a:t>
            </a:r>
          </a:p>
          <a:p>
            <a:pPr lvl="1"/>
            <a:r>
              <a:rPr lang="en-US" sz="2000" dirty="0" smtClean="0"/>
              <a:t>Ongoing annual operation ballpark: $75,000</a:t>
            </a:r>
          </a:p>
          <a:p>
            <a:pPr lvl="1"/>
            <a:r>
              <a:rPr lang="en-US" sz="2000" dirty="0" smtClean="0"/>
              <a:t>Improve campus health &amp; student recruitment</a:t>
            </a:r>
          </a:p>
          <a:p>
            <a:r>
              <a:rPr lang="en-US" sz="2800" dirty="0" smtClean="0"/>
              <a:t>SEPAT</a:t>
            </a:r>
            <a:endParaRPr lang="en-US" sz="2800" dirty="0"/>
          </a:p>
          <a:p>
            <a:pPr lvl="1"/>
            <a:r>
              <a:rPr lang="en-US" sz="2000" dirty="0"/>
              <a:t>Continue to advocate/participate in herbicide-free campus actions</a:t>
            </a:r>
          </a:p>
          <a:p>
            <a:pPr lvl="1"/>
            <a:r>
              <a:rPr lang="en-US" sz="2000" dirty="0"/>
              <a:t>Signage </a:t>
            </a:r>
            <a:r>
              <a:rPr lang="en-US" sz="2000" dirty="0" smtClean="0"/>
              <a:t>(physical, interactive web) for </a:t>
            </a:r>
            <a:r>
              <a:rPr lang="en-US" sz="2000" dirty="0"/>
              <a:t>sustainable, healthy campus landscape features</a:t>
            </a:r>
          </a:p>
          <a:p>
            <a:pPr lvl="1"/>
            <a:endParaRPr lang="en-US" dirty="0" smtClean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1026" name="Picture 2" descr="C:\Users\mjf86\AppData\Local\Microsoft\Windows\Temporary Internet Files\Content.IE5\P0LCENBD\MC9003843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733702" cy="1676400"/>
          </a:xfrm>
          <a:prstGeom prst="rect">
            <a:avLst/>
          </a:prstGeom>
          <a:noFill/>
        </p:spPr>
      </p:pic>
      <p:pic>
        <p:nvPicPr>
          <p:cNvPr id="5" name="Picture 2" descr="C:\Users\mjf86\AppData\Local\Microsoft\Windows\Temporary Internet Files\Content.IE5\P0LCENBD\MC9003843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86600" y="152400"/>
            <a:ext cx="173370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09" y="3764340"/>
            <a:ext cx="8575315" cy="22554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Please:</a:t>
            </a:r>
          </a:p>
          <a:p>
            <a:pPr>
              <a:buNone/>
            </a:pPr>
            <a:endParaRPr lang="en-US" sz="800" b="1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Support Facility Services request for funding for </a:t>
            </a:r>
            <a:r>
              <a:rPr lang="en-US" dirty="0" smtClean="0"/>
              <a:t>herbicide-</a:t>
            </a:r>
            <a:br>
              <a:rPr lang="en-US" dirty="0" smtClean="0"/>
            </a:br>
            <a:r>
              <a:rPr lang="en-US" dirty="0" smtClean="0"/>
              <a:t> free </a:t>
            </a:r>
            <a:r>
              <a:rPr lang="en-US" dirty="0"/>
              <a:t>campus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None/>
            </a:pPr>
            <a:endParaRPr lang="en-US" sz="8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ontinue support and involvement with SEPAT</a:t>
            </a:r>
            <a:endParaRPr lang="en-US" sz="1800" dirty="0" smtClean="0"/>
          </a:p>
        </p:txBody>
      </p:sp>
      <p:pic>
        <p:nvPicPr>
          <p:cNvPr id="8197" name="Picture 5" descr="C:\Users\mjf86\AppData\Local\Microsoft\Windows\Temporary Internet Files\Content.IE5\P0LCENBD\MP9004120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392018" cy="11547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Picture 5" descr="C:\Users\mjf86\AppData\Local\Microsoft\Windows\Temporary Internet Files\Content.IE5\P0LCENBD\MP9004120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799" y="228600"/>
            <a:ext cx="2399341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2400" y="1981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9242"/>
                  </a:solidFill>
                </a:ln>
              </a:rPr>
              <a:t>Faculty Senate support has been instrumental in moving the herbicide-free landscape effort forward.</a:t>
            </a:r>
            <a:endParaRPr lang="en-US" sz="3200" b="1" dirty="0">
              <a:ln>
                <a:solidFill>
                  <a:srgbClr val="009242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Senate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525963"/>
          </a:xfrm>
        </p:spPr>
        <p:txBody>
          <a:bodyPr/>
          <a:lstStyle/>
          <a:p>
            <a:pPr algn="ctr">
              <a:buNone/>
            </a:pPr>
            <a:r>
              <a:rPr lang="en-US" sz="3000" b="1" dirty="0" smtClean="0"/>
              <a:t>Paul Gazda presented document </a:t>
            </a:r>
          </a:p>
          <a:p>
            <a:pPr algn="ctr">
              <a:buNone/>
            </a:pPr>
            <a:r>
              <a:rPr lang="en-US" sz="3000" b="1" dirty="0" smtClean="0"/>
              <a:t>to the Faculty Senate Executive Committee:</a:t>
            </a:r>
          </a:p>
          <a:p>
            <a:pPr>
              <a:buNone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Significant health and environmental hazards of campus herbicides.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Eliminating herbicides advances NAU’s sustainability goals.</a:t>
            </a:r>
            <a:endParaRPr lang="en-US" dirty="0"/>
          </a:p>
        </p:txBody>
      </p:sp>
      <p:pic>
        <p:nvPicPr>
          <p:cNvPr id="3074" name="Picture 2" descr="C:\Users\mjf86\AppData\Local\Microsoft\Windows\Temporary Internet Files\Content.IE5\GMLASC6P\MC9002858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399" y="4572000"/>
            <a:ext cx="2003499" cy="198302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6400800" y="4572000"/>
            <a:ext cx="243840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24600" y="4648200"/>
            <a:ext cx="2438400" cy="1981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2007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Faculty Senate passed resolution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Eliminate herbicides on campus by Spring 2009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Form </a:t>
            </a:r>
            <a:r>
              <a:rPr lang="en-US" i="1" dirty="0" smtClean="0"/>
              <a:t>ad hoc </a:t>
            </a:r>
            <a:r>
              <a:rPr lang="en-US" dirty="0" smtClean="0"/>
              <a:t>committee to recommend how this</a:t>
            </a:r>
            <a:br>
              <a:rPr lang="en-US" dirty="0" smtClean="0"/>
            </a:br>
            <a:r>
              <a:rPr lang="en-US" dirty="0" smtClean="0"/>
              <a:t>  could be accomplished</a:t>
            </a:r>
            <a:endParaRPr lang="en-US" dirty="0"/>
          </a:p>
        </p:txBody>
      </p:sp>
      <p:pic>
        <p:nvPicPr>
          <p:cNvPr id="2050" name="Picture 2" descr="C:\Users\mjf86\AppData\Local\Microsoft\Windows\Temporary Internet Files\Content.IE5\EULXVDWD\MP9004221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94478"/>
            <a:ext cx="3352800" cy="222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0687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Committee formed, chaired by Marcus Ford.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Included Facility Services senior management plus other staff and students.</a:t>
            </a:r>
            <a:endParaRPr lang="en-US" dirty="0"/>
          </a:p>
        </p:txBody>
      </p:sp>
      <p:pic>
        <p:nvPicPr>
          <p:cNvPr id="4098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574202" cy="26149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2007 – Spring 2008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6021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Committee conducted extensive research</a:t>
            </a:r>
            <a:br>
              <a:rPr lang="en-US" dirty="0" smtClean="0"/>
            </a:br>
            <a:r>
              <a:rPr lang="en-US" dirty="0" smtClean="0"/>
              <a:t> and interviews regarding herbicide-free </a:t>
            </a:r>
            <a:br>
              <a:rPr lang="en-US" dirty="0" smtClean="0"/>
            </a:br>
            <a:r>
              <a:rPr lang="en-US" dirty="0" smtClean="0"/>
              <a:t> techniques.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Proposed a pilot project to evaluate turf </a:t>
            </a:r>
            <a:br>
              <a:rPr lang="en-US" dirty="0" smtClean="0"/>
            </a:br>
            <a:r>
              <a:rPr lang="en-US" dirty="0" smtClean="0"/>
              <a:t> management methods.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Proposed new dual layer weed barriers for </a:t>
            </a:r>
            <a:br>
              <a:rPr lang="en-US" dirty="0" smtClean="0"/>
            </a:br>
            <a:r>
              <a:rPr lang="en-US" dirty="0" smtClean="0"/>
              <a:t> effective weed suppression in rock mulch.</a:t>
            </a:r>
            <a:endParaRPr lang="en-US" dirty="0"/>
          </a:p>
        </p:txBody>
      </p:sp>
      <p:pic>
        <p:nvPicPr>
          <p:cNvPr id="5" name="Picture 2" descr="C:\Users\mjf86\AppData\Local\Microsoft\Windows\Temporary Internet Files\Content.IE5\8CVJQCZ7\MP9004229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86868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2008 – Spring 2010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144963"/>
          </a:xfrm>
        </p:spPr>
        <p:txBody>
          <a:bodyPr/>
          <a:lstStyle/>
          <a:p>
            <a:r>
              <a:rPr lang="en-US" dirty="0" smtClean="0"/>
              <a:t>Committee lost Facility Services members.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Grounds Department adopted dual layer weed barriers for rock mulch.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Attempts to move turf pilot project forward failed due to lack of funding.</a:t>
            </a:r>
          </a:p>
        </p:txBody>
      </p:sp>
      <p:sp>
        <p:nvSpPr>
          <p:cNvPr id="4" name="Cross 3"/>
          <p:cNvSpPr/>
          <p:nvPr/>
        </p:nvSpPr>
        <p:spPr>
          <a:xfrm>
            <a:off x="4800600" y="5410200"/>
            <a:ext cx="914400" cy="9144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7924800" y="5410200"/>
            <a:ext cx="914400" cy="914400"/>
          </a:xfrm>
          <a:prstGeom prst="plus">
            <a:avLst/>
          </a:prstGeom>
          <a:solidFill>
            <a:srgbClr val="00823B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ross 5"/>
          <p:cNvSpPr/>
          <p:nvPr/>
        </p:nvSpPr>
        <p:spPr>
          <a:xfrm>
            <a:off x="1905000" y="5410200"/>
            <a:ext cx="914400" cy="9144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638800"/>
            <a:ext cx="12954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5638800"/>
            <a:ext cx="12954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5638800"/>
            <a:ext cx="12954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3340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Faculty Tom Rogers and Patrick Pynes, with Paul Gazda, formed the Environmental Caucus’s</a:t>
            </a:r>
          </a:p>
          <a:p>
            <a:pPr algn="ctr">
              <a:buNone/>
            </a:pPr>
            <a:r>
              <a:rPr lang="en-US" sz="2800" b="1" i="1" dirty="0" smtClean="0"/>
              <a:t>Sustainable Environmental Practices Action Team </a:t>
            </a:r>
            <a:r>
              <a:rPr lang="en-US" sz="2800" b="1" dirty="0" smtClean="0"/>
              <a:t>(SEPAT)</a:t>
            </a:r>
          </a:p>
          <a:p>
            <a:pPr algn="ctr">
              <a:buNone/>
            </a:pPr>
            <a:endParaRPr lang="en-US" sz="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Eliminating the use of toxic herbicides, pesticides, and other hazardous materials on the NAU campus.</a:t>
            </a:r>
          </a:p>
          <a:p>
            <a:pPr lvl="1"/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Facilitating land-based practices                            that demonstrate sustainable methods.</a:t>
            </a:r>
            <a:endParaRPr lang="en-US" sz="2800" dirty="0"/>
          </a:p>
        </p:txBody>
      </p:sp>
      <p:pic>
        <p:nvPicPr>
          <p:cNvPr id="9218" name="Picture 2" descr="C:\Users\mjf86\AppData\Local\Microsoft\Windows\Temporary Internet Files\Content.IE5\UN2R1MF2\MP9004306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638" y="4190999"/>
            <a:ext cx="2079962" cy="24413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Faculty Senate Committee issued final report</a:t>
            </a:r>
          </a:p>
          <a:p>
            <a:pPr algn="ctr">
              <a:buNone/>
            </a:pPr>
            <a:endParaRPr lang="en-US" sz="1600" b="1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Encouraged the Faculty Senate to continue its</a:t>
            </a:r>
            <a:br>
              <a:rPr lang="en-US" dirty="0" smtClean="0"/>
            </a:br>
            <a:r>
              <a:rPr lang="en-US" dirty="0" smtClean="0"/>
              <a:t> advocacy of a herbicide-free campus.</a:t>
            </a:r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Appoint a liaison to SEPAT.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Bill Culbertson volunteered </a:t>
            </a:r>
          </a:p>
          <a:p>
            <a:pPr>
              <a:buNone/>
            </a:pPr>
            <a:r>
              <a:rPr lang="en-US" dirty="0" smtClean="0"/>
              <a:t>     as liaison.</a:t>
            </a:r>
          </a:p>
        </p:txBody>
      </p:sp>
      <p:pic>
        <p:nvPicPr>
          <p:cNvPr id="5122" name="Picture 2" descr="C:\Users\mjf86\AppData\Local\Microsoft\Windows\Temporary Internet Files\Content.IE5\P0LCENBD\MP9004224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505200"/>
            <a:ext cx="1983060" cy="3186758"/>
          </a:xfrm>
          <a:prstGeom prst="rect">
            <a:avLst/>
          </a:prstGeom>
          <a:noFill/>
          <a:ln>
            <a:solidFill>
              <a:srgbClr val="00924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/>
          <a:lstStyle/>
          <a:p>
            <a:pPr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Sustainable Landscape Maintenance Project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Establishment of Campus Organic Gardener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Literature review of campus herbicide health</a:t>
            </a:r>
            <a:br>
              <a:rPr lang="en-US" dirty="0" smtClean="0"/>
            </a:br>
            <a:r>
              <a:rPr lang="en-US" dirty="0" smtClean="0"/>
              <a:t>  hazards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Faculty advising of student interns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Participation in STARS reporting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mjf86\AppData\Local\Microsoft\Windows\Temporary Internet Files\Content.IE5\P0LCENBD\MC9102170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1905000" cy="1752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742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609</Words>
  <Application>Microsoft Office PowerPoint</Application>
  <PresentationFormat>On-screen Show (4:3)</PresentationFormat>
  <Paragraphs>153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Update on  Sustainable Environmental Practices Action Team (SEPAT)   and Herbicide-free Campus</vt:lpstr>
      <vt:lpstr>April 2007</vt:lpstr>
      <vt:lpstr>May 2007</vt:lpstr>
      <vt:lpstr>June 2007</vt:lpstr>
      <vt:lpstr>Summer 2007 – Spring 2008</vt:lpstr>
      <vt:lpstr>Summer 2008 – Spring 2010</vt:lpstr>
      <vt:lpstr>January 2010</vt:lpstr>
      <vt:lpstr>October 2010</vt:lpstr>
      <vt:lpstr>SEPAT</vt:lpstr>
      <vt:lpstr>December 2010</vt:lpstr>
      <vt:lpstr>January 2011 – December 2013</vt:lpstr>
      <vt:lpstr>SLM Accomplishments</vt:lpstr>
      <vt:lpstr>Improved Turf Quality</vt:lpstr>
      <vt:lpstr>SLM Accomplishments</vt:lpstr>
      <vt:lpstr>SLM Influence</vt:lpstr>
      <vt:lpstr>Looking Ahead</vt:lpstr>
      <vt:lpstr>Faculty Senate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Senate Update on a Herbicide-free Campus</dc:title>
  <dc:creator>PandC</dc:creator>
  <cp:lastModifiedBy>Pamela Jeanne Lynchvanwyck</cp:lastModifiedBy>
  <cp:revision>100</cp:revision>
  <dcterms:created xsi:type="dcterms:W3CDTF">2013-03-14T18:03:01Z</dcterms:created>
  <dcterms:modified xsi:type="dcterms:W3CDTF">2014-09-16T20:01:23Z</dcterms:modified>
</cp:coreProperties>
</file>