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0" r:id="rId5"/>
    <p:sldId id="261" r:id="rId6"/>
    <p:sldId id="262" r:id="rId7"/>
    <p:sldId id="259"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C07F6F-19CC-4C80-99DF-8421EE48BC1E}" type="datetimeFigureOut">
              <a:rPr lang="en-US" smtClean="0"/>
              <a:t>11/15/2013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ACA073-EB5A-447F-A6B0-3D34B4067DD1}" type="slidenum">
              <a:rPr lang="en-US" smtClean="0"/>
              <a:t>‹#›</a:t>
            </a:fld>
            <a:endParaRPr lang="en-US"/>
          </a:p>
        </p:txBody>
      </p:sp>
    </p:spTree>
    <p:extLst>
      <p:ext uri="{BB962C8B-B14F-4D97-AF65-F5344CB8AC3E}">
        <p14:creationId xmlns:p14="http://schemas.microsoft.com/office/powerpoint/2010/main" val="3675230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ACA073-EB5A-447F-A6B0-3D34B4067DD1}" type="slidenum">
              <a:rPr lang="en-US" smtClean="0"/>
              <a:t>1</a:t>
            </a:fld>
            <a:endParaRPr lang="en-US"/>
          </a:p>
        </p:txBody>
      </p:sp>
    </p:spTree>
    <p:extLst>
      <p:ext uri="{BB962C8B-B14F-4D97-AF65-F5344CB8AC3E}">
        <p14:creationId xmlns:p14="http://schemas.microsoft.com/office/powerpoint/2010/main" val="2849315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ACA073-EB5A-447F-A6B0-3D34B4067DD1}" type="slidenum">
              <a:rPr lang="en-US" smtClean="0"/>
              <a:t>9</a:t>
            </a:fld>
            <a:endParaRPr lang="en-US"/>
          </a:p>
        </p:txBody>
      </p:sp>
    </p:spTree>
    <p:extLst>
      <p:ext uri="{BB962C8B-B14F-4D97-AF65-F5344CB8AC3E}">
        <p14:creationId xmlns:p14="http://schemas.microsoft.com/office/powerpoint/2010/main" val="2130780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11/15/2013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1D8BD707-D9CF-40AE-B4C6-C98DA3205C09}" type="datetimeFigureOut">
              <a:rPr lang="en-US" smtClean="0"/>
              <a:pPr/>
              <a:t>11/15/2013</a:t>
            </a:fld>
            <a:endParaRPr lang="en-US"/>
          </a:p>
        </p:txBody>
      </p:sp>
      <p:sp>
        <p:nvSpPr>
          <p:cNvPr id="10" name="Slide Number Placeholder 9"/>
          <p:cNvSpPr>
            <a:spLocks noGrp="1"/>
          </p:cNvSpPr>
          <p:nvPr>
            <p:ph type="sldNum" sz="quarter" idx="15"/>
          </p:nvPr>
        </p:nvSpPr>
        <p:spPr/>
        <p:txBody>
          <a:bodyPr/>
          <a:lstStyle/>
          <a:p>
            <a:fld id="{B6F15528-21DE-4FAA-801E-634DDDAF4B2B}" type="slidenum">
              <a:rPr lang="en-US" smtClean="0"/>
              <a:pPr/>
              <a:t>‹#›</a:t>
            </a:fld>
            <a:endParaRPr lang="en-US"/>
          </a:p>
        </p:txBody>
      </p:sp>
      <p:sp>
        <p:nvSpPr>
          <p:cNvPr id="11" name="Footer Placeholder 10"/>
          <p:cNvSpPr>
            <a:spLocks noGrp="1"/>
          </p:cNvSpPr>
          <p:nvPr>
            <p:ph type="ftr" sz="quarter" idx="16"/>
          </p:nvPr>
        </p:nvSpPr>
        <p:spPr/>
        <p:txBody>
          <a:bodyPr/>
          <a:lstStyle/>
          <a:p>
            <a:endParaRPr lang="en-US"/>
          </a:p>
        </p:txBody>
      </p:sp>
      <p:sp>
        <p:nvSpPr>
          <p:cNvPr id="12" name="Title 1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11/15/2013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1D8BD707-D9CF-40AE-B4C6-C98DA3205C09}" type="datetimeFigureOut">
              <a:rPr lang="en-US" smtClean="0"/>
              <a:pPr/>
              <a:t>11/15/2013</a:t>
            </a:fld>
            <a:endParaRPr lang="en-US"/>
          </a:p>
        </p:txBody>
      </p:sp>
      <p:sp>
        <p:nvSpPr>
          <p:cNvPr id="10" name="Slide Number Placeholder 9"/>
          <p:cNvSpPr>
            <a:spLocks noGrp="1"/>
          </p:cNvSpPr>
          <p:nvPr>
            <p:ph type="sldNum" sz="quarter" idx="11"/>
          </p:nvPr>
        </p:nvSpPr>
        <p:spPr/>
        <p:txBody>
          <a:bodyPr/>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1D8BD707-D9CF-40AE-B4C6-C98DA3205C09}" type="datetimeFigureOut">
              <a:rPr lang="en-US" smtClean="0"/>
              <a:pPr/>
              <a:t>11/15/2013</a:t>
            </a:fld>
            <a:endParaRPr lang="en-US"/>
          </a:p>
        </p:txBody>
      </p:sp>
      <p:sp>
        <p:nvSpPr>
          <p:cNvPr id="11" name="Slide Number Placeholder 10"/>
          <p:cNvSpPr>
            <a:spLocks noGrp="1"/>
          </p:cNvSpPr>
          <p:nvPr>
            <p:ph type="sldNum" sz="quarter" idx="11"/>
          </p:nvPr>
        </p:nvSpPr>
        <p:spPr/>
        <p:txBody>
          <a:bodyPr/>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1D8BD707-D9CF-40AE-B4C6-C98DA3205C09}" type="datetimeFigureOut">
              <a:rPr lang="en-US" smtClean="0"/>
              <a:pPr/>
              <a:t>11/15/2013</a:t>
            </a:fld>
            <a:endParaRPr lang="en-US"/>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a:t>
            </a:fld>
            <a:endParaRPr lang="en-US"/>
          </a:p>
        </p:txBody>
      </p:sp>
      <p:sp>
        <p:nvSpPr>
          <p:cNvPr id="6" name="Footer Placeholder 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11/15/2013</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11/15/2013</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1D8BD707-D9CF-40AE-B4C6-C98DA3205C09}" type="datetimeFigureOut">
              <a:rPr lang="en-US" smtClean="0"/>
              <a:pPr/>
              <a:t>11/15/2013</a:t>
            </a:fld>
            <a:endParaRPr lang="en-US"/>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lang="en-US"/>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71600"/>
            <a:ext cx="6172199" cy="2251579"/>
          </a:xfrm>
        </p:spPr>
        <p:txBody>
          <a:bodyPr/>
          <a:lstStyle/>
          <a:p>
            <a:pPr algn="ctr"/>
            <a:r>
              <a:rPr lang="en-US" dirty="0" smtClean="0"/>
              <a:t>LGBTQIA Task Force</a:t>
            </a:r>
            <a:endParaRPr lang="en-US" dirty="0"/>
          </a:p>
        </p:txBody>
      </p:sp>
      <p:sp>
        <p:nvSpPr>
          <p:cNvPr id="3" name="Subtitle 2"/>
          <p:cNvSpPr>
            <a:spLocks noGrp="1"/>
          </p:cNvSpPr>
          <p:nvPr>
            <p:ph type="subTitle" idx="1"/>
          </p:nvPr>
        </p:nvSpPr>
        <p:spPr>
          <a:xfrm>
            <a:off x="1524000" y="3886200"/>
            <a:ext cx="6172200" cy="1123336"/>
          </a:xfrm>
        </p:spPr>
        <p:txBody>
          <a:bodyPr/>
          <a:lstStyle/>
          <a:p>
            <a:pPr algn="ctr"/>
            <a:r>
              <a:rPr lang="en-US" dirty="0" smtClean="0"/>
              <a:t>Matthew Tombaugh (Chair)</a:t>
            </a:r>
          </a:p>
          <a:p>
            <a:pPr algn="ctr"/>
            <a:r>
              <a:rPr lang="en-US" dirty="0" err="1"/>
              <a:t>Ángel</a:t>
            </a:r>
            <a:r>
              <a:rPr lang="en-US" dirty="0"/>
              <a:t> </a:t>
            </a:r>
            <a:r>
              <a:rPr lang="en-US" dirty="0" err="1"/>
              <a:t>Román</a:t>
            </a:r>
            <a:r>
              <a:rPr lang="en-US" dirty="0"/>
              <a:t> </a:t>
            </a:r>
            <a:r>
              <a:rPr lang="en-US" dirty="0" smtClean="0"/>
              <a:t>Verdugo (Vice-Chair)</a:t>
            </a:r>
            <a:endParaRPr lang="en-US" dirty="0"/>
          </a:p>
        </p:txBody>
      </p:sp>
    </p:spTree>
    <p:extLst>
      <p:ext uri="{BB962C8B-B14F-4D97-AF65-F5344CB8AC3E}">
        <p14:creationId xmlns:p14="http://schemas.microsoft.com/office/powerpoint/2010/main" val="3001507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114800" y="533400"/>
            <a:ext cx="4724400" cy="5791200"/>
          </a:xfrm>
        </p:spPr>
        <p:txBody>
          <a:bodyPr>
            <a:normAutofit lnSpcReduction="10000"/>
          </a:bodyPr>
          <a:lstStyle/>
          <a:p>
            <a:r>
              <a:rPr lang="en-US" dirty="0" smtClean="0"/>
              <a:t>Matthew.Tombaugh@nau.edu</a:t>
            </a:r>
          </a:p>
          <a:p>
            <a:endParaRPr lang="en-US" sz="800" dirty="0"/>
          </a:p>
          <a:p>
            <a:r>
              <a:rPr lang="en-US" dirty="0" smtClean="0"/>
              <a:t>Angel.Verdugo@nau.edu</a:t>
            </a:r>
          </a:p>
          <a:p>
            <a:endParaRPr lang="en-US" sz="800" dirty="0"/>
          </a:p>
          <a:p>
            <a:r>
              <a:rPr lang="en-US" dirty="0"/>
              <a:t>Task Force Website: </a:t>
            </a:r>
            <a:r>
              <a:rPr lang="en-US" u="sng" dirty="0"/>
              <a:t>http://nau.edu/LGBTQIA-Task-Force/</a:t>
            </a:r>
            <a:endParaRPr lang="en-US" dirty="0"/>
          </a:p>
          <a:p>
            <a:endParaRPr lang="en-US" sz="800" dirty="0" smtClean="0"/>
          </a:p>
          <a:p>
            <a:r>
              <a:rPr lang="en-US" dirty="0" smtClean="0"/>
              <a:t>LGBTQA Support &amp; Resources Office: </a:t>
            </a:r>
            <a:r>
              <a:rPr lang="en-US" u="sng" dirty="0" smtClean="0"/>
              <a:t>http</a:t>
            </a:r>
            <a:r>
              <a:rPr lang="en-US" u="sng" dirty="0"/>
              <a:t>://nau.edu/LGBTQA</a:t>
            </a:r>
            <a:r>
              <a:rPr lang="en-US" u="sng" dirty="0" smtClean="0"/>
              <a:t>/</a:t>
            </a:r>
          </a:p>
          <a:p>
            <a:endParaRPr lang="en-US" dirty="0" smtClean="0"/>
          </a:p>
          <a:p>
            <a:endParaRPr lang="en-US" dirty="0" smtClean="0"/>
          </a:p>
          <a:p>
            <a:endParaRPr lang="en-US" dirty="0" smtClean="0"/>
          </a:p>
          <a:p>
            <a:r>
              <a:rPr lang="en-US" u="sng" dirty="0" smtClean="0"/>
              <a:t>http</a:t>
            </a:r>
            <a:r>
              <a:rPr lang="en-US" u="sng" dirty="0"/>
              <a:t>://architect.lgbtcampus.org</a:t>
            </a:r>
            <a:r>
              <a:rPr lang="en-US" u="sng" dirty="0" smtClean="0"/>
              <a:t>/</a:t>
            </a:r>
          </a:p>
          <a:p>
            <a:r>
              <a:rPr lang="en-US" u="sng" dirty="0" smtClean="0"/>
              <a:t>www.campuspride.org</a:t>
            </a:r>
          </a:p>
          <a:p>
            <a:r>
              <a:rPr lang="en-US" dirty="0" smtClean="0"/>
              <a:t>“Injustice at </a:t>
            </a:r>
            <a:r>
              <a:rPr lang="en-US" dirty="0"/>
              <a:t>Every Turn” (2011 National </a:t>
            </a:r>
            <a:r>
              <a:rPr lang="en-US" dirty="0" smtClean="0"/>
              <a:t>Transgender Report</a:t>
            </a:r>
            <a:r>
              <a:rPr lang="en-US" dirty="0"/>
              <a:t>): </a:t>
            </a:r>
            <a:r>
              <a:rPr lang="en-US" u="sng" dirty="0"/>
              <a:t>http://</a:t>
            </a:r>
            <a:r>
              <a:rPr lang="en-US" u="sng" dirty="0" smtClean="0"/>
              <a:t>www.thetaskforce.org/reports_and_research/ntds </a:t>
            </a:r>
            <a:endParaRPr lang="en-US" u="sng" dirty="0"/>
          </a:p>
          <a:p>
            <a:r>
              <a:rPr lang="en-US" dirty="0" smtClean="0"/>
              <a:t>“2010 State of Higher Education for LGBT People”: </a:t>
            </a:r>
            <a:r>
              <a:rPr lang="en-US" u="sng" dirty="0"/>
              <a:t>http://lgbtq.sdes.ucf.edu/docs/campuspride2010lgbtreportsummary.pdf</a:t>
            </a:r>
            <a:endParaRPr lang="en-US" u="sng" dirty="0" smtClean="0"/>
          </a:p>
          <a:p>
            <a:endParaRPr lang="en-US" dirty="0" smtClean="0"/>
          </a:p>
          <a:p>
            <a:endParaRPr lang="en-US" dirty="0"/>
          </a:p>
        </p:txBody>
      </p:sp>
      <p:sp>
        <p:nvSpPr>
          <p:cNvPr id="3" name="Title 2"/>
          <p:cNvSpPr>
            <a:spLocks noGrp="1"/>
          </p:cNvSpPr>
          <p:nvPr>
            <p:ph type="title"/>
          </p:nvPr>
        </p:nvSpPr>
        <p:spPr>
          <a:xfrm>
            <a:off x="457200" y="609600"/>
            <a:ext cx="3581400" cy="1979466"/>
          </a:xfrm>
        </p:spPr>
        <p:txBody>
          <a:bodyPr>
            <a:normAutofit/>
          </a:bodyPr>
          <a:lstStyle/>
          <a:p>
            <a:r>
              <a:rPr lang="en-US" sz="3200" dirty="0" smtClean="0"/>
              <a:t>Contact Information:</a:t>
            </a:r>
            <a:endParaRPr lang="en-US" sz="3200" dirty="0"/>
          </a:p>
        </p:txBody>
      </p:sp>
      <p:sp>
        <p:nvSpPr>
          <p:cNvPr id="4" name="Title 2"/>
          <p:cNvSpPr txBox="1">
            <a:spLocks/>
          </p:cNvSpPr>
          <p:nvPr/>
        </p:nvSpPr>
        <p:spPr>
          <a:xfrm>
            <a:off x="458624" y="3581400"/>
            <a:ext cx="3581400" cy="1979466"/>
          </a:xfrm>
          <a:prstGeom prst="rect">
            <a:avLst/>
          </a:prstGeom>
        </p:spPr>
        <p:txBody>
          <a:bodyPr vert="horz" lIns="91440" tIns="45720" rIns="91440" bIns="45720" rtlCol="0" anchor="t">
            <a:norm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Additional Resources:</a:t>
            </a:r>
            <a:endParaRPr lang="en-US" sz="3200" dirty="0"/>
          </a:p>
        </p:txBody>
      </p:sp>
    </p:spTree>
    <p:extLst>
      <p:ext uri="{BB962C8B-B14F-4D97-AF65-F5344CB8AC3E}">
        <p14:creationId xmlns:p14="http://schemas.microsoft.com/office/powerpoint/2010/main" val="937751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456432" y="1545336"/>
            <a:ext cx="4224528" cy="3864864"/>
          </a:xfrm>
        </p:spPr>
        <p:txBody>
          <a:bodyPr>
            <a:normAutofit lnSpcReduction="10000"/>
          </a:bodyPr>
          <a:lstStyle/>
          <a:p>
            <a:r>
              <a:rPr lang="en-US" dirty="0" smtClean="0"/>
              <a:t>Organized in Fall 2010.</a:t>
            </a:r>
          </a:p>
          <a:p>
            <a:pPr marL="0" indent="0">
              <a:buNone/>
            </a:pPr>
            <a:endParaRPr lang="en-US" dirty="0" smtClean="0"/>
          </a:p>
          <a:p>
            <a:r>
              <a:rPr lang="en-US" dirty="0" smtClean="0"/>
              <a:t>Comprised of Faculty, Staff, Students &amp; Invited Community Partners (Coconino County Health, PFLAG, etc.) working to promote mutual respect, fairness, equity, improved campus climate and support for LGBTQIA (Lesbian, Gay, Bisexual, Transgender, Queer, Intersex, Ally) diversity at NAU.</a:t>
            </a:r>
          </a:p>
          <a:p>
            <a:pPr marL="0" indent="0">
              <a:buNone/>
            </a:pPr>
            <a:endParaRPr lang="en-US" dirty="0" smtClean="0"/>
          </a:p>
          <a:p>
            <a:r>
              <a:rPr lang="en-US" dirty="0" smtClean="0"/>
              <a:t>We have open meetings once a month and also have an active listserv interested folks can join.</a:t>
            </a:r>
          </a:p>
          <a:p>
            <a:endParaRPr lang="en-US" dirty="0"/>
          </a:p>
        </p:txBody>
      </p:sp>
      <p:sp>
        <p:nvSpPr>
          <p:cNvPr id="3" name="Title 2"/>
          <p:cNvSpPr>
            <a:spLocks noGrp="1"/>
          </p:cNvSpPr>
          <p:nvPr>
            <p:ph type="title"/>
          </p:nvPr>
        </p:nvSpPr>
        <p:spPr>
          <a:xfrm>
            <a:off x="457200" y="1554480"/>
            <a:ext cx="2685996" cy="1979466"/>
          </a:xfrm>
        </p:spPr>
        <p:txBody>
          <a:bodyPr>
            <a:normAutofit/>
          </a:bodyPr>
          <a:lstStyle/>
          <a:p>
            <a:r>
              <a:rPr lang="en-US" sz="2400" dirty="0" smtClean="0"/>
              <a:t>Who are We?</a:t>
            </a:r>
            <a:endParaRPr lang="en-US" sz="2400" dirty="0"/>
          </a:p>
        </p:txBody>
      </p:sp>
    </p:spTree>
    <p:extLst>
      <p:ext uri="{BB962C8B-B14F-4D97-AF65-F5344CB8AC3E}">
        <p14:creationId xmlns:p14="http://schemas.microsoft.com/office/powerpoint/2010/main" val="596373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Inclusion and the creation of a more welcoming space for all is a central goal of the institution. Sexual orientation and gender identity are both part of NAU’s non-discrimination policy.</a:t>
            </a:r>
          </a:p>
          <a:p>
            <a:endParaRPr lang="en-US" dirty="0"/>
          </a:p>
          <a:p>
            <a:r>
              <a:rPr lang="en-US" dirty="0" smtClean="0"/>
              <a:t>Despite this, there remains work to do in improving campus climate, institutional practices and LGBTQIA community members continue to experience incidents of bias and aggression.</a:t>
            </a:r>
            <a:endParaRPr lang="en-US" dirty="0"/>
          </a:p>
        </p:txBody>
      </p:sp>
      <p:sp>
        <p:nvSpPr>
          <p:cNvPr id="4" name="Title 2"/>
          <p:cNvSpPr>
            <a:spLocks noGrp="1"/>
          </p:cNvSpPr>
          <p:nvPr>
            <p:ph type="title"/>
          </p:nvPr>
        </p:nvSpPr>
        <p:spPr>
          <a:xfrm>
            <a:off x="457200" y="1554480"/>
            <a:ext cx="2685996" cy="1979466"/>
          </a:xfrm>
        </p:spPr>
        <p:txBody>
          <a:bodyPr>
            <a:normAutofit/>
          </a:bodyPr>
          <a:lstStyle/>
          <a:p>
            <a:r>
              <a:rPr lang="en-US" sz="2400" dirty="0" smtClean="0"/>
              <a:t>Why we do what we do:</a:t>
            </a:r>
            <a:endParaRPr lang="en-US" sz="2400" dirty="0"/>
          </a:p>
        </p:txBody>
      </p:sp>
    </p:spTree>
    <p:extLst>
      <p:ext uri="{BB962C8B-B14F-4D97-AF65-F5344CB8AC3E}">
        <p14:creationId xmlns:p14="http://schemas.microsoft.com/office/powerpoint/2010/main" val="1314169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28600" y="1447800"/>
            <a:ext cx="4495800" cy="32893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990600" y="457200"/>
            <a:ext cx="7162800" cy="584775"/>
          </a:xfrm>
          <a:prstGeom prst="rect">
            <a:avLst/>
          </a:prstGeom>
          <a:noFill/>
        </p:spPr>
        <p:txBody>
          <a:bodyPr wrap="square" rtlCol="0">
            <a:spAutoFit/>
          </a:bodyPr>
          <a:lstStyle/>
          <a:p>
            <a:pPr algn="ctr"/>
            <a:r>
              <a:rPr lang="en-US" sz="3200" dirty="0" smtClean="0"/>
              <a:t>Transgender Individuals</a:t>
            </a:r>
            <a:endParaRPr lang="en-US" sz="3200" dirty="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6048" y="1447800"/>
            <a:ext cx="3918580"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228600" y="5236851"/>
            <a:ext cx="8646028" cy="830997"/>
          </a:xfrm>
          <a:prstGeom prst="rect">
            <a:avLst/>
          </a:prstGeom>
        </p:spPr>
        <p:txBody>
          <a:bodyPr wrap="square">
            <a:spAutoFit/>
          </a:bodyPr>
          <a:lstStyle/>
          <a:p>
            <a:pPr marL="64008" indent="0" algn="r">
              <a:buNone/>
            </a:pPr>
            <a:r>
              <a:rPr lang="en-US" sz="1600" dirty="0"/>
              <a:t>Grant, Jaime M., Lisa A. </a:t>
            </a:r>
            <a:r>
              <a:rPr lang="en-US" sz="1600" dirty="0" err="1"/>
              <a:t>Mottet</a:t>
            </a:r>
            <a:r>
              <a:rPr lang="en-US" sz="1600" dirty="0"/>
              <a:t>, Justin Tanis, Jack Harrison, Jody L. Herman, and Mara </a:t>
            </a:r>
            <a:r>
              <a:rPr lang="en-US" sz="1600" dirty="0" err="1"/>
              <a:t>Keisling</a:t>
            </a:r>
            <a:r>
              <a:rPr lang="en-US" sz="1600" dirty="0"/>
              <a:t>. </a:t>
            </a:r>
            <a:r>
              <a:rPr lang="en-US" sz="1600" i="1" dirty="0"/>
              <a:t>Injustice at Every Turn: A Report of the National Transgender Discrimination Survey. </a:t>
            </a:r>
            <a:r>
              <a:rPr lang="en-US" sz="1600" dirty="0"/>
              <a:t>Washington: National Center for Transgender Equality and National Gay and Lesbian Task Force, 2011.</a:t>
            </a:r>
          </a:p>
        </p:txBody>
      </p:sp>
    </p:spTree>
    <p:extLst>
      <p:ext uri="{BB962C8B-B14F-4D97-AF65-F5344CB8AC3E}">
        <p14:creationId xmlns:p14="http://schemas.microsoft.com/office/powerpoint/2010/main" val="1225989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990600" y="1600200"/>
            <a:ext cx="7239000" cy="4136136"/>
          </a:xfrm>
        </p:spPr>
        <p:txBody>
          <a:bodyPr>
            <a:normAutofit/>
          </a:bodyPr>
          <a:lstStyle/>
          <a:p>
            <a:r>
              <a:rPr lang="en-US" dirty="0"/>
              <a:t>“More than one-third (36%) of GLBT undergraduate students have experienced harassment within the past year…”</a:t>
            </a:r>
          </a:p>
          <a:p>
            <a:pPr marL="64008" indent="0">
              <a:buNone/>
            </a:pPr>
            <a:endParaRPr lang="en-US" sz="1000" dirty="0"/>
          </a:p>
          <a:p>
            <a:r>
              <a:rPr lang="en-US" dirty="0"/>
              <a:t>“Those who experienced harassment reported that derogatory remarks were the most common form (89%) and that students were most often the source of harassment (79%).</a:t>
            </a:r>
          </a:p>
          <a:p>
            <a:pPr marL="64008" indent="0">
              <a:buNone/>
            </a:pPr>
            <a:endParaRPr lang="en-US" sz="1000" dirty="0"/>
          </a:p>
          <a:p>
            <a:r>
              <a:rPr lang="en-US" dirty="0"/>
              <a:t>“Twenty percent of all respondents feared for their physical safety because of their sexual orientation or gender identity, and 51 percent concealed their sexual orientation or gender identity to avoid intimidation.”</a:t>
            </a:r>
          </a:p>
          <a:p>
            <a:endParaRPr lang="en-US" dirty="0"/>
          </a:p>
          <a:p>
            <a:pPr marL="64008" indent="0" algn="r">
              <a:buNone/>
            </a:pPr>
            <a:r>
              <a:rPr lang="en-US" sz="1400" dirty="0"/>
              <a:t>Rankin, Susan R. (2003). Campus Climate for Gay, Lesbian, Bisexual, and</a:t>
            </a:r>
          </a:p>
          <a:p>
            <a:pPr marL="64008" indent="0" algn="r">
              <a:buNone/>
            </a:pPr>
            <a:r>
              <a:rPr lang="en-US" sz="1400" dirty="0"/>
              <a:t>Transgender People: A National Perspective. New York: The National Gay</a:t>
            </a:r>
          </a:p>
          <a:p>
            <a:pPr marL="64008" indent="0" algn="r">
              <a:buNone/>
            </a:pPr>
            <a:r>
              <a:rPr lang="en-US" sz="1400" dirty="0"/>
              <a:t>and Lesbian Task Force Policy Institute. www.ngltf.org</a:t>
            </a:r>
          </a:p>
          <a:p>
            <a:endParaRPr lang="en-US" dirty="0"/>
          </a:p>
        </p:txBody>
      </p:sp>
      <p:sp>
        <p:nvSpPr>
          <p:cNvPr id="4" name="Rectangle 3"/>
          <p:cNvSpPr/>
          <p:nvPr/>
        </p:nvSpPr>
        <p:spPr>
          <a:xfrm>
            <a:off x="1905000" y="792480"/>
            <a:ext cx="5586786" cy="584775"/>
          </a:xfrm>
          <a:prstGeom prst="rect">
            <a:avLst/>
          </a:prstGeom>
        </p:spPr>
        <p:txBody>
          <a:bodyPr wrap="none">
            <a:spAutoFit/>
          </a:bodyPr>
          <a:lstStyle/>
          <a:p>
            <a:r>
              <a:rPr lang="en-US" sz="3200" dirty="0"/>
              <a:t>GLBT Undergraduate Students:</a:t>
            </a:r>
          </a:p>
        </p:txBody>
      </p:sp>
    </p:spTree>
    <p:extLst>
      <p:ext uri="{BB962C8B-B14F-4D97-AF65-F5344CB8AC3E}">
        <p14:creationId xmlns:p14="http://schemas.microsoft.com/office/powerpoint/2010/main" val="3748021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276600" y="1066800"/>
            <a:ext cx="5486400" cy="5410200"/>
          </a:xfrm>
        </p:spPr>
        <p:txBody>
          <a:bodyPr>
            <a:normAutofit fontScale="92500" lnSpcReduction="10000"/>
          </a:bodyPr>
          <a:lstStyle/>
          <a:p>
            <a:pPr fontAlgn="base"/>
            <a:r>
              <a:rPr lang="en-US" i="0" dirty="0"/>
              <a:t>    </a:t>
            </a:r>
            <a:r>
              <a:rPr lang="en-US" b="1" i="0" dirty="0" smtClean="0"/>
              <a:t>LGBTQIA </a:t>
            </a:r>
            <a:r>
              <a:rPr lang="en-US" b="1" i="0" dirty="0"/>
              <a:t>Identified Students' Academic Success: </a:t>
            </a:r>
            <a:r>
              <a:rPr lang="en-US" i="0" dirty="0"/>
              <a:t>LGBTQIA identified students are shown nationally to be at greater risk for a host of factors that impact their academic success. Improving overall student retention is a critical goal of the university and one the Task Force fully supports</a:t>
            </a:r>
            <a:r>
              <a:rPr lang="en-US" i="0" dirty="0" smtClean="0"/>
              <a:t>.</a:t>
            </a:r>
          </a:p>
          <a:p>
            <a:pPr marL="0" indent="0" fontAlgn="base">
              <a:buNone/>
            </a:pPr>
            <a:endParaRPr lang="en-US" sz="900" i="0" dirty="0"/>
          </a:p>
          <a:p>
            <a:pPr fontAlgn="base"/>
            <a:r>
              <a:rPr lang="en-US" i="0" dirty="0"/>
              <a:t>    </a:t>
            </a:r>
            <a:r>
              <a:rPr lang="en-US" b="1" i="0" dirty="0"/>
              <a:t>Improving the Campus Climate for LGBTQIA Individuals</a:t>
            </a:r>
            <a:r>
              <a:rPr lang="en-US" i="0" dirty="0"/>
              <a:t>: Creating a positive, safe, and inclusive working and learning environment for all of the university's members is a core value of the institution</a:t>
            </a:r>
            <a:r>
              <a:rPr lang="en-US" i="0" dirty="0" smtClean="0"/>
              <a:t>.</a:t>
            </a:r>
          </a:p>
          <a:p>
            <a:pPr marL="0" indent="0" fontAlgn="base">
              <a:buNone/>
            </a:pPr>
            <a:endParaRPr lang="en-US" sz="900" i="0" dirty="0"/>
          </a:p>
          <a:p>
            <a:pPr fontAlgn="base"/>
            <a:r>
              <a:rPr lang="en-US" i="0" dirty="0"/>
              <a:t>    </a:t>
            </a:r>
            <a:r>
              <a:rPr lang="en-US" b="1" i="0" dirty="0"/>
              <a:t>Transgender Access &amp; Support: </a:t>
            </a:r>
            <a:r>
              <a:rPr lang="en-US" i="0" dirty="0"/>
              <a:t>There remain barriers that are unique to transgender individuals which inhibit their ability to fully participate in the academic and work environment</a:t>
            </a:r>
            <a:r>
              <a:rPr lang="en-US" i="0" dirty="0" smtClean="0"/>
              <a:t>.</a:t>
            </a:r>
          </a:p>
          <a:p>
            <a:pPr marL="0" indent="0" fontAlgn="base">
              <a:buNone/>
            </a:pPr>
            <a:endParaRPr lang="en-US" sz="900" i="0" dirty="0"/>
          </a:p>
          <a:p>
            <a:pPr fontAlgn="base"/>
            <a:r>
              <a:rPr lang="en-US" i="0" dirty="0"/>
              <a:t>    </a:t>
            </a:r>
            <a:r>
              <a:rPr lang="en-US" b="1" i="0" dirty="0"/>
              <a:t>LGBTQIA Identified Faculty/Staff Recruitment &amp; Retention: </a:t>
            </a:r>
            <a:r>
              <a:rPr lang="en-US" i="0" dirty="0"/>
              <a:t>Examining barriers to faculty/staff performance and well-being is a key component in reaching the institution's goals of employing a qualified and diverse cohort of academics and </a:t>
            </a:r>
            <a:r>
              <a:rPr lang="en-US" i="0" dirty="0" smtClean="0"/>
              <a:t>professionals.</a:t>
            </a:r>
            <a:endParaRPr lang="en-US" i="0" dirty="0"/>
          </a:p>
          <a:p>
            <a:endParaRPr lang="en-US" dirty="0"/>
          </a:p>
        </p:txBody>
      </p:sp>
      <p:sp>
        <p:nvSpPr>
          <p:cNvPr id="3" name="Title 2"/>
          <p:cNvSpPr>
            <a:spLocks noGrp="1"/>
          </p:cNvSpPr>
          <p:nvPr>
            <p:ph type="title"/>
          </p:nvPr>
        </p:nvSpPr>
        <p:spPr>
          <a:xfrm>
            <a:off x="228600" y="1066800"/>
            <a:ext cx="3048000" cy="1979466"/>
          </a:xfrm>
        </p:spPr>
        <p:txBody>
          <a:bodyPr>
            <a:normAutofit/>
          </a:bodyPr>
          <a:lstStyle/>
          <a:p>
            <a:r>
              <a:rPr lang="en-US" sz="3200" dirty="0" smtClean="0"/>
              <a:t>Our Priorities:</a:t>
            </a:r>
            <a:endParaRPr lang="en-US" sz="3200" dirty="0"/>
          </a:p>
        </p:txBody>
      </p:sp>
    </p:spTree>
    <p:extLst>
      <p:ext uri="{BB962C8B-B14F-4D97-AF65-F5344CB8AC3E}">
        <p14:creationId xmlns:p14="http://schemas.microsoft.com/office/powerpoint/2010/main" val="2647240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456432" y="1545336"/>
            <a:ext cx="4773168" cy="4550664"/>
          </a:xfrm>
        </p:spPr>
        <p:txBody>
          <a:bodyPr>
            <a:normAutofit fontScale="92500" lnSpcReduction="10000"/>
          </a:bodyPr>
          <a:lstStyle/>
          <a:p>
            <a:r>
              <a:rPr lang="en-US" dirty="0" smtClean="0"/>
              <a:t>Supported the creation of LGBTQA Support &amp; Resources Office (Fall 2011).</a:t>
            </a:r>
          </a:p>
          <a:p>
            <a:pPr marL="0" indent="0">
              <a:buNone/>
            </a:pPr>
            <a:endParaRPr lang="en-US" dirty="0" smtClean="0"/>
          </a:p>
          <a:p>
            <a:r>
              <a:rPr lang="en-US" dirty="0" smtClean="0"/>
              <a:t>Created and hosted first Rainbow Convocation (May 2012).</a:t>
            </a:r>
          </a:p>
          <a:p>
            <a:pPr marL="0" indent="0">
              <a:buNone/>
            </a:pPr>
            <a:endParaRPr lang="en-US" dirty="0" smtClean="0"/>
          </a:p>
          <a:p>
            <a:r>
              <a:rPr lang="en-US" dirty="0" smtClean="0"/>
              <a:t>Worked with Residence Life for creation of LGBQTIA Living Learning Community, as well as Gender Inclusive Housing (both opened Fall 2012).</a:t>
            </a:r>
          </a:p>
          <a:p>
            <a:pPr marL="0" indent="0">
              <a:buNone/>
            </a:pPr>
            <a:endParaRPr lang="en-US" dirty="0" smtClean="0"/>
          </a:p>
          <a:p>
            <a:r>
              <a:rPr lang="en-US" dirty="0" smtClean="0"/>
              <a:t>Supported the creation/implementation of new Queer Studies Minor (Spring 2013).</a:t>
            </a:r>
          </a:p>
          <a:p>
            <a:endParaRPr lang="en-US" dirty="0"/>
          </a:p>
          <a:p>
            <a:r>
              <a:rPr lang="en-US" dirty="0" smtClean="0"/>
              <a:t>Partnered with campus offices and U of A/ASU, in hosting webinars, programs, conferences, etc.</a:t>
            </a:r>
            <a:endParaRPr lang="en-US" dirty="0"/>
          </a:p>
        </p:txBody>
      </p:sp>
      <p:sp>
        <p:nvSpPr>
          <p:cNvPr id="3" name="Title 2"/>
          <p:cNvSpPr>
            <a:spLocks noGrp="1"/>
          </p:cNvSpPr>
          <p:nvPr>
            <p:ph type="title"/>
          </p:nvPr>
        </p:nvSpPr>
        <p:spPr>
          <a:xfrm>
            <a:off x="533400" y="1554480"/>
            <a:ext cx="2609796" cy="1979466"/>
          </a:xfrm>
        </p:spPr>
        <p:txBody>
          <a:bodyPr>
            <a:normAutofit/>
          </a:bodyPr>
          <a:lstStyle/>
          <a:p>
            <a:r>
              <a:rPr lang="en-US" sz="2400" dirty="0" smtClean="0"/>
              <a:t>Some of What our members have done:</a:t>
            </a:r>
            <a:endParaRPr lang="en-US" sz="2400" dirty="0"/>
          </a:p>
        </p:txBody>
      </p:sp>
    </p:spTree>
    <p:extLst>
      <p:ext uri="{BB962C8B-B14F-4D97-AF65-F5344CB8AC3E}">
        <p14:creationId xmlns:p14="http://schemas.microsoft.com/office/powerpoint/2010/main" val="2829860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048000" y="457200"/>
            <a:ext cx="5791200" cy="6019800"/>
          </a:xfrm>
        </p:spPr>
        <p:txBody>
          <a:bodyPr>
            <a:normAutofit fontScale="92500" lnSpcReduction="10000"/>
          </a:bodyPr>
          <a:lstStyle/>
          <a:p>
            <a:r>
              <a:rPr lang="en-US" dirty="0" smtClean="0"/>
              <a:t>Partnering to improve bias incident reporting and response measures on campus.</a:t>
            </a:r>
          </a:p>
          <a:p>
            <a:pPr marL="0" indent="0">
              <a:buNone/>
            </a:pPr>
            <a:endParaRPr lang="en-US" sz="800" dirty="0" smtClean="0"/>
          </a:p>
          <a:p>
            <a:r>
              <a:rPr lang="en-US" dirty="0" smtClean="0"/>
              <a:t>Collaboration with </a:t>
            </a:r>
            <a:r>
              <a:rPr lang="en-US" dirty="0" smtClean="0"/>
              <a:t>the </a:t>
            </a:r>
            <a:r>
              <a:rPr lang="en-US" dirty="0" smtClean="0"/>
              <a:t>Registrar’s </a:t>
            </a:r>
            <a:r>
              <a:rPr lang="en-US" dirty="0" smtClean="0"/>
              <a:t>Office to ease students’ ability to update personal information (i.e. name and gender).</a:t>
            </a:r>
          </a:p>
          <a:p>
            <a:pPr marL="0" indent="0">
              <a:buNone/>
            </a:pPr>
            <a:endParaRPr lang="en-US" sz="800" dirty="0" smtClean="0"/>
          </a:p>
          <a:p>
            <a:r>
              <a:rPr lang="en-US" dirty="0" smtClean="0"/>
              <a:t>Increasing access to gender neutral/unisex restrooms on campus.</a:t>
            </a:r>
          </a:p>
          <a:p>
            <a:pPr marL="0" indent="0">
              <a:buNone/>
            </a:pPr>
            <a:endParaRPr lang="en-US" sz="800" dirty="0" smtClean="0"/>
          </a:p>
          <a:p>
            <a:r>
              <a:rPr lang="en-US" dirty="0" smtClean="0"/>
              <a:t>Creation of LGBTQ student scholarship and exploring early orientation opportunity.</a:t>
            </a:r>
          </a:p>
          <a:p>
            <a:pPr marL="0" indent="0">
              <a:buNone/>
            </a:pPr>
            <a:endParaRPr lang="en-US" sz="900" dirty="0" smtClean="0"/>
          </a:p>
          <a:p>
            <a:r>
              <a:rPr lang="en-US" dirty="0" smtClean="0"/>
              <a:t>Working with AA and HR in providing LGBTQIA recruitment materials and information to selection committees.</a:t>
            </a:r>
          </a:p>
          <a:p>
            <a:pPr marL="0" indent="0">
              <a:buNone/>
            </a:pPr>
            <a:endParaRPr lang="en-US" sz="900" dirty="0" smtClean="0"/>
          </a:p>
          <a:p>
            <a:r>
              <a:rPr lang="en-US" dirty="0" smtClean="0"/>
              <a:t>Strengthening campus training around LGBTQIA issues and bystander intervention.</a:t>
            </a:r>
          </a:p>
          <a:p>
            <a:pPr marL="0" indent="0">
              <a:buNone/>
            </a:pPr>
            <a:endParaRPr lang="en-US" sz="900" dirty="0" smtClean="0"/>
          </a:p>
          <a:p>
            <a:r>
              <a:rPr lang="en-US" dirty="0" smtClean="0"/>
              <a:t>Creation of voluntarily “out” faculty/staff list as </a:t>
            </a:r>
            <a:r>
              <a:rPr lang="en-US" dirty="0" smtClean="0"/>
              <a:t>a mentorship </a:t>
            </a:r>
            <a:r>
              <a:rPr lang="en-US" dirty="0" smtClean="0"/>
              <a:t>and general resource.</a:t>
            </a:r>
          </a:p>
          <a:p>
            <a:pPr marL="0" indent="0">
              <a:buNone/>
            </a:pPr>
            <a:endParaRPr lang="en-US" sz="900" dirty="0" smtClean="0"/>
          </a:p>
          <a:p>
            <a:r>
              <a:rPr lang="en-US" dirty="0" smtClean="0"/>
              <a:t>Work with specific offices about services and climate (i.e. Medical Services, Athletics, </a:t>
            </a:r>
            <a:r>
              <a:rPr lang="en-US" dirty="0" err="1" smtClean="0"/>
              <a:t>etc</a:t>
            </a:r>
            <a:r>
              <a:rPr lang="en-US" dirty="0" smtClean="0"/>
              <a:t>).</a:t>
            </a:r>
            <a:endParaRPr lang="en-US" dirty="0" smtClean="0"/>
          </a:p>
          <a:p>
            <a:pPr marL="0" indent="0">
              <a:buNone/>
            </a:pPr>
            <a:endParaRPr lang="en-US" sz="900" dirty="0" smtClean="0"/>
          </a:p>
          <a:p>
            <a:r>
              <a:rPr lang="en-US" dirty="0" smtClean="0"/>
              <a:t>Promote inclusion of LGBT subject matter into course curriculum.</a:t>
            </a:r>
            <a:endParaRPr lang="en-US" dirty="0"/>
          </a:p>
        </p:txBody>
      </p:sp>
      <p:sp>
        <p:nvSpPr>
          <p:cNvPr id="3" name="Title 2"/>
          <p:cNvSpPr>
            <a:spLocks noGrp="1"/>
          </p:cNvSpPr>
          <p:nvPr>
            <p:ph type="title"/>
          </p:nvPr>
        </p:nvSpPr>
        <p:spPr>
          <a:xfrm>
            <a:off x="304800" y="533400"/>
            <a:ext cx="2971800" cy="1979466"/>
          </a:xfrm>
        </p:spPr>
        <p:txBody>
          <a:bodyPr>
            <a:noAutofit/>
          </a:bodyPr>
          <a:lstStyle/>
          <a:p>
            <a:r>
              <a:rPr lang="en-US" sz="3200" dirty="0" smtClean="0"/>
              <a:t>Our Current Work Includes:</a:t>
            </a:r>
            <a:endParaRPr lang="en-US" sz="3200" dirty="0"/>
          </a:p>
        </p:txBody>
      </p:sp>
    </p:spTree>
    <p:extLst>
      <p:ext uri="{BB962C8B-B14F-4D97-AF65-F5344CB8AC3E}">
        <p14:creationId xmlns:p14="http://schemas.microsoft.com/office/powerpoint/2010/main" val="2027307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456432" y="1143000"/>
            <a:ext cx="4544568" cy="4953000"/>
          </a:xfrm>
        </p:spPr>
        <p:txBody>
          <a:bodyPr/>
          <a:lstStyle/>
          <a:p>
            <a:r>
              <a:rPr lang="en-US" dirty="0" smtClean="0"/>
              <a:t>Relaying information and resources to represented departments.</a:t>
            </a:r>
          </a:p>
          <a:p>
            <a:pPr marL="0" indent="0">
              <a:buNone/>
            </a:pPr>
            <a:endParaRPr lang="en-US" sz="800" dirty="0" smtClean="0"/>
          </a:p>
          <a:p>
            <a:r>
              <a:rPr lang="en-US" dirty="0" smtClean="0"/>
              <a:t>Advocacy for training and inclusion of LGBTQIA subject matter into course curriculum as well as promotion of LGBTQ inclusive environments in the classroom.</a:t>
            </a:r>
          </a:p>
          <a:p>
            <a:pPr lvl="1"/>
            <a:r>
              <a:rPr lang="en-US" dirty="0" smtClean="0"/>
              <a:t>Trainings available around gender and sexual identities.</a:t>
            </a:r>
          </a:p>
          <a:p>
            <a:pPr lvl="1"/>
            <a:r>
              <a:rPr lang="en-US" dirty="0" smtClean="0"/>
              <a:t>Handouts  attached </a:t>
            </a:r>
            <a:r>
              <a:rPr lang="en-US" dirty="0" smtClean="0"/>
              <a:t>to presentation.</a:t>
            </a:r>
            <a:endParaRPr lang="en-US" dirty="0" smtClean="0"/>
          </a:p>
          <a:p>
            <a:pPr marL="457200" lvl="1" indent="0">
              <a:buNone/>
            </a:pPr>
            <a:endParaRPr lang="en-US" sz="800" dirty="0" smtClean="0"/>
          </a:p>
          <a:p>
            <a:r>
              <a:rPr lang="en-US" dirty="0" smtClean="0"/>
              <a:t>Promotion of LGBTQIA programs, workshops, and events to the NAU community.</a:t>
            </a:r>
          </a:p>
          <a:p>
            <a:endParaRPr lang="en-US" sz="800" dirty="0"/>
          </a:p>
          <a:p>
            <a:r>
              <a:rPr lang="en-US" dirty="0" smtClean="0"/>
              <a:t>Get involved and encourage others  to show support via events, meetings, and through continued dialogue.</a:t>
            </a:r>
            <a:endParaRPr lang="en-US" dirty="0"/>
          </a:p>
        </p:txBody>
      </p:sp>
      <p:sp>
        <p:nvSpPr>
          <p:cNvPr id="3" name="Title 2"/>
          <p:cNvSpPr>
            <a:spLocks noGrp="1"/>
          </p:cNvSpPr>
          <p:nvPr>
            <p:ph type="title"/>
          </p:nvPr>
        </p:nvSpPr>
        <p:spPr>
          <a:xfrm>
            <a:off x="609600" y="1066800"/>
            <a:ext cx="2530548" cy="1979466"/>
          </a:xfrm>
        </p:spPr>
        <p:txBody>
          <a:bodyPr>
            <a:noAutofit/>
          </a:bodyPr>
          <a:lstStyle/>
          <a:p>
            <a:r>
              <a:rPr lang="en-US" sz="3200" dirty="0" smtClean="0"/>
              <a:t>Where we need your help:</a:t>
            </a:r>
            <a:endParaRPr lang="en-US" sz="3200" dirty="0"/>
          </a:p>
        </p:txBody>
      </p:sp>
    </p:spTree>
    <p:extLst>
      <p:ext uri="{BB962C8B-B14F-4D97-AF65-F5344CB8AC3E}">
        <p14:creationId xmlns:p14="http://schemas.microsoft.com/office/powerpoint/2010/main" val="2782838968"/>
      </p:ext>
    </p:extLst>
  </p:cSld>
  <p:clrMapOvr>
    <a:masterClrMapping/>
  </p:clrMapOvr>
</p:sld>
</file>

<file path=ppt/theme/theme1.xml><?xml version="1.0" encoding="utf-8"?>
<a:theme xmlns:a="http://schemas.openxmlformats.org/drawingml/2006/main" name="Tradeshow">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TC101859861[[fn=Tradeshow]]</Template>
  <TotalTime>395</TotalTime>
  <Words>708</Words>
  <Application>Microsoft Office PowerPoint</Application>
  <PresentationFormat>On-screen Show (4:3)</PresentationFormat>
  <Paragraphs>89</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Tradeshow</vt:lpstr>
      <vt:lpstr>LGBTQIA Task Force</vt:lpstr>
      <vt:lpstr>Who are We?</vt:lpstr>
      <vt:lpstr>Why we do what we do:</vt:lpstr>
      <vt:lpstr>PowerPoint Presentation</vt:lpstr>
      <vt:lpstr>PowerPoint Presentation</vt:lpstr>
      <vt:lpstr>Our Priorities:</vt:lpstr>
      <vt:lpstr>Some of What our members have done:</vt:lpstr>
      <vt:lpstr>Our Current Work Includes:</vt:lpstr>
      <vt:lpstr>Where we need your help:</vt:lpstr>
      <vt:lpstr>Contact Information: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LGBTQIA Task Force</dc:title>
  <dc:creator>Matthew Allen Tombaugh</dc:creator>
  <cp:lastModifiedBy>Residence Life</cp:lastModifiedBy>
  <cp:revision>16</cp:revision>
  <dcterms:created xsi:type="dcterms:W3CDTF">2006-08-16T00:00:00Z</dcterms:created>
  <dcterms:modified xsi:type="dcterms:W3CDTF">2013-11-15T22:58:00Z</dcterms:modified>
</cp:coreProperties>
</file>