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65" r:id="rId5"/>
    <p:sldId id="268" r:id="rId6"/>
    <p:sldId id="269" r:id="rId7"/>
    <p:sldId id="270" r:id="rId8"/>
    <p:sldId id="271" r:id="rId9"/>
    <p:sldId id="272" r:id="rId10"/>
    <p:sldId id="260" r:id="rId11"/>
    <p:sldId id="259" r:id="rId12"/>
    <p:sldId id="261" r:id="rId13"/>
    <p:sldId id="262" r:id="rId14"/>
    <p:sldId id="276" r:id="rId15"/>
    <p:sldId id="27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pattFill prst="pct60">
              <a:fgClr>
                <a:srgbClr val="FFE06F"/>
              </a:fgClr>
              <a:bgClr>
                <a:prstClr val="white"/>
              </a:bgClr>
            </a:patt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[1]Sheet1!$B$11:$I$11</c:f>
              <c:strCache>
                <c:ptCount val="8"/>
                <c:pt idx="0">
                  <c:v>CFENS</c:v>
                </c:pt>
                <c:pt idx="1">
                  <c:v>FRANKE</c:v>
                </c:pt>
                <c:pt idx="2">
                  <c:v>CAL</c:v>
                </c:pt>
                <c:pt idx="3">
                  <c:v>EXTENDED CAMPUS</c:v>
                </c:pt>
                <c:pt idx="4">
                  <c:v>CHHS</c:v>
                </c:pt>
                <c:pt idx="5">
                  <c:v>SBS</c:v>
                </c:pt>
                <c:pt idx="6">
                  <c:v>UNIVERSITY COLLEGE</c:v>
                </c:pt>
                <c:pt idx="7">
                  <c:v>COE</c:v>
                </c:pt>
              </c:strCache>
            </c:strRef>
          </c:cat>
          <c:val>
            <c:numRef>
              <c:f>[1]Sheet1!$B$12:$I$12</c:f>
              <c:numCache>
                <c:formatCode>0%</c:formatCode>
                <c:ptCount val="8"/>
                <c:pt idx="0">
                  <c:v>0.46</c:v>
                </c:pt>
                <c:pt idx="1">
                  <c:v>0.42</c:v>
                </c:pt>
                <c:pt idx="2">
                  <c:v>0.4</c:v>
                </c:pt>
                <c:pt idx="3">
                  <c:v>0.39</c:v>
                </c:pt>
                <c:pt idx="4">
                  <c:v>0.37</c:v>
                </c:pt>
                <c:pt idx="5">
                  <c:v>0.36</c:v>
                </c:pt>
                <c:pt idx="6">
                  <c:v>0.34</c:v>
                </c:pt>
                <c:pt idx="7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771008"/>
        <c:axId val="89772800"/>
        <c:axId val="44014208"/>
      </c:bar3DChart>
      <c:catAx>
        <c:axId val="8977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89772800"/>
        <c:crosses val="autoZero"/>
        <c:auto val="1"/>
        <c:lblAlgn val="ctr"/>
        <c:lblOffset val="100"/>
        <c:noMultiLvlLbl val="0"/>
      </c:catAx>
      <c:valAx>
        <c:axId val="8977280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89771008"/>
        <c:crosses val="autoZero"/>
        <c:crossBetween val="between"/>
      </c:valAx>
      <c:serAx>
        <c:axId val="44014208"/>
        <c:scaling>
          <c:orientation val="minMax"/>
        </c:scaling>
        <c:delete val="1"/>
        <c:axPos val="b"/>
        <c:majorTickMark val="out"/>
        <c:minorTickMark val="none"/>
        <c:tickLblPos val="nextTo"/>
        <c:crossAx val="8977280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A7DBF8-B643-4DAE-A1DA-2C8E2BDAA76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732A26D-2FE4-4D05-87A9-1E68F769CF1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surveys.com/default/index.cfm/client-resources/support-document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End-of-Term Course Evaluation SETE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2013 Campus Wide Trial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Wide Trial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and implementing simultaneously </a:t>
            </a:r>
          </a:p>
          <a:p>
            <a:r>
              <a:rPr lang="en-US" dirty="0" smtClean="0"/>
              <a:t>Decentralized institution</a:t>
            </a:r>
          </a:p>
          <a:p>
            <a:pPr lvl="1"/>
            <a:r>
              <a:rPr lang="en-US" dirty="0" smtClean="0"/>
              <a:t>Dynamically dated courses</a:t>
            </a:r>
          </a:p>
          <a:p>
            <a:pPr lvl="1"/>
            <a:r>
              <a:rPr lang="en-US" dirty="0" smtClean="0"/>
              <a:t>Sequentially taught courses</a:t>
            </a:r>
          </a:p>
          <a:p>
            <a:pPr lvl="1"/>
            <a:r>
              <a:rPr lang="en-US" dirty="0" smtClean="0"/>
              <a:t>Inconsistency in SoC Primary Instructor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Made on the 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the new system on the old</a:t>
            </a:r>
          </a:p>
          <a:p>
            <a:r>
              <a:rPr lang="en-US" dirty="0" smtClean="0"/>
              <a:t>Open and close dates</a:t>
            </a:r>
          </a:p>
          <a:p>
            <a:r>
              <a:rPr lang="en-US" dirty="0"/>
              <a:t>Roster view available after 5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Responses available with less than 5 after the close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032125" cy="4343400"/>
          </a:xfrm>
        </p:spPr>
        <p:txBody>
          <a:bodyPr/>
          <a:lstStyle/>
          <a:p>
            <a:r>
              <a:rPr lang="en-US" dirty="0" smtClean="0"/>
              <a:t>Send more than three notifications that are personalized </a:t>
            </a:r>
          </a:p>
          <a:p>
            <a:r>
              <a:rPr lang="en-US" dirty="0" smtClean="0"/>
              <a:t>Make clear end date</a:t>
            </a:r>
          </a:p>
          <a:p>
            <a:r>
              <a:rPr lang="en-US" dirty="0" smtClean="0"/>
              <a:t>Support faculty in encouraging student response</a:t>
            </a:r>
            <a:endParaRPr lang="en-US" dirty="0"/>
          </a:p>
        </p:txBody>
      </p:sp>
      <p:pic>
        <p:nvPicPr>
          <p:cNvPr id="4" name="Picture 3" descr="Screen Shot 2014-01-14 at 3.06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33600"/>
            <a:ext cx="5091023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 mapping of evaluations</a:t>
            </a:r>
          </a:p>
          <a:p>
            <a:r>
              <a:rPr lang="en-US" dirty="0" smtClean="0"/>
              <a:t>Continuous communication </a:t>
            </a:r>
            <a:r>
              <a:rPr lang="en-US" dirty="0"/>
              <a:t>with students </a:t>
            </a:r>
            <a:endParaRPr lang="en-US" dirty="0" smtClean="0"/>
          </a:p>
          <a:p>
            <a:r>
              <a:rPr lang="en-US" dirty="0" smtClean="0"/>
              <a:t>Encourage Smarter </a:t>
            </a:r>
            <a:r>
              <a:rPr lang="en-US" dirty="0"/>
              <a:t>Services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/>
              <a:t>Develop normed national data</a:t>
            </a:r>
          </a:p>
          <a:p>
            <a:pPr lvl="1"/>
            <a:r>
              <a:rPr lang="en-US" dirty="0" smtClean="0"/>
              <a:t>Expand ways to analyze the results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Tutorials </a:t>
            </a:r>
          </a:p>
          <a:p>
            <a:r>
              <a:rPr lang="en-US" b="1" u="sng" dirty="0">
                <a:hlinkClick r:id="rId2"/>
              </a:rPr>
              <a:t>http://www.smartersurveys.com/default/index.cfm/client-resources/support-documents</a:t>
            </a:r>
            <a:r>
              <a:rPr lang="en-US" b="1" u="sng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4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  <a:p>
            <a:r>
              <a:rPr lang="en-US" dirty="0" smtClean="0"/>
              <a:t>Please send additional comments to Denise Helm at Denise.helm@nau.edu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Implementation Team</a:t>
            </a:r>
          </a:p>
          <a:p>
            <a:pPr lvl="1"/>
            <a:r>
              <a:rPr lang="en-US" dirty="0" smtClean="0"/>
              <a:t>ITS, ELC, Student Support Desk, Office of the Registrar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128,747 surveys scheduled </a:t>
            </a:r>
            <a:endParaRPr lang="en-US" dirty="0"/>
          </a:p>
          <a:p>
            <a:r>
              <a:rPr lang="en-US" dirty="0"/>
              <a:t>46,093 </a:t>
            </a:r>
            <a:r>
              <a:rPr lang="en-US" dirty="0" smtClean="0"/>
              <a:t>surveys completed </a:t>
            </a:r>
          </a:p>
        </p:txBody>
      </p:sp>
      <p:pic>
        <p:nvPicPr>
          <p:cNvPr id="6" name="Picture 5" descr="Screen Shot 2014-01-14 at 3.24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3915951" cy="4247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 by College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986858"/>
              </p:ext>
            </p:extLst>
          </p:nvPr>
        </p:nvGraphicFramePr>
        <p:xfrm>
          <a:off x="549275" y="1600200"/>
          <a:ext cx="82899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4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527925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Green system</a:t>
            </a:r>
          </a:p>
          <a:p>
            <a:r>
              <a:rPr lang="en-US" dirty="0"/>
              <a:t>S</a:t>
            </a:r>
            <a:r>
              <a:rPr lang="en-US" dirty="0" smtClean="0"/>
              <a:t>ingle system to facilitate Annual Review and P&amp;T</a:t>
            </a:r>
          </a:p>
          <a:p>
            <a:r>
              <a:rPr lang="en-US" dirty="0"/>
              <a:t>C</a:t>
            </a:r>
            <a:r>
              <a:rPr lang="en-US" dirty="0" smtClean="0"/>
              <a:t>onsistent </a:t>
            </a:r>
            <a:r>
              <a:rPr lang="en-US" dirty="0"/>
              <a:t>questionnaire</a:t>
            </a:r>
          </a:p>
          <a:p>
            <a:r>
              <a:rPr lang="en-US" dirty="0" smtClean="0"/>
              <a:t>Uses up-to-date information from PeopleSoft SoC</a:t>
            </a:r>
          </a:p>
          <a:p>
            <a:r>
              <a:rPr lang="en-US" dirty="0" smtClean="0"/>
              <a:t>Integration with FAAR</a:t>
            </a:r>
          </a:p>
          <a:p>
            <a:r>
              <a:rPr lang="en-US" dirty="0" smtClean="0"/>
              <a:t>Centralized reporting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ggregate reports for units</a:t>
            </a:r>
          </a:p>
          <a:p>
            <a:pPr lvl="1"/>
            <a:r>
              <a:rPr lang="en-US" dirty="0" smtClean="0"/>
              <a:t>Individual reports for faculty </a:t>
            </a:r>
          </a:p>
          <a:p>
            <a:r>
              <a:rPr lang="en-US" dirty="0" smtClean="0"/>
              <a:t>SETE score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Screen Shot 2014-01-14 at 3.11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7" y="1524000"/>
            <a:ext cx="8856103" cy="473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8" name="Picture 7" descr="Screen Shot 2014-01-14 at 3.16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80290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4" name="Content Placeholder 3" descr="Screen Shot 2014-01-14 at 3.18.3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0" b="144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21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13" name="Content Placeholder 12" descr="Screen Shot 2014-01-30 at 10.02.3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640" r="-46640"/>
          <a:stretch>
            <a:fillRect/>
          </a:stretch>
        </p:blipFill>
        <p:spPr>
          <a:xfrm>
            <a:off x="-2743199" y="2133600"/>
            <a:ext cx="14735174" cy="3429000"/>
          </a:xfrm>
        </p:spPr>
      </p:pic>
    </p:spTree>
    <p:extLst>
      <p:ext uri="{BB962C8B-B14F-4D97-AF65-F5344CB8AC3E}">
        <p14:creationId xmlns:p14="http://schemas.microsoft.com/office/powerpoint/2010/main" val="40213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2276" cy="1336956"/>
          </a:xfrm>
        </p:spPr>
        <p:txBody>
          <a:bodyPr/>
          <a:lstStyle/>
          <a:p>
            <a:r>
              <a:rPr lang="en-US" dirty="0" smtClean="0"/>
              <a:t>Faculty Reports</a:t>
            </a:r>
            <a:endParaRPr lang="en-US" dirty="0"/>
          </a:p>
        </p:txBody>
      </p:sp>
      <p:pic>
        <p:nvPicPr>
          <p:cNvPr id="5" name="Content Placeholder 4" descr="Screen Shot 2014-01-14 at 3.21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17" b="-152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13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364</TotalTime>
  <Words>215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End-of-Term Course Evaluation SETE</vt:lpstr>
      <vt:lpstr>Response Rate</vt:lpstr>
      <vt:lpstr>Response Rates by College</vt:lpstr>
      <vt:lpstr>Benefits</vt:lpstr>
      <vt:lpstr>Faculty Reports</vt:lpstr>
      <vt:lpstr>Faculty Reports</vt:lpstr>
      <vt:lpstr>Faculty Reports</vt:lpstr>
      <vt:lpstr>Faculty Reports</vt:lpstr>
      <vt:lpstr>Faculty Reports</vt:lpstr>
      <vt:lpstr>Campus Wide Trial Challenges</vt:lpstr>
      <vt:lpstr>Decisions Made on the Fly</vt:lpstr>
      <vt:lpstr>Lessons Learned</vt:lpstr>
      <vt:lpstr>Lessons Learned</vt:lpstr>
      <vt:lpstr>Resources</vt:lpstr>
      <vt:lpstr>Gathering Feedback</vt:lpstr>
      <vt:lpstr>Special Thank You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End-of-Term Course Evaluation SETE</dc:title>
  <dc:creator>Denise</dc:creator>
  <cp:lastModifiedBy>Pamela Jeanne Lynchvanwyck</cp:lastModifiedBy>
  <cp:revision>25</cp:revision>
  <dcterms:created xsi:type="dcterms:W3CDTF">2014-01-14T14:16:43Z</dcterms:created>
  <dcterms:modified xsi:type="dcterms:W3CDTF">2014-02-04T16:42:27Z</dcterms:modified>
</cp:coreProperties>
</file>