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8" r:id="rId5"/>
    <p:sldId id="259" r:id="rId6"/>
    <p:sldId id="265" r:id="rId7"/>
    <p:sldId id="260" r:id="rId8"/>
    <p:sldId id="266" r:id="rId9"/>
    <p:sldId id="261" r:id="rId10"/>
    <p:sldId id="262" r:id="rId11"/>
    <p:sldId id="263" r:id="rId12"/>
    <p:sldId id="264" r:id="rId13"/>
    <p:sldId id="269"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642" y="-4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cat>
            <c:strRef>
              <c:f>Sheet1!$A$2:$A$4</c:f>
              <c:strCache>
                <c:ptCount val="3"/>
                <c:pt idx="0">
                  <c:v>Yes</c:v>
                </c:pt>
                <c:pt idx="1">
                  <c:v>No</c:v>
                </c:pt>
                <c:pt idx="2">
                  <c:v>No Opinion</c:v>
                </c:pt>
              </c:strCache>
            </c:strRef>
          </c:cat>
          <c:val>
            <c:numRef>
              <c:f>Sheet1!$B$2:$B$4</c:f>
              <c:numCache>
                <c:formatCode>0.00%</c:formatCode>
                <c:ptCount val="3"/>
                <c:pt idx="0">
                  <c:v>0.74230000000000018</c:v>
                </c:pt>
                <c:pt idx="1">
                  <c:v>0.22220000000000006</c:v>
                </c:pt>
                <c:pt idx="2">
                  <c:v>3.5500000000000011E-2</c:v>
                </c:pt>
              </c:numCache>
            </c:numRef>
          </c:val>
        </c:ser>
        <c:dLbls>
          <c:showLegendKey val="0"/>
          <c:showVal val="0"/>
          <c:showCatName val="0"/>
          <c:showSerName val="0"/>
          <c:showPercent val="0"/>
          <c:showBubbleSize val="0"/>
        </c:dLbls>
        <c:gapWidth val="150"/>
        <c:shape val="box"/>
        <c:axId val="8118656"/>
        <c:axId val="8120192"/>
        <c:axId val="0"/>
      </c:bar3DChart>
      <c:catAx>
        <c:axId val="8118656"/>
        <c:scaling>
          <c:orientation val="minMax"/>
        </c:scaling>
        <c:delete val="0"/>
        <c:axPos val="b"/>
        <c:majorTickMark val="out"/>
        <c:minorTickMark val="none"/>
        <c:tickLblPos val="nextTo"/>
        <c:crossAx val="8120192"/>
        <c:crosses val="autoZero"/>
        <c:auto val="1"/>
        <c:lblAlgn val="ctr"/>
        <c:lblOffset val="100"/>
        <c:noMultiLvlLbl val="0"/>
      </c:catAx>
      <c:valAx>
        <c:axId val="8120192"/>
        <c:scaling>
          <c:orientation val="minMax"/>
        </c:scaling>
        <c:delete val="0"/>
        <c:axPos val="l"/>
        <c:majorGridlines/>
        <c:numFmt formatCode="0.00%" sourceLinked="1"/>
        <c:majorTickMark val="out"/>
        <c:minorTickMark val="none"/>
        <c:tickLblPos val="nextTo"/>
        <c:crossAx val="81186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Column1</c:v>
                </c:pt>
              </c:strCache>
            </c:strRef>
          </c:tx>
          <c:invertIfNegative val="0"/>
          <c:cat>
            <c:strRef>
              <c:f>Sheet1!$A$2:$A$4</c:f>
              <c:strCache>
                <c:ptCount val="3"/>
                <c:pt idx="0">
                  <c:v>Yes</c:v>
                </c:pt>
                <c:pt idx="1">
                  <c:v>No</c:v>
                </c:pt>
                <c:pt idx="2">
                  <c:v>No Opinion</c:v>
                </c:pt>
              </c:strCache>
            </c:strRef>
          </c:cat>
          <c:val>
            <c:numRef>
              <c:f>Sheet1!$B$2:$B$4</c:f>
              <c:numCache>
                <c:formatCode>General</c:formatCode>
                <c:ptCount val="3"/>
                <c:pt idx="0">
                  <c:v>73.52</c:v>
                </c:pt>
                <c:pt idx="1">
                  <c:v>19.39</c:v>
                </c:pt>
                <c:pt idx="2">
                  <c:v>7.09</c:v>
                </c:pt>
              </c:numCache>
            </c:numRef>
          </c:val>
        </c:ser>
        <c:dLbls>
          <c:showLegendKey val="0"/>
          <c:showVal val="0"/>
          <c:showCatName val="0"/>
          <c:showSerName val="0"/>
          <c:showPercent val="0"/>
          <c:showBubbleSize val="0"/>
        </c:dLbls>
        <c:gapWidth val="150"/>
        <c:shape val="box"/>
        <c:axId val="35147776"/>
        <c:axId val="35149312"/>
        <c:axId val="0"/>
      </c:bar3DChart>
      <c:catAx>
        <c:axId val="35147776"/>
        <c:scaling>
          <c:orientation val="minMax"/>
        </c:scaling>
        <c:delete val="0"/>
        <c:axPos val="b"/>
        <c:majorTickMark val="out"/>
        <c:minorTickMark val="none"/>
        <c:tickLblPos val="nextTo"/>
        <c:crossAx val="35149312"/>
        <c:crosses val="autoZero"/>
        <c:auto val="1"/>
        <c:lblAlgn val="ctr"/>
        <c:lblOffset val="100"/>
        <c:noMultiLvlLbl val="0"/>
      </c:catAx>
      <c:valAx>
        <c:axId val="35149312"/>
        <c:scaling>
          <c:orientation val="minMax"/>
        </c:scaling>
        <c:delete val="0"/>
        <c:axPos val="l"/>
        <c:majorGridlines/>
        <c:numFmt formatCode="General" sourceLinked="1"/>
        <c:majorTickMark val="out"/>
        <c:minorTickMark val="none"/>
        <c:tickLblPos val="nextTo"/>
        <c:crossAx val="351477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36C3AE81-7C04-D742-A6D6-F0F04E01355D}" type="datetimeFigureOut">
              <a:rPr lang="en-US" smtClean="0"/>
              <a:pPr/>
              <a:t>9/18/2013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53669955-DA5E-BF41-B288-5FB2C8023F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3AE81-7C04-D742-A6D6-F0F04E01355D}"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69955-DA5E-BF41-B288-5FB2C8023F89}" type="slidenum">
              <a:rPr lang="en-US" smtClean="0"/>
              <a:pPr/>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6C3AE81-7C04-D742-A6D6-F0F04E01355D}"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6C3AE81-7C04-D742-A6D6-F0F04E01355D}"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3AE81-7C04-D742-A6D6-F0F04E01355D}"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3AE81-7C04-D742-A6D6-F0F04E01355D}"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C3AE81-7C04-D742-A6D6-F0F04E01355D}"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36C3AE81-7C04-D742-A6D6-F0F04E01355D}" type="datetimeFigureOut">
              <a:rPr lang="en-US" smtClean="0"/>
              <a:pPr/>
              <a:t>9/18/2013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3AE81-7C04-D742-A6D6-F0F04E01355D}"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6C3AE81-7C04-D742-A6D6-F0F04E01355D}"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6C3AE81-7C04-D742-A6D6-F0F04E01355D}" type="datetimeFigureOut">
              <a:rPr lang="en-US" smtClean="0"/>
              <a:pPr/>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6C3AE81-7C04-D742-A6D6-F0F04E01355D}" type="datetimeFigureOut">
              <a:rPr lang="en-US" smtClean="0"/>
              <a:pPr/>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36C3AE81-7C04-D742-A6D6-F0F04E01355D}" type="datetimeFigureOut">
              <a:rPr lang="en-US" smtClean="0"/>
              <a:pPr/>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6C3AE81-7C04-D742-A6D6-F0F04E01355D}"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69955-DA5E-BF41-B288-5FB2C8023F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36C3AE81-7C04-D742-A6D6-F0F04E01355D}" type="datetimeFigureOut">
              <a:rPr lang="en-US" smtClean="0"/>
              <a:pPr/>
              <a:t>9/18/2013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53669955-DA5E-BF41-B288-5FB2C8023F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846" y="1123950"/>
            <a:ext cx="7945288" cy="1924050"/>
          </a:xfrm>
        </p:spPr>
        <p:txBody>
          <a:bodyPr/>
          <a:lstStyle/>
          <a:p>
            <a:r>
              <a:rPr lang="en-US" sz="4400" b="1" dirty="0" smtClean="0">
                <a:latin typeface="Baskerville"/>
                <a:cs typeface="Baskerville"/>
              </a:rPr>
              <a:t/>
            </a:r>
            <a:br>
              <a:rPr lang="en-US" sz="4400" b="1" dirty="0" smtClean="0">
                <a:latin typeface="Baskerville"/>
                <a:cs typeface="Baskerville"/>
              </a:rPr>
            </a:br>
            <a:r>
              <a:rPr lang="en-US" sz="4400" b="1" dirty="0">
                <a:latin typeface="Baskerville"/>
                <a:cs typeface="Baskerville"/>
              </a:rPr>
              <a:t/>
            </a:r>
            <a:br>
              <a:rPr lang="en-US" sz="4400" b="1" dirty="0">
                <a:latin typeface="Baskerville"/>
                <a:cs typeface="Baskerville"/>
              </a:rPr>
            </a:br>
            <a:r>
              <a:rPr lang="en-US" sz="4400" b="1" dirty="0" smtClean="0">
                <a:latin typeface="Baskerville"/>
                <a:cs typeface="Baskerville"/>
              </a:rPr>
              <a:t/>
            </a:r>
            <a:br>
              <a:rPr lang="en-US" sz="4400" b="1" dirty="0" smtClean="0">
                <a:latin typeface="Baskerville"/>
                <a:cs typeface="Baskerville"/>
              </a:rPr>
            </a:br>
            <a:r>
              <a:rPr lang="en-US" sz="4400" b="1" dirty="0" smtClean="0">
                <a:latin typeface="Baskerville"/>
                <a:cs typeface="Baskerville"/>
              </a:rPr>
              <a:t>Student Health Advisory Committee</a:t>
            </a:r>
            <a:r>
              <a:rPr lang="en-US" sz="1600" b="1" dirty="0">
                <a:latin typeface="Baskerville"/>
                <a:cs typeface="Baskerville"/>
              </a:rPr>
              <a:t/>
            </a:r>
            <a:br>
              <a:rPr lang="en-US" sz="1600" b="1" dirty="0">
                <a:latin typeface="Baskerville"/>
                <a:cs typeface="Baskerville"/>
              </a:rPr>
            </a:br>
            <a:r>
              <a:rPr lang="en-US" sz="1600" b="1" dirty="0">
                <a:latin typeface="Baskerville"/>
                <a:cs typeface="Baskerville"/>
              </a:rPr>
              <a:t> </a:t>
            </a:r>
            <a:r>
              <a:rPr lang="en-US" sz="4000" dirty="0" smtClean="0"/>
              <a:t/>
            </a:r>
            <a:br>
              <a:rPr lang="en-US" sz="4000" dirty="0" smtClean="0"/>
            </a:br>
            <a:r>
              <a:rPr lang="en-US" sz="3200" dirty="0" smtClean="0">
                <a:latin typeface="Bell MT"/>
                <a:cs typeface="Bell MT"/>
              </a:rPr>
              <a:t>Tobacco Initiative</a:t>
            </a:r>
            <a:endParaRPr lang="en-US" sz="3200" dirty="0">
              <a:latin typeface="Bell MT"/>
              <a:cs typeface="Bell MT"/>
            </a:endParaRPr>
          </a:p>
        </p:txBody>
      </p:sp>
      <p:sp>
        <p:nvSpPr>
          <p:cNvPr id="3" name="Subtitle 2"/>
          <p:cNvSpPr>
            <a:spLocks noGrp="1"/>
          </p:cNvSpPr>
          <p:nvPr>
            <p:ph type="subTitle" idx="1"/>
          </p:nvPr>
        </p:nvSpPr>
        <p:spPr/>
        <p:txBody>
          <a:bodyPr/>
          <a:lstStyle/>
          <a:p>
            <a:r>
              <a:rPr lang="en-US" dirty="0" smtClean="0"/>
              <a:t>Faculty Senate Committee Meeting</a:t>
            </a:r>
            <a:endParaRPr lang="en-US" dirty="0"/>
          </a:p>
        </p:txBody>
      </p:sp>
    </p:spTree>
    <p:extLst>
      <p:ext uri="{BB962C8B-B14F-4D97-AF65-F5344CB8AC3E}">
        <p14:creationId xmlns:p14="http://schemas.microsoft.com/office/powerpoint/2010/main" val="241135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Achievement Timeline</a:t>
            </a:r>
            <a:endParaRPr lang="en-US" b="1" dirty="0">
              <a:latin typeface="Didot"/>
              <a:cs typeface="Didot"/>
            </a:endParaRPr>
          </a:p>
        </p:txBody>
      </p:sp>
      <p:sp>
        <p:nvSpPr>
          <p:cNvPr id="3" name="Content Placeholder 2"/>
          <p:cNvSpPr>
            <a:spLocks noGrp="1"/>
          </p:cNvSpPr>
          <p:nvPr>
            <p:ph idx="1"/>
          </p:nvPr>
        </p:nvSpPr>
        <p:spPr>
          <a:xfrm>
            <a:off x="246956" y="1711192"/>
            <a:ext cx="8608193" cy="4674907"/>
          </a:xfrm>
        </p:spPr>
        <p:txBody>
          <a:bodyPr>
            <a:normAutofit fontScale="55000" lnSpcReduction="20000"/>
          </a:bodyPr>
          <a:lstStyle/>
          <a:p>
            <a:r>
              <a:rPr lang="en-US" sz="2500" dirty="0" smtClean="0"/>
              <a:t>Fall 2011 </a:t>
            </a:r>
          </a:p>
          <a:p>
            <a:pPr lvl="1"/>
            <a:r>
              <a:rPr lang="en-US" dirty="0" smtClean="0"/>
              <a:t> </a:t>
            </a:r>
            <a:r>
              <a:rPr lang="en-US" sz="2400" dirty="0" smtClean="0"/>
              <a:t>SHAC identifies tobacco as a significant health concern for NAU students</a:t>
            </a:r>
          </a:p>
          <a:p>
            <a:r>
              <a:rPr lang="en-US" sz="2500" dirty="0"/>
              <a:t>Spring 2012 </a:t>
            </a:r>
          </a:p>
          <a:p>
            <a:pPr lvl="1"/>
            <a:r>
              <a:rPr lang="en-US" sz="2400" dirty="0"/>
              <a:t>SHAC attends Tobacco Free Campus Policy training</a:t>
            </a:r>
          </a:p>
          <a:p>
            <a:pPr lvl="1"/>
            <a:r>
              <a:rPr lang="en-US" sz="2400" dirty="0"/>
              <a:t>Tobacco subcommittee is formed</a:t>
            </a:r>
          </a:p>
          <a:p>
            <a:pPr lvl="1"/>
            <a:r>
              <a:rPr lang="en-US" sz="2400" dirty="0"/>
              <a:t>Tobacco Task Force established</a:t>
            </a:r>
          </a:p>
          <a:p>
            <a:pPr marL="342900" lvl="1" indent="-342900">
              <a:spcBef>
                <a:spcPts val="2000"/>
              </a:spcBef>
              <a:buClr>
                <a:schemeClr val="tx1">
                  <a:lumMod val="75000"/>
                  <a:lumOff val="25000"/>
                </a:schemeClr>
              </a:buClr>
            </a:pPr>
            <a:r>
              <a:rPr lang="en-US" sz="2500" dirty="0"/>
              <a:t>Fall 2012 </a:t>
            </a:r>
          </a:p>
          <a:p>
            <a:pPr lvl="1"/>
            <a:r>
              <a:rPr lang="en-US" sz="2400" dirty="0"/>
              <a:t>Media campaign and education continued</a:t>
            </a:r>
          </a:p>
          <a:p>
            <a:pPr lvl="1"/>
            <a:r>
              <a:rPr lang="en-US" sz="2400" dirty="0"/>
              <a:t>Tobacco survey for students and staff </a:t>
            </a:r>
            <a:r>
              <a:rPr lang="en-US" sz="2400" dirty="0" smtClean="0"/>
              <a:t>conducted</a:t>
            </a:r>
          </a:p>
          <a:p>
            <a:pPr marL="342900" lvl="1" indent="-342900">
              <a:spcBef>
                <a:spcPts val="2000"/>
              </a:spcBef>
              <a:buClr>
                <a:schemeClr val="tx1">
                  <a:lumMod val="75000"/>
                  <a:lumOff val="25000"/>
                </a:schemeClr>
              </a:buClr>
            </a:pPr>
            <a:r>
              <a:rPr lang="en-US" sz="2500" dirty="0"/>
              <a:t>Spring 2013</a:t>
            </a:r>
          </a:p>
          <a:p>
            <a:pPr lvl="1"/>
            <a:r>
              <a:rPr lang="en-US" sz="2400" dirty="0"/>
              <a:t>Presentations to student </a:t>
            </a:r>
            <a:r>
              <a:rPr lang="en-US" sz="2400" dirty="0" smtClean="0"/>
              <a:t>groups </a:t>
            </a:r>
            <a:r>
              <a:rPr lang="en-US" sz="2400" dirty="0"/>
              <a:t>about tobacco free campus</a:t>
            </a:r>
          </a:p>
          <a:p>
            <a:pPr lvl="1"/>
            <a:r>
              <a:rPr lang="en-US" sz="2400" dirty="0"/>
              <a:t>Petition signatures obtained </a:t>
            </a:r>
          </a:p>
          <a:p>
            <a:pPr lvl="1"/>
            <a:r>
              <a:rPr lang="en-US" sz="2400" dirty="0"/>
              <a:t>Presentations to CSPAC and EMSA Directors</a:t>
            </a:r>
          </a:p>
          <a:p>
            <a:pPr lvl="1"/>
            <a:r>
              <a:rPr lang="en-US" sz="2400" dirty="0"/>
              <a:t>Meeting with President </a:t>
            </a:r>
            <a:r>
              <a:rPr lang="en-US" sz="2400" dirty="0" err="1"/>
              <a:t>Haeger</a:t>
            </a:r>
            <a:r>
              <a:rPr lang="en-US" sz="2400" dirty="0"/>
              <a:t> to </a:t>
            </a:r>
            <a:r>
              <a:rPr lang="en-US" sz="2400" dirty="0" smtClean="0"/>
              <a:t>discuss </a:t>
            </a:r>
            <a:r>
              <a:rPr lang="en-US" sz="2400" dirty="0"/>
              <a:t>moving forward with a tobacco free policy</a:t>
            </a:r>
          </a:p>
          <a:p>
            <a:pPr marL="571500" lvl="2" indent="-342900">
              <a:spcBef>
                <a:spcPts val="2000"/>
              </a:spcBef>
            </a:pPr>
            <a:endParaRPr lang="en-US" dirty="0"/>
          </a:p>
          <a:p>
            <a:pPr lvl="1"/>
            <a:r>
              <a:rPr lang="en-US" dirty="0" smtClean="0"/>
              <a:t> </a:t>
            </a:r>
            <a:endParaRPr lang="en-US" dirty="0"/>
          </a:p>
        </p:txBody>
      </p:sp>
    </p:spTree>
    <p:extLst>
      <p:ext uri="{BB962C8B-B14F-4D97-AF65-F5344CB8AC3E}">
        <p14:creationId xmlns:p14="http://schemas.microsoft.com/office/powerpoint/2010/main" val="1821361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Didot"/>
                <a:cs typeface="Didot"/>
              </a:rPr>
              <a:t>Proposed Policy Draft</a:t>
            </a:r>
            <a:endParaRPr lang="en-US" b="1" dirty="0">
              <a:latin typeface="Didot"/>
              <a:cs typeface="Didot"/>
            </a:endParaRPr>
          </a:p>
        </p:txBody>
      </p:sp>
      <p:sp>
        <p:nvSpPr>
          <p:cNvPr id="3" name="Content Placeholder 2"/>
          <p:cNvSpPr>
            <a:spLocks noGrp="1"/>
          </p:cNvSpPr>
          <p:nvPr>
            <p:ph idx="1"/>
          </p:nvPr>
        </p:nvSpPr>
        <p:spPr>
          <a:xfrm>
            <a:off x="282236" y="1711192"/>
            <a:ext cx="8572913" cy="4657266"/>
          </a:xfrm>
        </p:spPr>
        <p:txBody>
          <a:bodyPr/>
          <a:lstStyle/>
          <a:p>
            <a:pPr marL="0" indent="0">
              <a:buNone/>
            </a:pPr>
            <a:r>
              <a:rPr lang="en-US" dirty="0" smtClean="0"/>
              <a:t>Purpose:</a:t>
            </a:r>
          </a:p>
          <a:p>
            <a:pPr marL="0" indent="0">
              <a:buNone/>
            </a:pPr>
            <a:r>
              <a:rPr lang="en-US" dirty="0" smtClean="0"/>
              <a:t>A tobacco free campus policy at Northern Arizona University will:</a:t>
            </a:r>
          </a:p>
          <a:p>
            <a:pPr>
              <a:buFont typeface="Arial"/>
              <a:buChar char="•"/>
            </a:pPr>
            <a:r>
              <a:rPr lang="en-US" dirty="0" smtClean="0"/>
              <a:t>Provide a health and safe learning and working environment free from tobacco and second-hand smoke</a:t>
            </a:r>
          </a:p>
          <a:p>
            <a:pPr>
              <a:buFont typeface="Arial"/>
              <a:buChar char="•"/>
            </a:pPr>
            <a:r>
              <a:rPr lang="en-US" dirty="0" smtClean="0"/>
              <a:t>Protect the natural environment by reducing air pollution and litter associated with tobacco use</a:t>
            </a:r>
          </a:p>
          <a:p>
            <a:pPr marL="0" indent="0">
              <a:buNone/>
            </a:pPr>
            <a:endParaRPr lang="en-US" dirty="0"/>
          </a:p>
        </p:txBody>
      </p:sp>
    </p:spTree>
    <p:extLst>
      <p:ext uri="{BB962C8B-B14F-4D97-AF65-F5344CB8AC3E}">
        <p14:creationId xmlns:p14="http://schemas.microsoft.com/office/powerpoint/2010/main" val="2344925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Proposed Policy Draft</a:t>
            </a:r>
            <a:endParaRPr lang="en-US" b="1" dirty="0">
              <a:latin typeface="Didot"/>
              <a:cs typeface="Didot"/>
            </a:endParaRPr>
          </a:p>
        </p:txBody>
      </p:sp>
      <p:sp>
        <p:nvSpPr>
          <p:cNvPr id="3" name="Content Placeholder 2"/>
          <p:cNvSpPr>
            <a:spLocks noGrp="1"/>
          </p:cNvSpPr>
          <p:nvPr>
            <p:ph idx="1"/>
          </p:nvPr>
        </p:nvSpPr>
        <p:spPr>
          <a:xfrm>
            <a:off x="282236" y="1711192"/>
            <a:ext cx="8572913" cy="4674907"/>
          </a:xfrm>
        </p:spPr>
        <p:txBody>
          <a:bodyPr>
            <a:normAutofit fontScale="85000" lnSpcReduction="20000"/>
          </a:bodyPr>
          <a:lstStyle/>
          <a:p>
            <a:pPr marL="0" indent="0">
              <a:buNone/>
            </a:pPr>
            <a:r>
              <a:rPr lang="en-US" dirty="0" smtClean="0"/>
              <a:t>Policy: Northern Arizona University is a tobacco free campus.</a:t>
            </a:r>
          </a:p>
          <a:p>
            <a:pPr>
              <a:buFont typeface="Arial"/>
              <a:buChar char="•"/>
            </a:pPr>
            <a:r>
              <a:rPr lang="en-US" dirty="0" smtClean="0"/>
              <a:t>Smoking and the use of all tobacco products, including those not approved by the FDA for cessation, is prohibited at all facilities and in vehicles owned operated or leased by Northern Arizona University.  This includes, but is not limited to, the use of cigarettes, e-cigarettes, hookah, e-hookah, chew, snuff, cigars, pipes, etc. </a:t>
            </a:r>
          </a:p>
          <a:p>
            <a:pPr>
              <a:buFont typeface="Arial"/>
              <a:buChar char="•"/>
            </a:pPr>
            <a:r>
              <a:rPr lang="en-US" dirty="0" smtClean="0"/>
              <a:t>Smoking and the use of all tobacco products shall not be permitted in any enclosed space, including private residential space operated by NAU housing.</a:t>
            </a:r>
          </a:p>
          <a:p>
            <a:pPr>
              <a:buFont typeface="Arial"/>
              <a:buChar char="•"/>
            </a:pPr>
            <a:r>
              <a:rPr lang="en-US" dirty="0" smtClean="0"/>
              <a:t>Smoking and the use of all tobacco products shall not be prohibited outdoors on all NAU campus properties including parking lots and athletic facilities.</a:t>
            </a:r>
          </a:p>
          <a:p>
            <a:pPr>
              <a:buFont typeface="Arial"/>
              <a:buChar char="•"/>
            </a:pPr>
            <a:r>
              <a:rPr lang="en-US" dirty="0" smtClean="0"/>
              <a:t>This policy applies to all students, staff, faculty, contractors and visitors to the NAU campus, regardless of the purpose for the visit. </a:t>
            </a:r>
            <a:endParaRPr lang="en-US" dirty="0"/>
          </a:p>
        </p:txBody>
      </p:sp>
    </p:spTree>
    <p:extLst>
      <p:ext uri="{BB962C8B-B14F-4D97-AF65-F5344CB8AC3E}">
        <p14:creationId xmlns:p14="http://schemas.microsoft.com/office/powerpoint/2010/main" val="233255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Didot"/>
              </a:rPr>
              <a:t>SHAC’s Goal</a:t>
            </a:r>
            <a:endParaRPr lang="en-US" b="1" dirty="0">
              <a:latin typeface="Didot"/>
            </a:endParaRPr>
          </a:p>
        </p:txBody>
      </p:sp>
      <p:sp>
        <p:nvSpPr>
          <p:cNvPr id="3" name="Content Placeholder 2"/>
          <p:cNvSpPr>
            <a:spLocks noGrp="1"/>
          </p:cNvSpPr>
          <p:nvPr>
            <p:ph idx="1"/>
          </p:nvPr>
        </p:nvSpPr>
        <p:spPr/>
        <p:txBody>
          <a:bodyPr/>
          <a:lstStyle/>
          <a:p>
            <a:r>
              <a:rPr lang="en-US" dirty="0" smtClean="0"/>
              <a:t>SHAC would like to see a tobacco free policy for NAU implemented in </a:t>
            </a:r>
            <a:r>
              <a:rPr lang="en-US" b="1" dirty="0" smtClean="0"/>
              <a:t>Fall 2014</a:t>
            </a:r>
            <a:r>
              <a:rPr lang="en-US" dirty="0" smtClean="0"/>
              <a:t>. </a:t>
            </a:r>
          </a:p>
          <a:p>
            <a:r>
              <a:rPr lang="en-US" dirty="0" smtClean="0"/>
              <a:t>With your support we can make NAU a tobacco free, healthy and beautiful campus, that students, faculty and staff can take pride in.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Tobacco Free NAU </a:t>
            </a:r>
            <a:endParaRPr lang="en-US" b="1" dirty="0">
              <a:latin typeface="Didot"/>
              <a:cs typeface="Didot"/>
            </a:endParaRPr>
          </a:p>
        </p:txBody>
      </p:sp>
      <p:sp>
        <p:nvSpPr>
          <p:cNvPr id="3" name="Content Placeholder 2"/>
          <p:cNvSpPr>
            <a:spLocks noGrp="1"/>
          </p:cNvSpPr>
          <p:nvPr>
            <p:ph idx="1"/>
          </p:nvPr>
        </p:nvSpPr>
        <p:spPr>
          <a:xfrm>
            <a:off x="296334" y="1693333"/>
            <a:ext cx="8565444" cy="4670778"/>
          </a:xfrm>
        </p:spPr>
        <p:txBody>
          <a:bodyPr>
            <a:normAutofit/>
          </a:bodyPr>
          <a:lstStyle/>
          <a:p>
            <a:pPr>
              <a:lnSpc>
                <a:spcPct val="70000"/>
              </a:lnSpc>
            </a:pPr>
            <a:endParaRPr lang="en-US" dirty="0" smtClean="0"/>
          </a:p>
          <a:p>
            <a:pPr>
              <a:lnSpc>
                <a:spcPct val="70000"/>
              </a:lnSpc>
            </a:pPr>
            <a:r>
              <a:rPr lang="en-US" dirty="0" smtClean="0"/>
              <a:t>Questions/Comments/Concerns</a:t>
            </a:r>
            <a:endParaRPr lang="en-US" dirty="0"/>
          </a:p>
        </p:txBody>
      </p:sp>
      <p:pic>
        <p:nvPicPr>
          <p:cNvPr id="4" name="Picture 3" descr="pick up butts.jpg"/>
          <p:cNvPicPr>
            <a:picLocks noChangeAspect="1"/>
          </p:cNvPicPr>
          <p:nvPr/>
        </p:nvPicPr>
        <p:blipFill>
          <a:blip r:embed="rId2"/>
          <a:srcRect l="16346" t="20032" r="13462"/>
          <a:stretch>
            <a:fillRect/>
          </a:stretch>
        </p:blipFill>
        <p:spPr>
          <a:xfrm>
            <a:off x="724749" y="2839389"/>
            <a:ext cx="3657600" cy="3125243"/>
          </a:xfrm>
          <a:prstGeom prst="rect">
            <a:avLst/>
          </a:prstGeom>
        </p:spPr>
      </p:pic>
      <p:pic>
        <p:nvPicPr>
          <p:cNvPr id="5" name="Picture 4" descr="pick up butts 2.jpg"/>
          <p:cNvPicPr>
            <a:picLocks noChangeAspect="1"/>
          </p:cNvPicPr>
          <p:nvPr/>
        </p:nvPicPr>
        <p:blipFill>
          <a:blip r:embed="rId3"/>
          <a:srcRect l="13263" r="7692" b="11519"/>
          <a:stretch>
            <a:fillRect/>
          </a:stretch>
        </p:blipFill>
        <p:spPr>
          <a:xfrm>
            <a:off x="4557713" y="2830883"/>
            <a:ext cx="3732756" cy="3133749"/>
          </a:xfrm>
          <a:prstGeom prst="rect">
            <a:avLst/>
          </a:prstGeom>
        </p:spPr>
      </p:pic>
    </p:spTree>
    <p:extLst>
      <p:ext uri="{BB962C8B-B14F-4D97-AF65-F5344CB8AC3E}">
        <p14:creationId xmlns:p14="http://schemas.microsoft.com/office/powerpoint/2010/main" val="225575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SHAC</a:t>
            </a:r>
            <a:endParaRPr lang="en-US" b="1" dirty="0">
              <a:latin typeface="Didot"/>
              <a:cs typeface="Didot"/>
            </a:endParaRPr>
          </a:p>
        </p:txBody>
      </p:sp>
      <p:sp>
        <p:nvSpPr>
          <p:cNvPr id="3" name="Content Placeholder 2"/>
          <p:cNvSpPr>
            <a:spLocks noGrp="1"/>
          </p:cNvSpPr>
          <p:nvPr>
            <p:ph idx="1"/>
          </p:nvPr>
        </p:nvSpPr>
        <p:spPr/>
        <p:txBody>
          <a:bodyPr/>
          <a:lstStyle/>
          <a:p>
            <a:r>
              <a:rPr lang="en-US" dirty="0" smtClean="0"/>
              <a:t>Founded in 2011 </a:t>
            </a:r>
          </a:p>
          <a:p>
            <a:r>
              <a:rPr lang="en-US" dirty="0" smtClean="0"/>
              <a:t>Student organization to act as liaison</a:t>
            </a:r>
          </a:p>
          <a:p>
            <a:r>
              <a:rPr lang="en-US" dirty="0" smtClean="0"/>
              <a:t>Focuses on student health </a:t>
            </a:r>
          </a:p>
          <a:p>
            <a:r>
              <a:rPr lang="en-US" dirty="0" smtClean="0"/>
              <a:t>Determined tobacco to be a health concern at NAU </a:t>
            </a:r>
          </a:p>
          <a:p>
            <a:endParaRPr lang="en-US" dirty="0"/>
          </a:p>
        </p:txBody>
      </p:sp>
    </p:spTree>
    <p:extLst>
      <p:ext uri="{BB962C8B-B14F-4D97-AF65-F5344CB8AC3E}">
        <p14:creationId xmlns:p14="http://schemas.microsoft.com/office/powerpoint/2010/main" val="97402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Tobacco Free </a:t>
            </a:r>
            <a:r>
              <a:rPr lang="en-US" b="1" dirty="0">
                <a:latin typeface="Didot"/>
                <a:cs typeface="Didot"/>
              </a:rPr>
              <a:t>NAU</a:t>
            </a:r>
          </a:p>
        </p:txBody>
      </p:sp>
      <p:sp>
        <p:nvSpPr>
          <p:cNvPr id="3" name="Content Placeholder 2"/>
          <p:cNvSpPr>
            <a:spLocks noGrp="1"/>
          </p:cNvSpPr>
          <p:nvPr>
            <p:ph idx="1"/>
          </p:nvPr>
        </p:nvSpPr>
        <p:spPr/>
        <p:txBody>
          <a:bodyPr>
            <a:normAutofit fontScale="92500" lnSpcReduction="20000"/>
          </a:bodyPr>
          <a:lstStyle/>
          <a:p>
            <a:r>
              <a:rPr lang="en-US" dirty="0" smtClean="0"/>
              <a:t>Pursing a tobacco free policy since 2012</a:t>
            </a:r>
          </a:p>
          <a:p>
            <a:pPr lvl="1"/>
            <a:r>
              <a:rPr lang="en-US" dirty="0" smtClean="0"/>
              <a:t>After student/faculty/staff survey results supported NAU becoming a tobacco free campus</a:t>
            </a:r>
          </a:p>
          <a:p>
            <a:pPr lvl="1"/>
            <a:endParaRPr lang="en-US" dirty="0"/>
          </a:p>
          <a:p>
            <a:pPr marL="342900" lvl="1" indent="-342900">
              <a:spcBef>
                <a:spcPts val="2000"/>
              </a:spcBef>
              <a:buClr>
                <a:schemeClr val="tx1">
                  <a:lumMod val="75000"/>
                  <a:lumOff val="25000"/>
                </a:schemeClr>
              </a:buClr>
            </a:pPr>
            <a:r>
              <a:rPr lang="en-US" sz="2400" dirty="0"/>
              <a:t>Currently there are over 1,100 colleges and universities nationwide that have implemented either a smoke free or tobacco free policy. </a:t>
            </a:r>
            <a:endParaRPr lang="en-US" sz="2400" dirty="0" smtClean="0"/>
          </a:p>
          <a:p>
            <a:pPr marL="571500" lvl="2" indent="-342900">
              <a:spcBef>
                <a:spcPts val="2000"/>
              </a:spcBef>
            </a:pPr>
            <a:r>
              <a:rPr lang="en-US" dirty="0" smtClean="0"/>
              <a:t>Effective August 2013 Arizona State University is a tobacco free campus.</a:t>
            </a:r>
          </a:p>
          <a:p>
            <a:pPr marL="571500" lvl="2" indent="-342900">
              <a:spcBef>
                <a:spcPts val="2000"/>
              </a:spcBef>
            </a:pPr>
            <a:r>
              <a:rPr lang="en-US" dirty="0" smtClean="0"/>
              <a:t>University of Arizona’s College of Medicine is tobacco free and they are currently working on a campus wide policy. </a:t>
            </a:r>
          </a:p>
          <a:p>
            <a:pPr marL="571500" lvl="2" indent="-342900">
              <a:spcBef>
                <a:spcPts val="2000"/>
              </a:spcBef>
            </a:pPr>
            <a:endParaRPr lang="en-US" dirty="0"/>
          </a:p>
          <a:p>
            <a:pPr marL="350838" lvl="1" indent="0">
              <a:buNone/>
            </a:pPr>
            <a:endParaRPr lang="en-US" dirty="0" smtClean="0"/>
          </a:p>
          <a:p>
            <a:endParaRPr lang="en-US" dirty="0"/>
          </a:p>
        </p:txBody>
      </p:sp>
    </p:spTree>
    <p:extLst>
      <p:ext uri="{BB962C8B-B14F-4D97-AF65-F5344CB8AC3E}">
        <p14:creationId xmlns:p14="http://schemas.microsoft.com/office/powerpoint/2010/main" val="1782363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rPr>
              <a:t>Tobacco Free NAU </a:t>
            </a:r>
            <a:endParaRPr lang="en-US" b="1" dirty="0">
              <a:latin typeface="Didot"/>
            </a:endParaRPr>
          </a:p>
        </p:txBody>
      </p:sp>
      <p:sp>
        <p:nvSpPr>
          <p:cNvPr id="4" name="Content Placeholder 2"/>
          <p:cNvSpPr>
            <a:spLocks noGrp="1"/>
          </p:cNvSpPr>
          <p:nvPr>
            <p:ph idx="1"/>
          </p:nvPr>
        </p:nvSpPr>
        <p:spPr/>
        <p:txBody>
          <a:bodyPr>
            <a:normAutofit/>
          </a:bodyPr>
          <a:lstStyle/>
          <a:p>
            <a:pPr marL="342900" lvl="1" indent="-342900">
              <a:spcBef>
                <a:spcPts val="2000"/>
              </a:spcBef>
              <a:buClr>
                <a:schemeClr val="tx1">
                  <a:lumMod val="75000"/>
                  <a:lumOff val="25000"/>
                </a:schemeClr>
              </a:buClr>
            </a:pPr>
            <a:r>
              <a:rPr lang="en-US" sz="2400" dirty="0" smtClean="0"/>
              <a:t>Only11.4% of NAU students reported smoking cigarettes in the past 30 days.*</a:t>
            </a:r>
          </a:p>
          <a:p>
            <a:pPr marL="571500" lvl="2" indent="-342900">
              <a:spcBef>
                <a:spcPts val="2000"/>
              </a:spcBef>
            </a:pPr>
            <a:r>
              <a:rPr lang="en-US" dirty="0" smtClean="0"/>
              <a:t>While the perceived rate of cigarette use was 88.4%*</a:t>
            </a:r>
          </a:p>
          <a:p>
            <a:pPr marL="342900" lvl="1" indent="-342900">
              <a:spcBef>
                <a:spcPts val="2000"/>
              </a:spcBef>
              <a:buClr>
                <a:schemeClr val="tx1">
                  <a:lumMod val="75000"/>
                  <a:lumOff val="25000"/>
                </a:schemeClr>
              </a:buClr>
            </a:pPr>
            <a:r>
              <a:rPr lang="en-US" sz="2400" dirty="0"/>
              <a:t>Only 10.0% of NAU students reported smoking tobacco from a water pipe (hookah) in the past 30 days</a:t>
            </a:r>
            <a:r>
              <a:rPr lang="en-US" sz="2400" dirty="0" smtClean="0"/>
              <a:t>.*</a:t>
            </a:r>
          </a:p>
          <a:p>
            <a:pPr marL="571500" lvl="2" indent="-342900">
              <a:spcBef>
                <a:spcPts val="2000"/>
              </a:spcBef>
            </a:pPr>
            <a:r>
              <a:rPr lang="en-US" dirty="0" smtClean="0"/>
              <a:t>While the perceived rate of hookah use was 85.9%.*</a:t>
            </a:r>
            <a:endParaRPr lang="en-US" dirty="0"/>
          </a:p>
          <a:p>
            <a:pPr marL="236538" lvl="1" indent="0" algn="r">
              <a:lnSpc>
                <a:spcPct val="50000"/>
              </a:lnSpc>
              <a:buNone/>
            </a:pPr>
            <a:endParaRPr lang="en-US" sz="900" dirty="0" smtClean="0"/>
          </a:p>
          <a:p>
            <a:pPr marL="236538" lvl="1" indent="0" algn="r">
              <a:lnSpc>
                <a:spcPct val="50000"/>
              </a:lnSpc>
              <a:buNone/>
            </a:pPr>
            <a:endParaRPr lang="en-US" sz="900" dirty="0"/>
          </a:p>
          <a:p>
            <a:pPr marL="236538" lvl="1" indent="0" algn="r">
              <a:lnSpc>
                <a:spcPct val="50000"/>
              </a:lnSpc>
              <a:buNone/>
            </a:pPr>
            <a:r>
              <a:rPr lang="en-US" sz="900" dirty="0" smtClean="0"/>
              <a:t>*Information and data obtained from the NCHA-II Web Spring 2013 </a:t>
            </a:r>
          </a:p>
          <a:p>
            <a:pPr marL="236538" lvl="1" indent="0" algn="r">
              <a:lnSpc>
                <a:spcPct val="50000"/>
              </a:lnSpc>
              <a:buNone/>
            </a:pPr>
            <a:r>
              <a:rPr lang="en-US" sz="900" dirty="0" smtClean="0"/>
              <a:t>Northern Arizona University Executive Data Summary Report </a:t>
            </a:r>
            <a:endParaRPr lang="en-US" sz="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Tobacco Free NAU </a:t>
            </a:r>
            <a:endParaRPr lang="en-US" b="1" dirty="0">
              <a:latin typeface="Didot"/>
              <a:cs typeface="Didot"/>
            </a:endParaRPr>
          </a:p>
        </p:txBody>
      </p:sp>
      <p:sp>
        <p:nvSpPr>
          <p:cNvPr id="4" name="Content Placeholder 3"/>
          <p:cNvSpPr>
            <a:spLocks noGrp="1"/>
          </p:cNvSpPr>
          <p:nvPr>
            <p:ph idx="1"/>
          </p:nvPr>
        </p:nvSpPr>
        <p:spPr/>
        <p:txBody>
          <a:bodyPr>
            <a:normAutofit fontScale="92500" lnSpcReduction="10000"/>
          </a:bodyPr>
          <a:lstStyle/>
          <a:p>
            <a:pPr>
              <a:buNone/>
            </a:pPr>
            <a:r>
              <a:rPr lang="en-US" sz="3600" b="1" dirty="0" smtClean="0"/>
              <a:t>Health</a:t>
            </a:r>
          </a:p>
          <a:p>
            <a:r>
              <a:rPr lang="en-US" sz="1800" dirty="0" smtClean="0"/>
              <a:t>A tobacco free campus would promote a healthier population free of smoke-related illnesses. </a:t>
            </a:r>
          </a:p>
          <a:p>
            <a:r>
              <a:rPr lang="en-US" sz="1800" dirty="0" smtClean="0"/>
              <a:t>Tobacco is detrimental to overall health and can lead to cancer, heart disease, and respiratory disease among other serious illnesses.*</a:t>
            </a:r>
          </a:p>
          <a:p>
            <a:r>
              <a:rPr lang="en-US" sz="1800" dirty="0" smtClean="0"/>
              <a:t>Secondhand smoke contains more than 7,000 chemicals. Hundreds are toxic and about 70 can cause cancer.</a:t>
            </a:r>
            <a:r>
              <a:rPr lang="en-US" sz="1800" baseline="30000" dirty="0" smtClean="0"/>
              <a:t>*</a:t>
            </a:r>
            <a:endParaRPr lang="en-US" sz="1800" dirty="0" smtClean="0"/>
          </a:p>
          <a:p>
            <a:r>
              <a:rPr lang="en-US" sz="1800" dirty="0" smtClean="0"/>
              <a:t>There is no risk-free level of exposure to secondhand smoke</a:t>
            </a:r>
            <a:r>
              <a:rPr lang="en-US" sz="1800" b="1" dirty="0" smtClean="0"/>
              <a:t>.*</a:t>
            </a:r>
          </a:p>
          <a:p>
            <a:pPr algn="r">
              <a:buNone/>
            </a:pPr>
            <a:r>
              <a:rPr lang="en-US" sz="1800" b="1" dirty="0" smtClean="0"/>
              <a:t>*</a:t>
            </a:r>
            <a:r>
              <a:rPr lang="en-US" sz="1200" dirty="0" smtClean="0"/>
              <a:t>Centers of Disease Control and Prevention</a:t>
            </a:r>
          </a:p>
          <a:p>
            <a:endParaRPr lang="en-US" sz="1800" b="1" dirty="0" smtClean="0"/>
          </a:p>
          <a:p>
            <a:endParaRPr lang="en-US" dirty="0"/>
          </a:p>
        </p:txBody>
      </p:sp>
    </p:spTree>
    <p:extLst>
      <p:ext uri="{BB962C8B-B14F-4D97-AF65-F5344CB8AC3E}">
        <p14:creationId xmlns:p14="http://schemas.microsoft.com/office/powerpoint/2010/main" val="1185349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atin typeface="Didot"/>
                <a:cs typeface="Didot"/>
              </a:rPr>
              <a:t>Tobacco Free NAU </a:t>
            </a:r>
            <a:endParaRPr lang="en-US" b="1" dirty="0">
              <a:latin typeface="Didot"/>
              <a:cs typeface="Dido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1593239"/>
              </p:ext>
            </p:extLst>
          </p:nvPr>
        </p:nvGraphicFramePr>
        <p:xfrm>
          <a:off x="900113" y="2415859"/>
          <a:ext cx="7345362" cy="39322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64597" y="1728832"/>
            <a:ext cx="8625832" cy="830997"/>
          </a:xfrm>
          <a:prstGeom prst="rect">
            <a:avLst/>
          </a:prstGeom>
          <a:noFill/>
        </p:spPr>
        <p:txBody>
          <a:bodyPr wrap="square" rtlCol="0">
            <a:spAutoFit/>
          </a:bodyPr>
          <a:lstStyle/>
          <a:p>
            <a:r>
              <a:rPr lang="en-US" sz="2400" dirty="0" smtClean="0"/>
              <a:t>Is second-hand smoke a concern or annoyance to you and others on campus? </a:t>
            </a:r>
            <a:endParaRPr lang="en-US" sz="2400" dirty="0"/>
          </a:p>
        </p:txBody>
      </p:sp>
    </p:spTree>
    <p:extLst>
      <p:ext uri="{BB962C8B-B14F-4D97-AF65-F5344CB8AC3E}">
        <p14:creationId xmlns:p14="http://schemas.microsoft.com/office/powerpoint/2010/main" val="232746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Tobacco Free NAU</a:t>
            </a:r>
            <a:endParaRPr lang="en-US" b="1" dirty="0">
              <a:latin typeface="Didot"/>
              <a:cs typeface="Dido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3600" b="1" dirty="0" smtClean="0"/>
              <a:t>Green NAU</a:t>
            </a:r>
          </a:p>
          <a:p>
            <a:pPr marL="0" indent="0"/>
            <a:r>
              <a:rPr lang="en-US" sz="1800" b="1" dirty="0" smtClean="0"/>
              <a:t> </a:t>
            </a:r>
            <a:r>
              <a:rPr lang="en-US" sz="1800" dirty="0" smtClean="0"/>
              <a:t>NAU takes pride in promoting a “green” campus to students, faculty and staff at the University. </a:t>
            </a:r>
          </a:p>
          <a:p>
            <a:pPr marL="0" indent="0"/>
            <a:r>
              <a:rPr lang="en-US" sz="1800" dirty="0" smtClean="0"/>
              <a:t> A tobacco free campus would continue the tradition of a green campus and preserve the aesthetics of our campus. </a:t>
            </a:r>
          </a:p>
          <a:p>
            <a:pPr marL="0" indent="0"/>
            <a:r>
              <a:rPr lang="en-US" sz="1800" dirty="0" smtClean="0"/>
              <a:t>It is estimated that several trillion cigarette butts are littered worldwide every year, </a:t>
            </a:r>
            <a:r>
              <a:rPr lang="en-US" sz="1800" b="1" dirty="0" smtClean="0"/>
              <a:t>making cigarette butts the number one littered item in America and the world.* </a:t>
            </a:r>
          </a:p>
          <a:p>
            <a:pPr marL="0" indent="0"/>
            <a:r>
              <a:rPr lang="en-US" sz="1800" dirty="0" smtClean="0"/>
              <a:t>Cigarette filters are made of cellulose acetate tow and can take decades to degrade.*</a:t>
            </a:r>
          </a:p>
          <a:p>
            <a:pPr marL="0" indent="0" algn="r">
              <a:buNone/>
            </a:pPr>
            <a:endParaRPr lang="en-US" sz="1100" dirty="0" smtClean="0"/>
          </a:p>
          <a:p>
            <a:pPr marL="0" indent="0" algn="r">
              <a:buNone/>
            </a:pPr>
            <a:r>
              <a:rPr lang="en-US" sz="1100" dirty="0" smtClean="0"/>
              <a:t>*www.cigarettelitter.org</a:t>
            </a:r>
            <a:endParaRPr lang="en-US" sz="1100" dirty="0"/>
          </a:p>
        </p:txBody>
      </p:sp>
    </p:spTree>
    <p:extLst>
      <p:ext uri="{BB962C8B-B14F-4D97-AF65-F5344CB8AC3E}">
        <p14:creationId xmlns:p14="http://schemas.microsoft.com/office/powerpoint/2010/main" val="1823866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Tobacco Free NAU</a:t>
            </a:r>
            <a:endParaRPr lang="en-US" b="1" dirty="0">
              <a:latin typeface="Didot"/>
              <a:cs typeface="Dido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680128"/>
              </p:ext>
            </p:extLst>
          </p:nvPr>
        </p:nvGraphicFramePr>
        <p:xfrm>
          <a:off x="900113" y="2415858"/>
          <a:ext cx="7345362" cy="393223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93913" y="1620144"/>
            <a:ext cx="8131920" cy="830997"/>
          </a:xfrm>
          <a:prstGeom prst="rect">
            <a:avLst/>
          </a:prstGeom>
          <a:noFill/>
        </p:spPr>
        <p:txBody>
          <a:bodyPr wrap="square" rtlCol="0">
            <a:spAutoFit/>
          </a:bodyPr>
          <a:lstStyle/>
          <a:p>
            <a:r>
              <a:rPr lang="en-US" sz="2400" dirty="0" smtClean="0"/>
              <a:t>Do you think the Incorrect Disposal of Smoking Material like Cigarette Butts are a Problem on Campus?</a:t>
            </a:r>
            <a:endParaRPr lang="en-US" sz="2400" dirty="0"/>
          </a:p>
        </p:txBody>
      </p:sp>
    </p:spTree>
    <p:extLst>
      <p:ext uri="{BB962C8B-B14F-4D97-AF65-F5344CB8AC3E}">
        <p14:creationId xmlns:p14="http://schemas.microsoft.com/office/powerpoint/2010/main" val="3853522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Didot"/>
                <a:cs typeface="Didot"/>
              </a:rPr>
              <a:t>Tobacco Free NAU</a:t>
            </a:r>
            <a:endParaRPr lang="en-US" b="1" dirty="0">
              <a:latin typeface="Didot"/>
              <a:cs typeface="Didot"/>
            </a:endParaRPr>
          </a:p>
        </p:txBody>
      </p:sp>
      <p:sp>
        <p:nvSpPr>
          <p:cNvPr id="3" name="Content Placeholder 2"/>
          <p:cNvSpPr>
            <a:spLocks noGrp="1"/>
          </p:cNvSpPr>
          <p:nvPr>
            <p:ph idx="1"/>
          </p:nvPr>
        </p:nvSpPr>
        <p:spPr/>
        <p:txBody>
          <a:bodyPr>
            <a:normAutofit/>
          </a:bodyPr>
          <a:lstStyle/>
          <a:p>
            <a:pPr marL="0" indent="0">
              <a:buNone/>
            </a:pPr>
            <a:r>
              <a:rPr lang="en-US" sz="3600" b="1" dirty="0" smtClean="0"/>
              <a:t>Student Success</a:t>
            </a:r>
          </a:p>
          <a:p>
            <a:pPr>
              <a:buFont typeface="Arial"/>
              <a:buChar char="•"/>
            </a:pPr>
            <a:r>
              <a:rPr lang="en-US" sz="1800" dirty="0" smtClean="0"/>
              <a:t>Many employers are now screening applicants for tobacco use and choosing to hire tobacco free employees, potentially limiting job prospects for our graduates.</a:t>
            </a:r>
          </a:p>
          <a:p>
            <a:pPr>
              <a:buFont typeface="Arial"/>
              <a:buChar char="•"/>
            </a:pPr>
            <a:r>
              <a:rPr lang="en-US" sz="1800" dirty="0" smtClean="0"/>
              <a:t>The Affordable Care Act has a provision allowing health insurance companies to charge up to 50% more for tobacco users. </a:t>
            </a:r>
          </a:p>
          <a:p>
            <a:pPr>
              <a:buFont typeface="Arial"/>
              <a:buChar char="•"/>
            </a:pPr>
            <a:endParaRPr lang="en-US" sz="1600" b="1" dirty="0"/>
          </a:p>
        </p:txBody>
      </p:sp>
    </p:spTree>
    <p:extLst>
      <p:ext uri="{BB962C8B-B14F-4D97-AF65-F5344CB8AC3E}">
        <p14:creationId xmlns:p14="http://schemas.microsoft.com/office/powerpoint/2010/main" val="124371423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553</TotalTime>
  <Words>769</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Capital</vt:lpstr>
      <vt:lpstr>   Student Health Advisory Committee   Tobacco Initiative</vt:lpstr>
      <vt:lpstr>SHAC</vt:lpstr>
      <vt:lpstr>Tobacco Free NAU</vt:lpstr>
      <vt:lpstr>Tobacco Free NAU </vt:lpstr>
      <vt:lpstr>Tobacco Free NAU </vt:lpstr>
      <vt:lpstr>Tobacco Free NAU </vt:lpstr>
      <vt:lpstr>Tobacco Free NAU</vt:lpstr>
      <vt:lpstr>Tobacco Free NAU</vt:lpstr>
      <vt:lpstr>Tobacco Free NAU</vt:lpstr>
      <vt:lpstr>Achievement Timeline</vt:lpstr>
      <vt:lpstr>Proposed Policy Draft</vt:lpstr>
      <vt:lpstr>Proposed Policy Draft</vt:lpstr>
      <vt:lpstr>SHAC’s Goal</vt:lpstr>
      <vt:lpstr>Tobacco Free NAU </vt:lpstr>
    </vt:vector>
  </TitlesOfParts>
  <Company>Northern Arizona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Health Advisory Committee  Tobacco Initiative</dc:title>
  <dc:creator>Eleanor Krueger</dc:creator>
  <cp:lastModifiedBy>Pamela Jeanne Lynchvanwyck</cp:lastModifiedBy>
  <cp:revision>19</cp:revision>
  <dcterms:created xsi:type="dcterms:W3CDTF">2013-09-15T03:41:07Z</dcterms:created>
  <dcterms:modified xsi:type="dcterms:W3CDTF">2013-09-18T17:47:04Z</dcterms:modified>
</cp:coreProperties>
</file>