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62" r:id="rId7"/>
    <p:sldId id="265" r:id="rId8"/>
    <p:sldId id="264" r:id="rId9"/>
    <p:sldId id="267" r:id="rId10"/>
    <p:sldId id="278" r:id="rId11"/>
    <p:sldId id="273" r:id="rId12"/>
    <p:sldId id="284" r:id="rId13"/>
    <p:sldId id="285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1" autoAdjust="0"/>
  </p:normalViewPr>
  <p:slideViewPr>
    <p:cSldViewPr>
      <p:cViewPr>
        <p:scale>
          <a:sx n="80" d="100"/>
          <a:sy n="80" d="100"/>
        </p:scale>
        <p:origin x="-10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r5\Desktop\131204_LibCapitalFund_StuHeadcount_updated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onsai.ucc.nau.edu\L\ler5\Cynthia\2014\macrobudget\131204_materialsexpenditures_p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Library Capital Funding &amp; Student Headcount</a:t>
            </a:r>
          </a:p>
        </c:rich>
      </c:tx>
      <c:layout>
        <c:manualLayout>
          <c:xMode val="edge"/>
          <c:yMode val="edge"/>
          <c:x val="0.17347358210658451"/>
          <c:y val="1.72866878482294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91852105443341"/>
          <c:y val="0.10572961274577521"/>
          <c:w val="0.6703368570641377"/>
          <c:h val="0.732921113765626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Library Capital Funding (Per Annual Budget Book)</c:v>
                </c:pt>
              </c:strCache>
            </c:strRef>
          </c:tx>
          <c:marker>
            <c:symbol val="square"/>
            <c:size val="5"/>
          </c:marker>
          <c:cat>
            <c:numRef>
              <c:f>Sheet1!$A$3:$A$27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Sheet1!$B$3:$B$27</c:f>
              <c:numCache>
                <c:formatCode>"$"#,##0</c:formatCode>
                <c:ptCount val="25"/>
                <c:pt idx="0">
                  <c:v>1539500</c:v>
                </c:pt>
                <c:pt idx="1">
                  <c:v>1723800</c:v>
                </c:pt>
                <c:pt idx="2">
                  <c:v>1708800</c:v>
                </c:pt>
                <c:pt idx="3">
                  <c:v>1758800</c:v>
                </c:pt>
                <c:pt idx="4">
                  <c:v>2215100</c:v>
                </c:pt>
                <c:pt idx="5">
                  <c:v>2315100</c:v>
                </c:pt>
                <c:pt idx="6">
                  <c:v>2515100</c:v>
                </c:pt>
                <c:pt idx="7">
                  <c:v>2565100</c:v>
                </c:pt>
                <c:pt idx="8">
                  <c:v>2595100</c:v>
                </c:pt>
                <c:pt idx="9">
                  <c:v>2857100</c:v>
                </c:pt>
                <c:pt idx="10">
                  <c:v>2857100</c:v>
                </c:pt>
                <c:pt idx="11">
                  <c:v>2707100</c:v>
                </c:pt>
                <c:pt idx="12">
                  <c:v>2667100</c:v>
                </c:pt>
                <c:pt idx="13">
                  <c:v>2279229</c:v>
                </c:pt>
                <c:pt idx="14">
                  <c:v>1959396</c:v>
                </c:pt>
                <c:pt idx="15">
                  <c:v>1827910</c:v>
                </c:pt>
                <c:pt idx="16">
                  <c:v>1827910</c:v>
                </c:pt>
                <c:pt idx="17">
                  <c:v>1827910</c:v>
                </c:pt>
                <c:pt idx="18">
                  <c:v>1827910</c:v>
                </c:pt>
                <c:pt idx="19">
                  <c:v>1902910</c:v>
                </c:pt>
                <c:pt idx="20">
                  <c:v>1794611</c:v>
                </c:pt>
                <c:pt idx="21">
                  <c:v>1794611</c:v>
                </c:pt>
                <c:pt idx="22">
                  <c:v>1704611</c:v>
                </c:pt>
                <c:pt idx="23">
                  <c:v>1704611</c:v>
                </c:pt>
                <c:pt idx="24">
                  <c:v>1704611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10880"/>
        <c:axId val="82439168"/>
      </c:lineChart>
      <c:lineChart>
        <c:grouping val="standar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Student Headcount (Per Fact Book)</c:v>
                </c:pt>
              </c:strCache>
            </c:strRef>
          </c:tx>
          <c:marker>
            <c:symbol val="triangle"/>
            <c:size val="5"/>
          </c:marker>
          <c:cat>
            <c:numRef>
              <c:f>Sheet1!$A$3:$A$27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Sheet1!$C$3:$C$27</c:f>
              <c:numCache>
                <c:formatCode>#,##0</c:formatCode>
                <c:ptCount val="25"/>
                <c:pt idx="0">
                  <c:v>16994</c:v>
                </c:pt>
                <c:pt idx="1">
                  <c:v>17698</c:v>
                </c:pt>
                <c:pt idx="2">
                  <c:v>18491</c:v>
                </c:pt>
                <c:pt idx="3">
                  <c:v>18817</c:v>
                </c:pt>
                <c:pt idx="4">
                  <c:v>19242</c:v>
                </c:pt>
                <c:pt idx="5">
                  <c:v>20131</c:v>
                </c:pt>
                <c:pt idx="6">
                  <c:v>19605</c:v>
                </c:pt>
                <c:pt idx="7">
                  <c:v>19618</c:v>
                </c:pt>
                <c:pt idx="8">
                  <c:v>19940</c:v>
                </c:pt>
                <c:pt idx="9">
                  <c:v>19981</c:v>
                </c:pt>
                <c:pt idx="10">
                  <c:v>19964</c:v>
                </c:pt>
                <c:pt idx="11">
                  <c:v>19728</c:v>
                </c:pt>
                <c:pt idx="12">
                  <c:v>19907</c:v>
                </c:pt>
                <c:pt idx="13" formatCode="General">
                  <c:v>19199</c:v>
                </c:pt>
                <c:pt idx="14" formatCode="General">
                  <c:v>19426</c:v>
                </c:pt>
                <c:pt idx="15" formatCode="General">
                  <c:v>19069</c:v>
                </c:pt>
                <c:pt idx="16" formatCode="General">
                  <c:v>20562</c:v>
                </c:pt>
                <c:pt idx="17" formatCode="General">
                  <c:v>21352</c:v>
                </c:pt>
                <c:pt idx="18" formatCode="General">
                  <c:v>22507</c:v>
                </c:pt>
                <c:pt idx="19" formatCode="General">
                  <c:v>23600</c:v>
                </c:pt>
                <c:pt idx="20" formatCode="General">
                  <c:v>25204</c:v>
                </c:pt>
                <c:pt idx="21" formatCode="General">
                  <c:v>25364</c:v>
                </c:pt>
                <c:pt idx="22" formatCode="General">
                  <c:v>26002</c:v>
                </c:pt>
                <c:pt idx="23" formatCode="General">
                  <c:v>26606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43456"/>
        <c:axId val="33841920"/>
      </c:lineChart>
      <c:catAx>
        <c:axId val="824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439168"/>
        <c:crosses val="autoZero"/>
        <c:auto val="1"/>
        <c:lblAlgn val="ctr"/>
        <c:lblOffset val="100"/>
        <c:tickLblSkip val="4"/>
        <c:noMultiLvlLbl val="0"/>
      </c:catAx>
      <c:valAx>
        <c:axId val="82439168"/>
        <c:scaling>
          <c:orientation val="minMax"/>
          <c:max val="2900000"/>
          <c:min val="1500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82410880"/>
        <c:crosses val="autoZero"/>
        <c:crossBetween val="between"/>
      </c:valAx>
      <c:valAx>
        <c:axId val="33841920"/>
        <c:scaling>
          <c:orientation val="minMax"/>
          <c:max val="28000"/>
          <c:min val="10000"/>
        </c:scaling>
        <c:delete val="0"/>
        <c:axPos val="r"/>
        <c:numFmt formatCode="#,##0" sourceLinked="1"/>
        <c:majorTickMark val="out"/>
        <c:minorTickMark val="none"/>
        <c:tickLblPos val="nextTo"/>
        <c:crossAx val="33843456"/>
        <c:crosses val="max"/>
        <c:crossBetween val="between"/>
      </c:valAx>
      <c:catAx>
        <c:axId val="33843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4192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0775220776960892E-2"/>
          <c:y val="0.93424918833081227"/>
          <c:w val="0.9"/>
          <c:h val="4.32864473628408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FY12 Cline  Library Materials Expenditures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c:rich>
      </c:tx>
      <c:layout>
        <c:manualLayout>
          <c:xMode val="edge"/>
          <c:yMode val="edge"/>
          <c:x val="3.3495520940317249E-2"/>
          <c:y val="3.8872772482387071E-3"/>
        </c:manualLayout>
      </c:layout>
      <c:overlay val="0"/>
    </c:title>
    <c:autoTitleDeleted val="0"/>
    <c:view3D>
      <c:rotX val="30"/>
      <c:rotY val="2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rgbClr val="002569">
                  <a:alpha val="84000"/>
                </a:srgbClr>
              </a:solidFill>
            </c:spPr>
          </c:dPt>
          <c:dPt>
            <c:idx val="1"/>
            <c:bubble3D val="0"/>
            <c:spPr>
              <a:solidFill>
                <a:srgbClr val="6E8D82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6.3790463692038502E-2"/>
                  <c:y val="-0.2357781358021889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Continuing Resources, 90%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</c:dLbl>
            <c:dLbl>
              <c:idx val="1"/>
              <c:layout>
                <c:manualLayout>
                  <c:x val="-0.31038429571303588"/>
                  <c:y val="9.38186776932213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Tools (for Cataloging, </a:t>
                    </a:r>
                    <a:r>
                      <a:rPr lang="en-US" dirty="0" smtClean="0"/>
                      <a:t>Resource </a:t>
                    </a:r>
                    <a:r>
                      <a:rPr lang="en-US" dirty="0"/>
                      <a:t>Sharing, etc.)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6275153105861771E-3"/>
                  <c:y val="-4.3912080822299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dLbl>
              <c:idx val="3"/>
              <c:layout>
                <c:manualLayout>
                  <c:x val="0.19729308836395451"/>
                  <c:y val="1.791785803310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Sheet2!$A$2:$A$5</c:f>
              <c:strCache>
                <c:ptCount val="4"/>
                <c:pt idx="0">
                  <c:v>Continuing Resources</c:v>
                </c:pt>
                <c:pt idx="1">
                  <c:v>Tools (for Cataloging, Research Sharing, etc.)</c:v>
                </c:pt>
                <c:pt idx="2">
                  <c:v>Monographs</c:v>
                </c:pt>
                <c:pt idx="3">
                  <c:v>Ebooks</c:v>
                </c:pt>
              </c:strCache>
            </c:strRef>
          </c:cat>
          <c:val>
            <c:numRef>
              <c:f>Sheet2!$B$2:$B$5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6878-865A-4D90-8680-842EF691584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FCF06-5D13-4A4D-929B-6CF2CA571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4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FCF06-5D13-4A4D-929B-6CF2CA571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B966-8D58-46FD-9831-7603522CF0C8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1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66A3-E038-421C-A1D4-A73AE3C93C99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C585-F7E3-483A-97FD-E073C77AE6DE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D78D-BDA4-49A2-8FD7-F2E79B2EF257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B5B3-9E68-4776-849D-9259A1FEDEBA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4BEB-5E0C-44B3-A9D1-5809B9E438E0}" type="datetime1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1899-4292-46F0-B5EB-F3D7BF606BC9}" type="datetime1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7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D9D0A-B80F-4060-9B98-8A1BD9524470}" type="datetime1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C1C8-8309-4385-9B2B-486E73A8C50F}" type="datetime1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B545-427B-47DC-9DCC-15ED0BB7A521}" type="datetime1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9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B86C-5EDF-4208-A1B2-C7FF7BE900DD}" type="datetime1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1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795E-53E0-4D57-85A2-812AA287B2E4}" type="datetime1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4BF1-D24D-4628-BFCE-0AB0B8132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639" y="236220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Cline Library FY15 Macro-Budget Request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Expanded Library Research Content: An Area of Critical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 million - $6.5 million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r5\Desktop\logos\Library_Logo_Main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48" y="838200"/>
            <a:ext cx="2219864" cy="109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173" y="534537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Cline Library has a tradition of leadership in integrating content into technology-rich environments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633351" y="5568434"/>
            <a:ext cx="10134600" cy="316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650" y="551557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1985		                 1990	                           1995                                                  2000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276599"/>
            <a:ext cx="1821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students and faculty in NAU distance learning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1986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749" y="1741714"/>
            <a:ext cx="243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Licensing online resources with ASU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reduce subscription costs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0492" y="2304127"/>
            <a:ext cx="16185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Digitizing archival collections and delivering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them online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77885" y="2304127"/>
            <a:ext cx="129540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Partnering with faculty to integrate digital audio, video and text into courses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endParaRPr lang="en-US" sz="16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1752600"/>
            <a:ext cx="0" cy="3555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3276599"/>
            <a:ext cx="0" cy="203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0" y="2362200"/>
            <a:ext cx="0" cy="2945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381" y="838200"/>
            <a:ext cx="8458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the university’s support, 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Cline Library’s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 also include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technology-rich 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learning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“Greening” library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Partnering with CCC, PBC, ASNAU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Collaborating with faculty to develop strong learning outcomes and experiences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2482"/>
            <a:ext cx="2971800" cy="198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7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40624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your support,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shift NAU’s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investment in research content from an area of urgent need to an area of strength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pic>
        <p:nvPicPr>
          <p:cNvPr id="6" name="Picture 2" descr="http://nau.edu/uploadedImages/Administrative/University_Advancement_Sites/Marketing/Photography/Media/Stephanie%20Wh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199"/>
            <a:ext cx="2943630" cy="44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user needs for high quality research content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grow,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NAU falls further behind its peers in terms of university investment in research content.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ABOR peer group,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NAU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lowest peer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expenditures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 student” and “per faculty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CLINE LIBRARY FY15 BUDGET REQUEST</a:t>
            </a:r>
            <a:endParaRPr lang="en-US" dirty="0"/>
          </a:p>
        </p:txBody>
      </p:sp>
      <p:pic>
        <p:nvPicPr>
          <p:cNvPr id="5" name="Picture 3" descr="C:\Users\ler5\AppData\Local\Microsoft\Windows\Temporary Internet Files\Content.IE5\W0LB8W6J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38" y="3174899"/>
            <a:ext cx="2101462" cy="26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9" y="457200"/>
            <a:ext cx="82581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4724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ongoing funding needed to match “per-faculty” median of ABOR peers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8729" y="4990364"/>
            <a:ext cx="1989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$2 million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018" y="457200"/>
            <a:ext cx="728689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of Increased Research Content Funding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NAU’s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Research Agenda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Quick, stable access to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content supports: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Grant procurement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Undergraduate and graduate research skill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Recruitment and retention of high quality faculty and students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at all levels can focus on reading and writing – not waiting for materials.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pic>
        <p:nvPicPr>
          <p:cNvPr id="5" name="Picture 2" descr="Matthew G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555" y="1295400"/>
            <a:ext cx="2793360" cy="190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703" y="457200"/>
            <a:ext cx="8016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of Increased Research Content Funding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Degree Programs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NAU can’t launch high quality programs without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quality resources they need to thrive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research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accredited health science programs,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are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NAU growth,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expensive. 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New degree programs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don’t have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adequate start-up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recurring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relevant research content present special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 dirty="0"/>
          </a:p>
        </p:txBody>
      </p:sp>
      <p:pic>
        <p:nvPicPr>
          <p:cNvPr id="3074" name="Picture 2" descr="Academics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69" y="3429000"/>
            <a:ext cx="1963614" cy="176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34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of Increased Research Content Funding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in the Classroom for Students and Faculty</a:t>
            </a:r>
            <a:endParaRPr lang="en-US" sz="2800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affordability for students by reducing the need for them to make book and other content purchases.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recent studies correlate library usage with student success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levels – from English 105 to doctoral research – faculty expect student work to include citations from current resources.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Stable funding supports instructional content in classrooms and online.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pic>
        <p:nvPicPr>
          <p:cNvPr id="5" name="Picture 2" descr="M:\Cline Library photos\Building Photos\NAU Marketing April 29th Building Photos\4271_cline_library_0429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b="19791"/>
          <a:stretch/>
        </p:blipFill>
        <p:spPr bwMode="auto">
          <a:xfrm>
            <a:off x="4800600" y="4671371"/>
            <a:ext cx="2357365" cy="163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446" y="457200"/>
            <a:ext cx="777675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of Increased Research Content Funding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 and Effectiveness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realities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university directions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have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created added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pressures include: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a low budget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compounded over time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challenging publishing environment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diverse and growing spectrum of students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served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pic>
        <p:nvPicPr>
          <p:cNvPr id="9" name="Picture 7" descr="C:\Users\ler5\AppData\Local\Microsoft\Windows\Temporary Internet Files\Content.IE5\99OYXEDF\MP9003827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34018"/>
            <a:ext cx="2576014" cy="18400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7276740"/>
              </p:ext>
            </p:extLst>
          </p:nvPr>
        </p:nvGraphicFramePr>
        <p:xfrm>
          <a:off x="228600" y="5334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410199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2013 it would have taken $2.67 million to meet the 1990 spending level of $1.5 million based on the Consumer Price Index.  The Higher Education Price Index (HEPI) rate of inflation was even higher.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6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2078323"/>
              </p:ext>
            </p:extLst>
          </p:nvPr>
        </p:nvGraphicFramePr>
        <p:xfrm>
          <a:off x="152400" y="152400"/>
          <a:ext cx="7010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CLINE LIBRARY FY15 BUDGET REQUEST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36860" y="38862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Annual Renewal Costs for Selected Resources</a:t>
            </a:r>
          </a:p>
          <a:p>
            <a:endParaRPr lang="en-US" dirty="0"/>
          </a:p>
          <a:p>
            <a:r>
              <a:rPr lang="en-US" dirty="0" smtClean="0"/>
              <a:t>Science Direct        $294,973</a:t>
            </a:r>
            <a:br>
              <a:rPr lang="en-US" dirty="0" smtClean="0"/>
            </a:br>
            <a:r>
              <a:rPr lang="en-US" dirty="0" smtClean="0"/>
              <a:t>Wiley Online           $201,885</a:t>
            </a:r>
          </a:p>
          <a:p>
            <a:r>
              <a:rPr lang="en-US" dirty="0" smtClean="0"/>
              <a:t>JSTOR		 $57,700</a:t>
            </a:r>
          </a:p>
          <a:p>
            <a:r>
              <a:rPr lang="en-US" dirty="0" smtClean="0"/>
              <a:t>Web of Knowledge	 $56,315</a:t>
            </a:r>
          </a:p>
          <a:p>
            <a:r>
              <a:rPr lang="en-US" dirty="0" smtClean="0"/>
              <a:t>Films on Demand     $28,656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0x01010037CC4AB0CAFFE744AA9990DDE887BB64</ContentTypeId>
    <TemplateUrl xmlns="http://schemas.microsoft.com/sharepoint/v3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_SourceUrl xmlns="http://schemas.microsoft.com/sharepoint/v3" xsi:nil="true"/>
    <EmailSubject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CC4AB0CAFFE744AA9990DDE887BB64" ma:contentTypeVersion="6" ma:contentTypeDescription="Create a new document." ma:contentTypeScope="" ma:versionID="17bbc88b9ce0b00613932a783a75477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270e552dec20e282da6f4c4bb9882d2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9" nillable="true" ma:displayName="Content Type ID" ma:hidden="true" ma:internalName="ContentTypeId" ma:readOnly="true">
      <xsd:simpleType>
        <xsd:restriction base="dms:Unknown"/>
      </xsd:simpleType>
    </xsd:element>
    <xsd:element name="TemplateUrl" ma:index="10" nillable="true" ma:displayName="Template Link" ma:hidden="true" ma:internalName="TemplateUrl">
      <xsd:simpleType>
        <xsd:restriction base="dms:Text"/>
      </xsd:simpleType>
    </xsd:element>
    <xsd:element name="xd_ProgID" ma:index="11" nillable="true" ma:displayName="HTML File Link" ma:hidden="true" ma:internalName="xd_ProgID">
      <xsd:simpleType>
        <xsd:restriction base="dms:Text"/>
      </xsd:simpleType>
    </xsd:element>
    <xsd:element name="xd_Signature" ma:index="12" nillable="true" ma:displayName="Is Signed" ma:hidden="true" ma:internalName="xd_Signature" ma:readOnly="true">
      <xsd:simpleType>
        <xsd:restriction base="dms:Boolean"/>
      </xsd:simpleType>
    </xsd:element>
    <xsd:element name="EmailSender" ma:index="13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4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5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6" nillable="true" ma:displayName="E-Mail From" ma:hidden="true" ma:internalName="EmailFrom">
      <xsd:simpleType>
        <xsd:restriction base="dms:Text"/>
      </xsd:simpleType>
    </xsd:element>
    <xsd:element name="EmailSubject" ma:index="17" nillable="true" ma:displayName="E-Mail Subject" ma:hidden="true" ma:internalName="EmailSubject">
      <xsd:simpleType>
        <xsd:restriction base="dms:Text"/>
      </xsd:simpleType>
    </xsd:element>
    <xsd:element name="ID" ma:index="18" nillable="true" ma:displayName="ID" ma:internalName="ID" ma:readOnly="true">
      <xsd:simpleType>
        <xsd:restriction base="dms:Unknown"/>
      </xsd:simpleType>
    </xsd:element>
    <xsd:element name="Author" ma:index="21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3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4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5" nillable="true" ma:displayName="Copy Source" ma:internalName="_CopySource" ma:readOnly="true">
      <xsd:simpleType>
        <xsd:restriction base="dms:Text"/>
      </xsd:simpleType>
    </xsd:element>
    <xsd:element name="_ModerationStatus" ma:index="26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7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8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9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30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31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2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4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5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6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7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8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9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40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1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2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3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4" nillable="true" ma:displayName="Level" ma:hidden="true" ma:internalName="_Level" ma:readOnly="true">
      <xsd:simpleType>
        <xsd:restriction base="dms:Unknown"/>
      </xsd:simpleType>
    </xsd:element>
    <xsd:element name="_IsCurrentVersion" ma:index="55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9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0" nillable="true" ma:displayName="UI Version" ma:hidden="true" ma:internalName="_UIVersion" ma:readOnly="true">
      <xsd:simpleType>
        <xsd:restriction base="dms:Unknown"/>
      </xsd:simpleType>
    </xsd:element>
    <xsd:element name="_UIVersionString" ma:index="61" nillable="true" ma:displayName="Version" ma:internalName="_UIVersionString" ma:readOnly="true">
      <xsd:simpleType>
        <xsd:restriction base="dms:Text"/>
      </xsd:simpleType>
    </xsd:element>
    <xsd:element name="InstanceID" ma:index="62" nillable="true" ma:displayName="Instance ID" ma:hidden="true" ma:internalName="InstanceID" ma:readOnly="true">
      <xsd:simpleType>
        <xsd:restriction base="dms:Unknown"/>
      </xsd:simpleType>
    </xsd:element>
    <xsd:element name="Order" ma:index="63" nillable="true" ma:displayName="Order" ma:hidden="true" ma:internalName="Order">
      <xsd:simpleType>
        <xsd:restriction base="dms:Number"/>
      </xsd:simpleType>
    </xsd:element>
    <xsd:element name="GUID" ma:index="64" nillable="true" ma:displayName="GUID" ma:hidden="true" ma:internalName="GUID" ma:readOnly="true">
      <xsd:simpleType>
        <xsd:restriction base="dms:Unknown"/>
      </xsd:simpleType>
    </xsd:element>
    <xsd:element name="WorkflowVersion" ma:index="65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6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7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8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71" nillable="true" ma:displayName="E-Mail Headers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F29D05-32F8-458D-B4DE-F8A227FAC7C0}">
  <ds:schemaRefs>
    <ds:schemaRef ds:uri="http://www.w3.org/XML/1998/namespace"/>
    <ds:schemaRef ds:uri="http://schemas.microsoft.com/office/2006/documentManagement/types"/>
    <ds:schemaRef ds:uri="http://schemas.microsoft.com/sharepoint/v4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45B44E-6911-4584-857E-A785E23C58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C47EDE-9963-4343-B86E-365EF1B02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285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Rose Taylor</dc:creator>
  <cp:lastModifiedBy>Laura Rose Taylor</cp:lastModifiedBy>
  <cp:revision>61</cp:revision>
  <dcterms:created xsi:type="dcterms:W3CDTF">2014-01-16T16:52:04Z</dcterms:created>
  <dcterms:modified xsi:type="dcterms:W3CDTF">2014-02-10T19:25:07Z</dcterms:modified>
</cp:coreProperties>
</file>