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57" r:id="rId4"/>
    <p:sldId id="271" r:id="rId5"/>
    <p:sldId id="269" r:id="rId6"/>
    <p:sldId id="264" r:id="rId7"/>
    <p:sldId id="259" r:id="rId8"/>
    <p:sldId id="272" r:id="rId9"/>
    <p:sldId id="273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608F62-B735-49F4-A6AB-920543D3D39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770678-764D-4279-B493-F2570AF4D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9411DD-74AB-4EC3-8431-8FB64E4AA882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2E972-B368-4418-B9A8-49E1FD89F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972-B368-4418-B9A8-49E1FD89F4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94CD-4930-4BAB-BC2F-8B3185193D98}" type="datetime1">
              <a:rPr lang="en-US" smtClean="0"/>
              <a:t>3/26/2014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6D1F-4345-44BF-B73C-EB14EFF6F576}" type="datetime1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6A90-99ED-4262-A546-33F4AC39E935}" type="datetime1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1AD1-32E4-4EBF-A03F-ECD6A1D2D68F}" type="datetime1">
              <a:rPr lang="en-US" smtClean="0"/>
              <a:t>3/26/2014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F1B3-12F8-435D-81AB-D9F2512B4032}" type="datetime1">
              <a:rPr lang="en-US" smtClean="0"/>
              <a:t>3/26/2014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884F-94EA-4F8A-8039-8190D7620D68}" type="datetime1">
              <a:rPr lang="en-US" smtClean="0"/>
              <a:t>3/26/2014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B596-85E6-4222-A647-9BCF2DD334D0}" type="datetime1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16EE-C46D-4386-A92B-31B51ED2A475}" type="datetime1">
              <a:rPr lang="en-US" smtClean="0"/>
              <a:t>3/26/2014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1C9-22AF-4C74-813D-5E61E61A92AD}" type="datetime1">
              <a:rPr lang="en-US" smtClean="0"/>
              <a:t>3/26/2014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9199-E46B-42AC-BE41-FB9ED914ECB8}" type="datetime1">
              <a:rPr lang="en-US" smtClean="0"/>
              <a:t>3/26/2014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D07B-79FA-44C8-9DDE-B244BBBBC649}" type="datetime1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51B25-F1DC-47B0-926D-1F8389049465}" type="datetime1">
              <a:rPr lang="en-US" smtClean="0"/>
              <a:t>3/26/2014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A888B5-07A6-4B11-9F59-5682845B2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2133600"/>
          </a:xfrm>
        </p:spPr>
        <p:txBody>
          <a:bodyPr>
            <a:normAutofit/>
          </a:bodyPr>
          <a:lstStyle/>
          <a:p>
            <a:pPr algn="ctr"/>
            <a:r>
              <a:rPr lang="en-US" sz="31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Expectations for Degree </a:t>
            </a: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Programs:</a:t>
            </a:r>
            <a:b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1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Curriculum &amp; </a:t>
            </a:r>
            <a: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Assessment</a:t>
            </a:r>
            <a:br>
              <a:rPr lang="en-US" sz="31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80772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sz="2800" i="1" dirty="0" smtClean="0"/>
              <a:t>presented by</a:t>
            </a:r>
          </a:p>
          <a:p>
            <a:pPr>
              <a:buNone/>
            </a:pPr>
            <a:endParaRPr lang="en-US" sz="2800" i="1" dirty="0" smtClean="0"/>
          </a:p>
          <a:p>
            <a:pPr lvl="0">
              <a:buClr>
                <a:srgbClr val="F0A22E"/>
              </a:buClr>
              <a:buNone/>
            </a:pPr>
            <a:r>
              <a:rPr lang="en-US" sz="2800" b="1" dirty="0">
                <a:solidFill>
                  <a:srgbClr val="4E3B30"/>
                </a:solidFill>
              </a:rPr>
              <a:t>Rob Till</a:t>
            </a:r>
            <a:r>
              <a:rPr lang="en-US" sz="2800" dirty="0">
                <a:solidFill>
                  <a:srgbClr val="4E3B30"/>
                </a:solidFill>
              </a:rPr>
              <a:t>, Chair UAC </a:t>
            </a:r>
          </a:p>
          <a:p>
            <a:pPr>
              <a:buNone/>
            </a:pPr>
            <a:r>
              <a:rPr lang="en-US" sz="2800" b="1" dirty="0"/>
              <a:t>Craig Bain</a:t>
            </a:r>
            <a:r>
              <a:rPr lang="en-US" sz="2800" dirty="0"/>
              <a:t>, Chair UCC </a:t>
            </a:r>
          </a:p>
          <a:p>
            <a:pPr>
              <a:buNone/>
            </a:pPr>
            <a:r>
              <a:rPr lang="en-US" sz="2800" b="1" dirty="0" smtClean="0"/>
              <a:t>Bruce Fox</a:t>
            </a:r>
            <a:r>
              <a:rPr lang="en-US" sz="2800" dirty="0" smtClean="0"/>
              <a:t>, Chair LSC &amp; member of UAC</a:t>
            </a:r>
          </a:p>
          <a:p>
            <a:pPr>
              <a:buNone/>
            </a:pPr>
            <a:r>
              <a:rPr lang="en-US" sz="2800" b="1" dirty="0" smtClean="0"/>
              <a:t>Niranjan Venkatraman</a:t>
            </a:r>
            <a:r>
              <a:rPr lang="en-US" sz="2800" dirty="0" smtClean="0"/>
              <a:t>, member UGC &amp; UAC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561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QUESTIONS?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PROCESS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Summer 2013: Curriculum &amp; Assessment Work Group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Two “Rounds” of Feedback (beginning Sept. 2013)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Faculty Senate Committees and Academic Leadership Committees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Faculty Senate Committees, College Curriculum Committees, and Extended Campuses</a:t>
            </a:r>
          </a:p>
          <a:p>
            <a:pPr>
              <a:buFont typeface="Wingdings" pitchFamily="2" charset="2"/>
              <a:buChar char="v"/>
            </a:pPr>
            <a:endParaRPr lang="en-US" sz="800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Purpose of proposal: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To articulate (or set) Degree Program Expectations for Curriculum &amp; Assessment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Modify curriculum and assessment processes to support and sustain expectations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Obtain support from academic leaders for degree programs and curriculum and assessment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Strengths</a:t>
            </a:r>
            <a:r>
              <a:rPr lang="en-US" dirty="0" smtClean="0"/>
              <a:t> of the proposal:</a:t>
            </a:r>
          </a:p>
          <a:p>
            <a:pPr>
              <a:buNone/>
            </a:pPr>
            <a:endParaRPr lang="en-US" sz="1200" dirty="0" smtClean="0"/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Formal adoption of expectations 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Connection of curriculum &amp; assessment </a:t>
            </a:r>
          </a:p>
          <a:p>
            <a:pPr lvl="0"/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Alignment of </a:t>
            </a:r>
            <a:r>
              <a:rPr lang="en-US" b="1" dirty="0">
                <a:solidFill>
                  <a:srgbClr val="002060"/>
                </a:solidFill>
              </a:rPr>
              <a:t>curriculum &amp; assessment processes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Incorporation</a:t>
            </a:r>
            <a:r>
              <a:rPr lang="en-US" dirty="0" smtClean="0"/>
              <a:t> of Expectations into the Academic Program Review process</a:t>
            </a:r>
          </a:p>
          <a:p>
            <a:endParaRPr lang="en-US" dirty="0" smtClean="0"/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atisfy requirements </a:t>
            </a:r>
            <a:r>
              <a:rPr lang="en-US" dirty="0" smtClean="0"/>
              <a:t>of NAU’s regional accreditor (Higher Learning Commission)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Two Rounds of Revisions Addressed the following Areas of Concern:</a:t>
            </a:r>
          </a:p>
          <a:p>
            <a:pPr>
              <a:buNone/>
            </a:pPr>
            <a:endParaRPr lang="en-US" sz="1400" b="1" dirty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Implementation: </a:t>
            </a:r>
            <a:r>
              <a:rPr lang="en-US" dirty="0" smtClean="0"/>
              <a:t>Extended implementation timeline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Workload:</a:t>
            </a:r>
            <a:r>
              <a:rPr lang="en-US" dirty="0" smtClean="0"/>
              <a:t> Implementation Committee will identify needs of departments and committees, and develop approaches to provide support</a:t>
            </a:r>
            <a:endParaRPr lang="en-US" sz="900" dirty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“Continuous </a:t>
            </a:r>
            <a:r>
              <a:rPr lang="en-US" b="1" dirty="0">
                <a:solidFill>
                  <a:srgbClr val="002060"/>
                </a:solidFill>
              </a:rPr>
              <a:t>Course Improvement </a:t>
            </a:r>
            <a:r>
              <a:rPr lang="en-US" b="1" dirty="0" smtClean="0">
                <a:solidFill>
                  <a:srgbClr val="002060"/>
                </a:solidFill>
              </a:rPr>
              <a:t>Documents:”</a:t>
            </a:r>
            <a:r>
              <a:rPr lang="en-US" b="1" dirty="0" smtClean="0"/>
              <a:t> </a:t>
            </a:r>
            <a:r>
              <a:rPr lang="en-US" dirty="0" smtClean="0"/>
              <a:t>removed individual faculty course </a:t>
            </a:r>
            <a:r>
              <a:rPr lang="en-US" smtClean="0"/>
              <a:t>reporting from the </a:t>
            </a:r>
            <a:r>
              <a:rPr lang="en-US" dirty="0" smtClean="0"/>
              <a:t>proposal</a:t>
            </a:r>
            <a:endParaRPr lang="en-US" dirty="0"/>
          </a:p>
          <a:p>
            <a:pPr lvl="0">
              <a:buNone/>
            </a:pPr>
            <a:endParaRPr lang="en-US" sz="900" dirty="0"/>
          </a:p>
          <a:p>
            <a:pPr lvl="0"/>
            <a:r>
              <a:rPr lang="en-US" dirty="0"/>
              <a:t>Perceived </a:t>
            </a:r>
            <a:r>
              <a:rPr lang="en-US" b="1" dirty="0">
                <a:solidFill>
                  <a:srgbClr val="002060"/>
                </a:solidFill>
              </a:rPr>
              <a:t>duplication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reporting </a:t>
            </a:r>
            <a:r>
              <a:rPr lang="en-US" dirty="0" smtClean="0"/>
              <a:t>requirements: Implementation Committee will work to ensure there is no duplication in reporting requirements.</a:t>
            </a:r>
            <a:endParaRPr lang="en-US" dirty="0"/>
          </a:p>
          <a:p>
            <a:pPr lvl="0">
              <a:buNone/>
            </a:pPr>
            <a:endParaRPr lang="en-US" sz="900" dirty="0"/>
          </a:p>
          <a:p>
            <a:pPr lvl="0"/>
            <a:r>
              <a:rPr lang="en-US" dirty="0"/>
              <a:t>Perceived </a:t>
            </a:r>
            <a:r>
              <a:rPr lang="en-US" b="1" dirty="0">
                <a:solidFill>
                  <a:srgbClr val="002060"/>
                </a:solidFill>
              </a:rPr>
              <a:t>limitations</a:t>
            </a:r>
            <a:r>
              <a:rPr lang="en-US" dirty="0"/>
              <a:t> on curricular </a:t>
            </a:r>
            <a:r>
              <a:rPr lang="en-US" dirty="0" smtClean="0"/>
              <a:t>design: Expectations focus on ensuring intentional planning of curriculum to achieve the best learning outcomes for students.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REVISED PROPOSAL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Expectations</a:t>
            </a:r>
            <a:r>
              <a:rPr lang="en-US" b="1" dirty="0" smtClean="0"/>
              <a:t> </a:t>
            </a:r>
            <a:r>
              <a:rPr lang="en-US" b="1" dirty="0"/>
              <a:t>for </a:t>
            </a:r>
            <a:r>
              <a:rPr lang="en-US" b="1" dirty="0" smtClean="0"/>
              <a:t>Degree </a:t>
            </a:r>
            <a:r>
              <a:rPr lang="en-US" b="1" dirty="0"/>
              <a:t>P</a:t>
            </a:r>
            <a:r>
              <a:rPr lang="en-US" b="1" dirty="0" smtClean="0"/>
              <a:t>rogram </a:t>
            </a:r>
            <a:r>
              <a:rPr lang="en-US" b="1" dirty="0"/>
              <a:t>C</a:t>
            </a:r>
            <a:r>
              <a:rPr lang="en-US" b="1" dirty="0" smtClean="0"/>
              <a:t>urriculum will frame </a:t>
            </a:r>
            <a:r>
              <a:rPr lang="en-US" b="1" dirty="0"/>
              <a:t>the development, approval, and review of curricula. </a:t>
            </a:r>
            <a:endParaRPr lang="en-US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Modifications to </a:t>
            </a:r>
            <a:r>
              <a:rPr lang="en-US" b="1" dirty="0" smtClean="0"/>
              <a:t>curriculum and assessment committees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Request of support </a:t>
            </a:r>
            <a:r>
              <a:rPr lang="en-US" b="1" dirty="0" smtClean="0"/>
              <a:t>to academic leaders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6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Expectations for 						Degree Program Curriculum</a:t>
            </a:r>
          </a:p>
          <a:p>
            <a:pPr>
              <a:buNone/>
            </a:pPr>
            <a:endParaRPr lang="en-US" sz="1000" b="1" dirty="0" smtClean="0"/>
          </a:p>
          <a:p>
            <a:pPr lvl="0"/>
            <a:r>
              <a:rPr lang="en-US" sz="2600" b="1" dirty="0" smtClean="0"/>
              <a:t>Mission and Purpose of a Degree Program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Degree Program Student Learning Outcomes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Curriculum Design with a Curriculum Map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Strategic Course Learning Design which supports Degree Program Student Learning Outcomes </a:t>
            </a:r>
          </a:p>
          <a:p>
            <a:pPr lvl="0">
              <a:buNone/>
            </a:pPr>
            <a:endParaRPr lang="en-US" sz="800" b="1" dirty="0" smtClean="0"/>
          </a:p>
          <a:p>
            <a:pPr lvl="0"/>
            <a:r>
              <a:rPr lang="en-US" sz="2600" b="1" dirty="0" smtClean="0"/>
              <a:t>Systematic Assessment of Degree Program Student Learning Outcomes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 lvl="0">
              <a:buNone/>
            </a:pPr>
            <a:endParaRPr lang="en-US" sz="800" b="1" dirty="0" smtClean="0"/>
          </a:p>
          <a:p>
            <a:r>
              <a:rPr lang="en-US" sz="2600" b="1" dirty="0" smtClean="0"/>
              <a:t>Use of Assessment Findings for Continual Improvement </a:t>
            </a:r>
            <a:r>
              <a:rPr lang="en-US" sz="2600" b="1" dirty="0" smtClean="0">
                <a:solidFill>
                  <a:srgbClr val="FF0000"/>
                </a:solidFill>
              </a:rPr>
              <a:t>*</a:t>
            </a:r>
          </a:p>
          <a:p>
            <a:pPr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    *</a:t>
            </a:r>
            <a:r>
              <a:rPr lang="en-US" sz="2600" b="1" dirty="0" smtClean="0"/>
              <a:t> </a:t>
            </a:r>
            <a:r>
              <a:rPr lang="en-US" sz="2000" b="1" dirty="0" smtClean="0"/>
              <a:t>Already required as part of current policies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14400" y="1524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Re-structured Curriculum/Assessment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Committees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3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1724085"/>
            <a:ext cx="4064557" cy="4524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University Curriculum &amp;</a:t>
            </a:r>
          </a:p>
          <a:p>
            <a:pPr algn="ctr"/>
            <a:r>
              <a:rPr lang="en-US" b="1" dirty="0" smtClean="0"/>
              <a:t>Assessment Council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9729" y="1279447"/>
            <a:ext cx="110934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Faculty </a:t>
            </a:r>
          </a:p>
          <a:p>
            <a:pPr algn="ctr"/>
            <a:r>
              <a:rPr lang="en-US" b="1" dirty="0" smtClean="0"/>
              <a:t>Members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13270" y="2144812"/>
            <a:ext cx="187327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Degree Programs</a:t>
            </a:r>
          </a:p>
          <a:p>
            <a:pPr algn="ctr"/>
            <a:r>
              <a:rPr lang="en-US" sz="1400" dirty="0" smtClean="0"/>
              <a:t>(Chairs,</a:t>
            </a:r>
          </a:p>
          <a:p>
            <a:pPr algn="ctr"/>
            <a:r>
              <a:rPr lang="en-US" sz="1400" dirty="0" smtClean="0"/>
              <a:t>Academic Unit </a:t>
            </a:r>
          </a:p>
          <a:p>
            <a:pPr algn="ctr"/>
            <a:r>
              <a:rPr lang="en-US" sz="1400" dirty="0" smtClean="0"/>
              <a:t>Leaders, Etc.)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05687" y="3524577"/>
            <a:ext cx="267155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College</a:t>
            </a:r>
          </a:p>
          <a:p>
            <a:pPr algn="ctr"/>
            <a:r>
              <a:rPr lang="en-US" b="1" dirty="0" smtClean="0"/>
              <a:t>Curriculum &amp;Assessment</a:t>
            </a:r>
          </a:p>
          <a:p>
            <a:pPr algn="ctr"/>
            <a:r>
              <a:rPr lang="en-US" b="1" dirty="0" smtClean="0"/>
              <a:t>Processes And Deans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89878" y="2515573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r>
              <a:rPr lang="en-US" b="1" dirty="0" smtClean="0"/>
              <a:t>University Graduate Committee</a:t>
            </a:r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89878" y="3458696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r>
              <a:rPr lang="en-US" b="1" dirty="0" smtClean="0"/>
              <a:t>Liberal Studies Committee</a:t>
            </a:r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89878" y="4353362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r>
              <a:rPr lang="en-US" b="1" dirty="0" smtClean="0"/>
              <a:t>University Curriculum Committee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25" idx="2"/>
            <a:endCxn id="26" idx="1"/>
          </p:cNvCxnSpPr>
          <p:nvPr/>
        </p:nvCxnSpPr>
        <p:spPr>
          <a:xfrm>
            <a:off x="914401" y="1925778"/>
            <a:ext cx="298869" cy="7268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2"/>
            <a:endCxn id="27" idx="1"/>
          </p:cNvCxnSpPr>
          <p:nvPr/>
        </p:nvCxnSpPr>
        <p:spPr>
          <a:xfrm>
            <a:off x="2149905" y="3160475"/>
            <a:ext cx="355782" cy="8257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3"/>
            <a:endCxn id="28" idx="1"/>
          </p:cNvCxnSpPr>
          <p:nvPr/>
        </p:nvCxnSpPr>
        <p:spPr>
          <a:xfrm flipV="1">
            <a:off x="5177245" y="2838739"/>
            <a:ext cx="512633" cy="11475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3"/>
            <a:endCxn id="29" idx="1"/>
          </p:cNvCxnSpPr>
          <p:nvPr/>
        </p:nvCxnSpPr>
        <p:spPr>
          <a:xfrm flipV="1">
            <a:off x="5177245" y="3781862"/>
            <a:ext cx="512633" cy="204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5177245" y="3986242"/>
            <a:ext cx="512633" cy="69028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70115" y="5181600"/>
            <a:ext cx="33779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r>
              <a:rPr lang="en-US" b="1" dirty="0" smtClean="0"/>
              <a:t>Extended Campuses Curriculum Committee</a:t>
            </a:r>
            <a:endParaRPr lang="en-US" b="1" dirty="0"/>
          </a:p>
        </p:txBody>
      </p:sp>
      <p:cxnSp>
        <p:nvCxnSpPr>
          <p:cNvPr id="37" name="Straight Arrow Connector 36"/>
          <p:cNvCxnSpPr>
            <a:stCxn id="27" idx="3"/>
            <a:endCxn id="36" idx="1"/>
          </p:cNvCxnSpPr>
          <p:nvPr/>
        </p:nvCxnSpPr>
        <p:spPr>
          <a:xfrm>
            <a:off x="5177245" y="3986242"/>
            <a:ext cx="492870" cy="15185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Charge to Academic Leaders</a:t>
            </a:r>
          </a:p>
          <a:p>
            <a:pPr>
              <a:buNone/>
            </a:pPr>
            <a:endParaRPr lang="en-US" sz="1000" b="1" dirty="0" smtClean="0"/>
          </a:p>
          <a:p>
            <a:pPr marL="0" lvl="0" indent="0">
              <a:buNone/>
            </a:pPr>
            <a:r>
              <a:rPr lang="en-US" sz="2600" b="1" dirty="0" smtClean="0"/>
              <a:t>1. </a:t>
            </a:r>
            <a:r>
              <a:rPr lang="en-US" sz="2800" dirty="0"/>
              <a:t>Identifying and providing support and training to </a:t>
            </a:r>
            <a:r>
              <a:rPr lang="en-US" sz="2800" dirty="0" smtClean="0"/>
              <a:t>all committees and committee members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marL="0" lvl="0" indent="0">
              <a:buNone/>
            </a:pPr>
            <a:r>
              <a:rPr lang="en-US" sz="2600" b="1" dirty="0" smtClean="0"/>
              <a:t>2. </a:t>
            </a:r>
            <a:r>
              <a:rPr lang="en-US" sz="2800" dirty="0"/>
              <a:t>Identifying and providing support to degree </a:t>
            </a:r>
            <a:r>
              <a:rPr lang="en-US" sz="2800" dirty="0" smtClean="0"/>
              <a:t>programs: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prepare for their Academic Program Reviews and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implement their Action Plans following the Academic Program Review process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lvl="0">
              <a:buNone/>
            </a:pPr>
            <a:endParaRPr lang="en-US" sz="800" b="1" dirty="0" smtClean="0"/>
          </a:p>
          <a:p>
            <a:pPr marL="0" lvl="0" indent="0">
              <a:buNone/>
            </a:pPr>
            <a:r>
              <a:rPr lang="en-US" sz="2600" b="1" dirty="0" smtClean="0"/>
              <a:t>3.</a:t>
            </a:r>
            <a:r>
              <a:rPr lang="en-US" sz="2800" dirty="0"/>
              <a:t> Examining the extent to which degree programs achieve faculty-driven curricular expectations</a:t>
            </a:r>
            <a:r>
              <a:rPr lang="en-US" sz="2600" b="1" dirty="0" smtClean="0"/>
              <a:t> 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The proposal being set forth for a Faculty Senate vote on May 5 includes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Degree Program Expectations </a:t>
            </a:r>
            <a:r>
              <a:rPr lang="en-US" sz="2800" b="1" dirty="0" smtClean="0"/>
              <a:t>for Curriculum and Assessment</a:t>
            </a:r>
          </a:p>
          <a:p>
            <a:pPr marL="914400" lvl="1" indent="-514350"/>
            <a:endParaRPr lang="en-US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proposed modifications </a:t>
            </a:r>
            <a:r>
              <a:rPr lang="en-US" sz="2800" b="1" dirty="0" smtClean="0"/>
              <a:t>to curriculum and assessment processes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charge to academic leaders </a:t>
            </a:r>
            <a:r>
              <a:rPr lang="en-US" sz="2800" b="1" dirty="0" smtClean="0"/>
              <a:t>to support degree programs in achieving the goals of this proposal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88B5-07A6-4B11-9F59-5682845B2C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903</TotalTime>
  <Words>422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Expectations for Degree Programs:  Curriculum &amp; Assessment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E. Till</dc:creator>
  <cp:lastModifiedBy>Pamela Jeanne Lynchvanwyck</cp:lastModifiedBy>
  <cp:revision>62</cp:revision>
  <cp:lastPrinted>2014-03-10T19:09:30Z</cp:lastPrinted>
  <dcterms:created xsi:type="dcterms:W3CDTF">2013-11-02T21:52:18Z</dcterms:created>
  <dcterms:modified xsi:type="dcterms:W3CDTF">2014-03-26T18:27:36Z</dcterms:modified>
</cp:coreProperties>
</file>