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61" r:id="rId2"/>
    <p:sldId id="262" r:id="rId3"/>
    <p:sldId id="257" r:id="rId4"/>
    <p:sldId id="271" r:id="rId5"/>
    <p:sldId id="269" r:id="rId6"/>
    <p:sldId id="264" r:id="rId7"/>
    <p:sldId id="259" r:id="rId8"/>
    <p:sldId id="272" r:id="rId9"/>
    <p:sldId id="273" r:id="rId10"/>
    <p:sldId id="26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C608F62-B735-49F4-A6AB-920543D3D396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3770678-764D-4279-B493-F2570AF4D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35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79411DD-74AB-4EC3-8431-8FB64E4AA882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22E972-B368-4418-B9A8-49E1FD89F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86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2E972-B368-4418-B9A8-49E1FD89F4A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2E972-B368-4418-B9A8-49E1FD89F4A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2E972-B368-4418-B9A8-49E1FD89F4A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2E972-B368-4418-B9A8-49E1FD89F4A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2E972-B368-4418-B9A8-49E1FD89F4A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2E972-B368-4418-B9A8-49E1FD89F4A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2E972-B368-4418-B9A8-49E1FD89F4A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2E972-B368-4418-B9A8-49E1FD89F4A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2E972-B368-4418-B9A8-49E1FD89F4A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2E972-B368-4418-B9A8-49E1FD89F4A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C94CD-4930-4BAB-BC2F-8B3185193D98}" type="datetime1">
              <a:rPr lang="en-US" smtClean="0"/>
              <a:t>3/11/2014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CA888B5-07A6-4B11-9F59-5682845B2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6D1F-4345-44BF-B73C-EB14EFF6F576}" type="datetime1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88B5-07A6-4B11-9F59-5682845B2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26A90-99ED-4262-A546-33F4AC39E935}" type="datetime1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88B5-07A6-4B11-9F59-5682845B2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1AD1-32E4-4EBF-A03F-ECD6A1D2D68F}" type="datetime1">
              <a:rPr lang="en-US" smtClean="0"/>
              <a:t>3/11/2014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CA888B5-07A6-4B11-9F59-5682845B2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F1B3-12F8-435D-81AB-D9F2512B4032}" type="datetime1">
              <a:rPr lang="en-US" smtClean="0"/>
              <a:t>3/11/2014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88B5-07A6-4B11-9F59-5682845B2C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884F-94EA-4F8A-8039-8190D7620D68}" type="datetime1">
              <a:rPr lang="en-US" smtClean="0"/>
              <a:t>3/11/2014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88B5-07A6-4B11-9F59-5682845B2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B596-85E6-4222-A647-9BCF2DD334D0}" type="datetime1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CA888B5-07A6-4B11-9F59-5682845B2C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16EE-C46D-4386-A92B-31B51ED2A475}" type="datetime1">
              <a:rPr lang="en-US" smtClean="0"/>
              <a:t>3/11/2014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88B5-07A6-4B11-9F59-5682845B2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1C9-22AF-4C74-813D-5E61E61A92AD}" type="datetime1">
              <a:rPr lang="en-US" smtClean="0"/>
              <a:t>3/11/2014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88B5-07A6-4B11-9F59-5682845B2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9199-E46B-42AC-BE41-FB9ED914ECB8}" type="datetime1">
              <a:rPr lang="en-US" smtClean="0"/>
              <a:t>3/11/2014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88B5-07A6-4B11-9F59-5682845B2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5D07B-79FA-44C8-9DDE-B244BBBBC649}" type="datetime1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88B5-07A6-4B11-9F59-5682845B2C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FB51B25-F1DC-47B0-926D-1F8389049465}" type="datetime1">
              <a:rPr lang="en-US" smtClean="0"/>
              <a:t>3/11/2014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CA888B5-07A6-4B11-9F59-5682845B2C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2133600"/>
          </a:xfrm>
        </p:spPr>
        <p:txBody>
          <a:bodyPr>
            <a:normAutofit/>
          </a:bodyPr>
          <a:lstStyle/>
          <a:p>
            <a:pPr algn="ctr"/>
            <a:r>
              <a:rPr lang="en-US" sz="3100" b="1" cap="none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Expectations for Degree </a:t>
            </a:r>
            <a:r>
              <a:rPr lang="en-US" sz="31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Programs:</a:t>
            </a:r>
            <a:br>
              <a:rPr lang="en-US" sz="31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31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100" b="1" cap="none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Curriculum &amp; </a:t>
            </a:r>
            <a:r>
              <a:rPr lang="en-US" sz="31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Assessment</a:t>
            </a:r>
            <a:br>
              <a:rPr lang="en-US" sz="31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US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200"/>
            <a:ext cx="8077200" cy="3763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		</a:t>
            </a:r>
            <a:r>
              <a:rPr lang="en-US" sz="2800" i="1" dirty="0"/>
              <a:t>P</a:t>
            </a:r>
            <a:r>
              <a:rPr lang="en-US" sz="2800" i="1" dirty="0" smtClean="0"/>
              <a:t>resented by</a:t>
            </a:r>
          </a:p>
          <a:p>
            <a:pPr>
              <a:buNone/>
            </a:pPr>
            <a:endParaRPr lang="en-US" sz="2800" i="1" dirty="0" smtClean="0"/>
          </a:p>
          <a:p>
            <a:pPr lvl="0">
              <a:buClr>
                <a:srgbClr val="F0A22E"/>
              </a:buClr>
              <a:buNone/>
            </a:pPr>
            <a:r>
              <a:rPr lang="en-US" sz="2800" b="1" dirty="0">
                <a:solidFill>
                  <a:srgbClr val="4E3B30"/>
                </a:solidFill>
              </a:rPr>
              <a:t>Rob Till</a:t>
            </a:r>
            <a:r>
              <a:rPr lang="en-US" sz="2800" dirty="0">
                <a:solidFill>
                  <a:srgbClr val="4E3B30"/>
                </a:solidFill>
              </a:rPr>
              <a:t>, Chair UAC </a:t>
            </a:r>
          </a:p>
          <a:p>
            <a:pPr>
              <a:buNone/>
            </a:pPr>
            <a:r>
              <a:rPr lang="en-US" sz="2800" b="1" dirty="0"/>
              <a:t>Craig Bain</a:t>
            </a:r>
            <a:r>
              <a:rPr lang="en-US" sz="2800" dirty="0"/>
              <a:t>, Chair UCC </a:t>
            </a:r>
          </a:p>
          <a:p>
            <a:pPr>
              <a:buNone/>
            </a:pPr>
            <a:r>
              <a:rPr lang="en-US" sz="2800" b="1" dirty="0" smtClean="0"/>
              <a:t>Bruce Fox</a:t>
            </a:r>
            <a:r>
              <a:rPr lang="en-US" sz="2800" dirty="0" smtClean="0"/>
              <a:t>, Chair LSC &amp; member of UAC</a:t>
            </a:r>
          </a:p>
          <a:p>
            <a:pPr>
              <a:buNone/>
            </a:pPr>
            <a:r>
              <a:rPr lang="en-US" sz="2800" b="1" dirty="0" smtClean="0"/>
              <a:t>Niranjan Venkatraman</a:t>
            </a:r>
            <a:r>
              <a:rPr lang="en-US" sz="2800" dirty="0" smtClean="0"/>
              <a:t>, member UGC &amp; UAC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88B5-07A6-4B11-9F59-5682845B2CC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556125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002060"/>
                </a:solidFill>
              </a:rPr>
              <a:t>QUESTIONS?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88B5-07A6-4B11-9F59-5682845B2CC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9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86800" cy="6248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PROCESS</a:t>
            </a:r>
          </a:p>
          <a:p>
            <a:pPr>
              <a:buNone/>
            </a:pPr>
            <a:endParaRPr lang="en-US" sz="800" b="1" dirty="0" smtClean="0"/>
          </a:p>
          <a:p>
            <a:pPr>
              <a:buFont typeface="Wingdings" pitchFamily="2" charset="2"/>
              <a:buChar char="v"/>
            </a:pPr>
            <a:r>
              <a:rPr lang="en-US" sz="2800" b="1" dirty="0" smtClean="0"/>
              <a:t>Summer 2013: Curriculum &amp; Assessment Work Group</a:t>
            </a:r>
          </a:p>
          <a:p>
            <a:pPr>
              <a:buFont typeface="Wingdings" pitchFamily="2" charset="2"/>
              <a:buChar char="v"/>
            </a:pPr>
            <a:r>
              <a:rPr lang="en-US" sz="2800" b="1" dirty="0" smtClean="0"/>
              <a:t>Two “Rounds” of Feedback (beginning Sept. 2013)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 smtClean="0"/>
              <a:t>Faculty Senate Committees and Academic Leadership Committees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 smtClean="0"/>
              <a:t>Faculty Senate Committees and College Curriculum Committees</a:t>
            </a:r>
          </a:p>
          <a:p>
            <a:pPr>
              <a:buFont typeface="Wingdings" pitchFamily="2" charset="2"/>
              <a:buChar char="v"/>
            </a:pPr>
            <a:endParaRPr lang="en-US" sz="800" dirty="0" smtClean="0"/>
          </a:p>
          <a:p>
            <a:pPr>
              <a:buFont typeface="Wingdings" pitchFamily="2" charset="2"/>
              <a:buChar char="v"/>
            </a:pPr>
            <a:r>
              <a:rPr lang="en-US" sz="2800" b="1" dirty="0" smtClean="0"/>
              <a:t>Purpose of proposal: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To articulate (or set) Degree Program Expectations for Curriculum &amp; Assessment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Modify curriculum and assessment processes to support and sustain expectations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Obtain support from academic leaders for degree programs and curriculum and assessment processes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88B5-07A6-4B11-9F59-5682845B2CC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86800" cy="6248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Strengths</a:t>
            </a:r>
            <a:r>
              <a:rPr lang="en-US" dirty="0" smtClean="0"/>
              <a:t> of the proposal:</a:t>
            </a:r>
          </a:p>
          <a:p>
            <a:pPr>
              <a:buNone/>
            </a:pPr>
            <a:endParaRPr lang="en-US" sz="1200" dirty="0" smtClean="0"/>
          </a:p>
          <a:p>
            <a:pPr lvl="0"/>
            <a:endParaRPr lang="en-US" b="1" dirty="0" smtClean="0">
              <a:solidFill>
                <a:srgbClr val="002060"/>
              </a:solidFill>
            </a:endParaRPr>
          </a:p>
          <a:p>
            <a:pPr lvl="0"/>
            <a:r>
              <a:rPr lang="en-US" b="1" dirty="0" smtClean="0">
                <a:solidFill>
                  <a:srgbClr val="002060"/>
                </a:solidFill>
              </a:rPr>
              <a:t>Formal adoption of expectations </a:t>
            </a:r>
            <a:r>
              <a:rPr lang="en-US" dirty="0" smtClean="0"/>
              <a:t> </a:t>
            </a:r>
          </a:p>
          <a:p>
            <a:pPr lvl="0"/>
            <a:endParaRPr lang="en-US" dirty="0" smtClean="0"/>
          </a:p>
          <a:p>
            <a:pPr lvl="0"/>
            <a:r>
              <a:rPr lang="en-US" b="1" dirty="0" smtClean="0">
                <a:solidFill>
                  <a:srgbClr val="002060"/>
                </a:solidFill>
              </a:rPr>
              <a:t>Connection of curriculum &amp; assessment </a:t>
            </a:r>
          </a:p>
          <a:p>
            <a:pPr lvl="0"/>
            <a:endParaRPr lang="en-US" dirty="0" smtClean="0"/>
          </a:p>
          <a:p>
            <a:r>
              <a:rPr lang="en-US" b="1" dirty="0" smtClean="0">
                <a:solidFill>
                  <a:srgbClr val="002060"/>
                </a:solidFill>
              </a:rPr>
              <a:t>Alignment of </a:t>
            </a:r>
            <a:r>
              <a:rPr lang="en-US" b="1" dirty="0">
                <a:solidFill>
                  <a:srgbClr val="002060"/>
                </a:solidFill>
              </a:rPr>
              <a:t>curriculum &amp; assessment processes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2060"/>
                </a:solidFill>
              </a:rPr>
              <a:t>Incorporation</a:t>
            </a:r>
            <a:r>
              <a:rPr lang="en-US" dirty="0" smtClean="0"/>
              <a:t> of Expectations into the Academic Program Review process</a:t>
            </a:r>
          </a:p>
          <a:p>
            <a:endParaRPr lang="en-US" dirty="0" smtClean="0"/>
          </a:p>
          <a:p>
            <a:pPr lvl="0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dirty="0" smtClean="0">
                <a:solidFill>
                  <a:srgbClr val="002060"/>
                </a:solidFill>
              </a:rPr>
              <a:t>atisfy requirements </a:t>
            </a:r>
            <a:r>
              <a:rPr lang="en-US" dirty="0" smtClean="0"/>
              <a:t>of NAU’s regional accreditor (Higher Learning Commission)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88B5-07A6-4B11-9F59-5682845B2CC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86800" cy="6324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>
                <a:solidFill>
                  <a:srgbClr val="002060"/>
                </a:solidFill>
              </a:rPr>
              <a:t>Two Rounds of Revisions Addressed the following Areas of Concern:</a:t>
            </a:r>
          </a:p>
          <a:p>
            <a:pPr>
              <a:buNone/>
            </a:pPr>
            <a:endParaRPr lang="en-US" sz="1400" b="1" dirty="0"/>
          </a:p>
          <a:p>
            <a:pPr lvl="0"/>
            <a:r>
              <a:rPr lang="en-US" b="1" dirty="0" smtClean="0">
                <a:solidFill>
                  <a:srgbClr val="002060"/>
                </a:solidFill>
              </a:rPr>
              <a:t>Implementation: </a:t>
            </a:r>
            <a:r>
              <a:rPr lang="en-US" dirty="0" smtClean="0"/>
              <a:t>Extended implementation timeline</a:t>
            </a:r>
          </a:p>
          <a:p>
            <a:pPr lvl="0"/>
            <a:r>
              <a:rPr lang="en-US" b="1" dirty="0" smtClean="0">
                <a:solidFill>
                  <a:srgbClr val="002060"/>
                </a:solidFill>
              </a:rPr>
              <a:t>Workload:</a:t>
            </a:r>
            <a:r>
              <a:rPr lang="en-US" dirty="0" smtClean="0"/>
              <a:t> Implementation Committee will identify needs of departments and committees, and develop approaches to provide support</a:t>
            </a:r>
            <a:endParaRPr lang="en-US" sz="900" dirty="0"/>
          </a:p>
          <a:p>
            <a:pPr lvl="0"/>
            <a:r>
              <a:rPr lang="en-US" b="1" dirty="0">
                <a:solidFill>
                  <a:srgbClr val="002060"/>
                </a:solidFill>
              </a:rPr>
              <a:t>Continuous Course Improvement </a:t>
            </a:r>
            <a:r>
              <a:rPr lang="en-US" b="1" dirty="0" smtClean="0">
                <a:solidFill>
                  <a:srgbClr val="002060"/>
                </a:solidFill>
              </a:rPr>
              <a:t>Documents:</a:t>
            </a:r>
            <a:r>
              <a:rPr lang="en-US" b="1" dirty="0" smtClean="0"/>
              <a:t> </a:t>
            </a:r>
            <a:r>
              <a:rPr lang="en-US" dirty="0" smtClean="0"/>
              <a:t>removed from the proposal</a:t>
            </a:r>
            <a:endParaRPr lang="en-US" dirty="0"/>
          </a:p>
          <a:p>
            <a:pPr lvl="0">
              <a:buNone/>
            </a:pPr>
            <a:endParaRPr lang="en-US" sz="900" dirty="0"/>
          </a:p>
          <a:p>
            <a:pPr lvl="0"/>
            <a:r>
              <a:rPr lang="en-US" dirty="0"/>
              <a:t>Perceived </a:t>
            </a:r>
            <a:r>
              <a:rPr lang="en-US" b="1" dirty="0">
                <a:solidFill>
                  <a:srgbClr val="002060"/>
                </a:solidFill>
              </a:rPr>
              <a:t>duplication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of reporting </a:t>
            </a:r>
            <a:r>
              <a:rPr lang="en-US" dirty="0" smtClean="0"/>
              <a:t>requirements: Implementation Committee will work to ensure there is no duplication in reporting requirements.</a:t>
            </a:r>
            <a:endParaRPr lang="en-US" dirty="0"/>
          </a:p>
          <a:p>
            <a:pPr lvl="0">
              <a:buNone/>
            </a:pPr>
            <a:endParaRPr lang="en-US" sz="900" dirty="0"/>
          </a:p>
          <a:p>
            <a:pPr lvl="0"/>
            <a:r>
              <a:rPr lang="en-US" dirty="0"/>
              <a:t>Perceived </a:t>
            </a:r>
            <a:r>
              <a:rPr lang="en-US" b="1" dirty="0">
                <a:solidFill>
                  <a:srgbClr val="002060"/>
                </a:solidFill>
              </a:rPr>
              <a:t>limitations</a:t>
            </a:r>
            <a:r>
              <a:rPr lang="en-US" dirty="0"/>
              <a:t> on curricular </a:t>
            </a:r>
            <a:r>
              <a:rPr lang="en-US" dirty="0" smtClean="0"/>
              <a:t>design: Expectations focus on ensuring intentional planning of curriculum to achieve the best learning outcomes for students.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88B5-07A6-4B11-9F59-5682845B2CC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1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686800" cy="562292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REVISED PROPOSAL</a:t>
            </a:r>
          </a:p>
          <a:p>
            <a:pPr>
              <a:buNone/>
            </a:pPr>
            <a:endParaRPr lang="en-US" sz="2400" b="1" dirty="0" smtClean="0"/>
          </a:p>
          <a:p>
            <a:r>
              <a:rPr lang="en-US" b="1" dirty="0" smtClean="0">
                <a:solidFill>
                  <a:srgbClr val="002060"/>
                </a:solidFill>
              </a:rPr>
              <a:t>Expectations</a:t>
            </a:r>
            <a:r>
              <a:rPr lang="en-US" b="1" dirty="0" smtClean="0"/>
              <a:t> </a:t>
            </a:r>
            <a:r>
              <a:rPr lang="en-US" b="1" dirty="0"/>
              <a:t>for </a:t>
            </a:r>
            <a:r>
              <a:rPr lang="en-US" b="1" dirty="0" smtClean="0"/>
              <a:t>Degree </a:t>
            </a:r>
            <a:r>
              <a:rPr lang="en-US" b="1" dirty="0"/>
              <a:t>P</a:t>
            </a:r>
            <a:r>
              <a:rPr lang="en-US" b="1" dirty="0" smtClean="0"/>
              <a:t>rogram </a:t>
            </a:r>
            <a:r>
              <a:rPr lang="en-US" b="1" dirty="0"/>
              <a:t>C</a:t>
            </a:r>
            <a:r>
              <a:rPr lang="en-US" b="1" dirty="0" smtClean="0"/>
              <a:t>urriculum will frame </a:t>
            </a:r>
            <a:r>
              <a:rPr lang="en-US" b="1" dirty="0"/>
              <a:t>the development, approval, and review of curricula. </a:t>
            </a:r>
            <a:endParaRPr lang="en-US" b="1" dirty="0" smtClean="0"/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b="1" dirty="0" smtClean="0">
                <a:solidFill>
                  <a:srgbClr val="002060"/>
                </a:solidFill>
              </a:rPr>
              <a:t>Modifications to </a:t>
            </a:r>
            <a:r>
              <a:rPr lang="en-US" b="1" dirty="0" smtClean="0"/>
              <a:t>curriculum and assessment committees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Request of support </a:t>
            </a:r>
            <a:r>
              <a:rPr lang="en-US" b="1" dirty="0" smtClean="0"/>
              <a:t>to academic leaders</a:t>
            </a:r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/>
              <a:t>	Details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286000" y="5943600"/>
            <a:ext cx="914400" cy="38100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88B5-07A6-4B11-9F59-5682845B2CC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6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5943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Expectations for 						Degree Program Curriculum</a:t>
            </a:r>
          </a:p>
          <a:p>
            <a:pPr>
              <a:buNone/>
            </a:pPr>
            <a:endParaRPr lang="en-US" sz="1000" b="1" dirty="0" smtClean="0"/>
          </a:p>
          <a:p>
            <a:pPr lvl="0"/>
            <a:r>
              <a:rPr lang="en-US" sz="2600" b="1" dirty="0" smtClean="0"/>
              <a:t>Mission and Purpose of a Degree Program </a:t>
            </a:r>
            <a:r>
              <a:rPr lang="en-US" sz="2600" b="1" dirty="0" smtClean="0">
                <a:solidFill>
                  <a:srgbClr val="FF0000"/>
                </a:solidFill>
              </a:rPr>
              <a:t>*</a:t>
            </a:r>
          </a:p>
          <a:p>
            <a:pPr lvl="0">
              <a:buNone/>
            </a:pPr>
            <a:endParaRPr lang="en-US" sz="800" b="1" dirty="0" smtClean="0"/>
          </a:p>
          <a:p>
            <a:pPr lvl="0"/>
            <a:r>
              <a:rPr lang="en-US" sz="2600" b="1" dirty="0" smtClean="0"/>
              <a:t>Degree Program Student Learning Outcomes </a:t>
            </a:r>
            <a:r>
              <a:rPr lang="en-US" sz="2600" b="1" dirty="0" smtClean="0">
                <a:solidFill>
                  <a:srgbClr val="FF0000"/>
                </a:solidFill>
              </a:rPr>
              <a:t>*</a:t>
            </a:r>
          </a:p>
          <a:p>
            <a:pPr lvl="0">
              <a:buNone/>
            </a:pPr>
            <a:endParaRPr lang="en-US" sz="800" b="1" dirty="0" smtClean="0"/>
          </a:p>
          <a:p>
            <a:pPr lvl="0"/>
            <a:r>
              <a:rPr lang="en-US" sz="2600" b="1" dirty="0" smtClean="0"/>
              <a:t>Curriculum Design with a Curriculum Map</a:t>
            </a:r>
          </a:p>
          <a:p>
            <a:pPr lvl="0">
              <a:buNone/>
            </a:pPr>
            <a:endParaRPr lang="en-US" sz="800" b="1" dirty="0" smtClean="0"/>
          </a:p>
          <a:p>
            <a:pPr lvl="0"/>
            <a:r>
              <a:rPr lang="en-US" sz="2600" b="1" dirty="0" smtClean="0"/>
              <a:t>Strategic Course Learning Design which supports Degree Program Student Learning Outcomes </a:t>
            </a:r>
          </a:p>
          <a:p>
            <a:pPr lvl="0">
              <a:buNone/>
            </a:pPr>
            <a:endParaRPr lang="en-US" sz="800" b="1" dirty="0" smtClean="0"/>
          </a:p>
          <a:p>
            <a:pPr lvl="0"/>
            <a:r>
              <a:rPr lang="en-US" sz="2600" b="1" dirty="0" smtClean="0"/>
              <a:t>Systematic Assessment of Degree Program Student Learning Outcomes </a:t>
            </a:r>
            <a:r>
              <a:rPr lang="en-US" sz="2600" b="1" dirty="0" smtClean="0">
                <a:solidFill>
                  <a:srgbClr val="FF0000"/>
                </a:solidFill>
              </a:rPr>
              <a:t>*</a:t>
            </a:r>
          </a:p>
          <a:p>
            <a:pPr lvl="0">
              <a:buNone/>
            </a:pPr>
            <a:endParaRPr lang="en-US" sz="800" b="1" dirty="0" smtClean="0"/>
          </a:p>
          <a:p>
            <a:r>
              <a:rPr lang="en-US" sz="2600" b="1" dirty="0" smtClean="0"/>
              <a:t>Use of Assessment Findings for Continual Improvement </a:t>
            </a:r>
            <a:r>
              <a:rPr lang="en-US" sz="2600" b="1" dirty="0" smtClean="0">
                <a:solidFill>
                  <a:srgbClr val="FF0000"/>
                </a:solidFill>
              </a:rPr>
              <a:t>*</a:t>
            </a:r>
          </a:p>
          <a:p>
            <a:pPr>
              <a:buNone/>
            </a:pPr>
            <a:endParaRPr lang="en-US" sz="9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    *</a:t>
            </a:r>
            <a:r>
              <a:rPr lang="en-US" sz="2600" b="1" dirty="0" smtClean="0"/>
              <a:t> </a:t>
            </a:r>
            <a:r>
              <a:rPr lang="en-US" sz="2000" b="1" dirty="0" smtClean="0"/>
              <a:t>Already required as part of current policies</a:t>
            </a:r>
            <a:endParaRPr lang="en-US" sz="20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88B5-07A6-4B11-9F59-5682845B2CC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914400" y="152400"/>
            <a:ext cx="7848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ahoma" panose="020B0604030504040204" pitchFamily="34" charset="0"/>
                <a:cs typeface="Tahoma" panose="020B0604030504040204" pitchFamily="34" charset="0"/>
              </a:rPr>
              <a:t>Re-structured Curriculum/Assessment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ahoma" panose="020B0604030504040204" pitchFamily="34" charset="0"/>
                <a:cs typeface="Tahoma" panose="020B0604030504040204" pitchFamily="34" charset="0"/>
              </a:rPr>
              <a:t>Committees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88B5-07A6-4B11-9F59-5682845B2CC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8663" algn="l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57600" y="1724085"/>
            <a:ext cx="4064557" cy="45243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University Curriculum &amp;</a:t>
            </a:r>
          </a:p>
          <a:p>
            <a:pPr algn="ctr"/>
            <a:r>
              <a:rPr lang="en-US" dirty="0" smtClean="0"/>
              <a:t>Assessment Council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72008" y="1279447"/>
            <a:ext cx="108478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Faculty </a:t>
            </a:r>
          </a:p>
          <a:p>
            <a:pPr algn="ctr"/>
            <a:r>
              <a:rPr lang="en-US" dirty="0" smtClean="0"/>
              <a:t>Members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250588" y="2144812"/>
            <a:ext cx="1798634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Degree Programs</a:t>
            </a:r>
          </a:p>
          <a:p>
            <a:pPr algn="ctr"/>
            <a:r>
              <a:rPr lang="en-US" sz="1400" dirty="0" smtClean="0"/>
              <a:t>(Chairs,</a:t>
            </a:r>
          </a:p>
          <a:p>
            <a:pPr algn="ctr"/>
            <a:r>
              <a:rPr lang="en-US" sz="1400" dirty="0" smtClean="0"/>
              <a:t>Academic Unit </a:t>
            </a:r>
          </a:p>
          <a:p>
            <a:pPr algn="ctr"/>
            <a:r>
              <a:rPr lang="en-US" sz="1400" dirty="0" smtClean="0"/>
              <a:t>Leaders, Etc.)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2505687" y="3524577"/>
            <a:ext cx="2671558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College</a:t>
            </a:r>
          </a:p>
          <a:p>
            <a:pPr algn="ctr"/>
            <a:r>
              <a:rPr lang="en-US" dirty="0" smtClean="0"/>
              <a:t>Curriculum &amp;Assessment</a:t>
            </a:r>
          </a:p>
          <a:p>
            <a:pPr algn="ctr"/>
            <a:r>
              <a:rPr lang="en-US" dirty="0" smtClean="0"/>
              <a:t>Processes And Deans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689878" y="2515573"/>
            <a:ext cx="337792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*University Graduate Committee</a:t>
            </a:r>
          </a:p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689878" y="3458696"/>
            <a:ext cx="337792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*Liberal Studies Committee</a:t>
            </a:r>
          </a:p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689878" y="4353362"/>
            <a:ext cx="337792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*University Curriculum Committee</a:t>
            </a:r>
            <a:endParaRPr lang="en-US" dirty="0"/>
          </a:p>
        </p:txBody>
      </p:sp>
      <p:cxnSp>
        <p:nvCxnSpPr>
          <p:cNvPr id="31" name="Straight Arrow Connector 30"/>
          <p:cNvCxnSpPr>
            <a:stCxn id="25" idx="2"/>
            <a:endCxn id="26" idx="1"/>
          </p:cNvCxnSpPr>
          <p:nvPr/>
        </p:nvCxnSpPr>
        <p:spPr>
          <a:xfrm>
            <a:off x="914400" y="1925778"/>
            <a:ext cx="336188" cy="72686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6" idx="2"/>
            <a:endCxn id="27" idx="1"/>
          </p:cNvCxnSpPr>
          <p:nvPr/>
        </p:nvCxnSpPr>
        <p:spPr>
          <a:xfrm>
            <a:off x="2149905" y="3160475"/>
            <a:ext cx="355782" cy="82576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7" idx="3"/>
            <a:endCxn id="28" idx="1"/>
          </p:cNvCxnSpPr>
          <p:nvPr/>
        </p:nvCxnSpPr>
        <p:spPr>
          <a:xfrm flipV="1">
            <a:off x="5177245" y="2838739"/>
            <a:ext cx="512633" cy="1147503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7" idx="3"/>
            <a:endCxn id="29" idx="1"/>
          </p:cNvCxnSpPr>
          <p:nvPr/>
        </p:nvCxnSpPr>
        <p:spPr>
          <a:xfrm flipV="1">
            <a:off x="5177245" y="3781862"/>
            <a:ext cx="512633" cy="20438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7" idx="3"/>
            <a:endCxn id="30" idx="1"/>
          </p:cNvCxnSpPr>
          <p:nvPr/>
        </p:nvCxnSpPr>
        <p:spPr>
          <a:xfrm>
            <a:off x="5177245" y="3986242"/>
            <a:ext cx="512633" cy="69028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670115" y="5181600"/>
            <a:ext cx="337792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*Extended Campuses Curriculum Committee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27" idx="3"/>
            <a:endCxn id="36" idx="1"/>
          </p:cNvCxnSpPr>
          <p:nvPr/>
        </p:nvCxnSpPr>
        <p:spPr>
          <a:xfrm>
            <a:off x="5177245" y="3986242"/>
            <a:ext cx="492870" cy="151852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8392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Charge to Academic Leaders</a:t>
            </a:r>
          </a:p>
          <a:p>
            <a:pPr>
              <a:buNone/>
            </a:pPr>
            <a:endParaRPr lang="en-US" sz="1000" b="1" dirty="0" smtClean="0"/>
          </a:p>
          <a:p>
            <a:pPr marL="0" lvl="0" indent="0">
              <a:buNone/>
            </a:pPr>
            <a:r>
              <a:rPr lang="en-US" sz="2600" b="1" dirty="0" smtClean="0"/>
              <a:t>1. </a:t>
            </a:r>
            <a:r>
              <a:rPr lang="en-US" sz="2800" dirty="0"/>
              <a:t>Identifying and providing support and training to </a:t>
            </a:r>
            <a:r>
              <a:rPr lang="en-US" sz="2800" dirty="0" smtClean="0"/>
              <a:t>all committees and committee members</a:t>
            </a:r>
            <a:endParaRPr lang="en-US" sz="2600" b="1" dirty="0" smtClean="0">
              <a:solidFill>
                <a:srgbClr val="FF0000"/>
              </a:solidFill>
            </a:endParaRPr>
          </a:p>
          <a:p>
            <a:pPr lvl="0">
              <a:buNone/>
            </a:pPr>
            <a:endParaRPr lang="en-US" sz="800" b="1" dirty="0" smtClean="0"/>
          </a:p>
          <a:p>
            <a:pPr lvl="0">
              <a:buNone/>
            </a:pPr>
            <a:endParaRPr lang="en-US" sz="800" b="1" dirty="0" smtClean="0"/>
          </a:p>
          <a:p>
            <a:pPr lvl="0">
              <a:buNone/>
            </a:pPr>
            <a:endParaRPr lang="en-US" sz="800" b="1" dirty="0" smtClean="0"/>
          </a:p>
          <a:p>
            <a:pPr marL="0" lvl="0" indent="0">
              <a:buNone/>
            </a:pPr>
            <a:r>
              <a:rPr lang="en-US" sz="2600" b="1" dirty="0" smtClean="0"/>
              <a:t>2. </a:t>
            </a:r>
            <a:r>
              <a:rPr lang="en-US" sz="2800" dirty="0"/>
              <a:t>Identifying and providing support to degree </a:t>
            </a:r>
            <a:r>
              <a:rPr lang="en-US" sz="2800" dirty="0" smtClean="0"/>
              <a:t>programs:</a:t>
            </a:r>
          </a:p>
          <a:p>
            <a:pPr lvl="1"/>
            <a:r>
              <a:rPr lang="en-US" sz="2400" dirty="0" smtClean="0"/>
              <a:t>to </a:t>
            </a:r>
            <a:r>
              <a:rPr lang="en-US" sz="2400" dirty="0"/>
              <a:t>prepare for their Academic Program Reviews and </a:t>
            </a:r>
            <a:endParaRPr lang="en-US" sz="2400" dirty="0" smtClean="0"/>
          </a:p>
          <a:p>
            <a:pPr lvl="1"/>
            <a:r>
              <a:rPr lang="en-US" sz="2400" dirty="0" smtClean="0"/>
              <a:t>to </a:t>
            </a:r>
            <a:r>
              <a:rPr lang="en-US" sz="2400" dirty="0"/>
              <a:t>implement their Action Plans following the Academic Program Review process</a:t>
            </a:r>
            <a:endParaRPr lang="en-US" sz="2200" b="1" dirty="0" smtClean="0">
              <a:solidFill>
                <a:srgbClr val="FF0000"/>
              </a:solidFill>
            </a:endParaRPr>
          </a:p>
          <a:p>
            <a:pPr lvl="0">
              <a:buNone/>
            </a:pPr>
            <a:endParaRPr lang="en-US" sz="800" b="1" dirty="0" smtClean="0"/>
          </a:p>
          <a:p>
            <a:pPr lvl="0">
              <a:buNone/>
            </a:pPr>
            <a:endParaRPr lang="en-US" sz="800" b="1" dirty="0" smtClean="0"/>
          </a:p>
          <a:p>
            <a:pPr lvl="0">
              <a:buNone/>
            </a:pPr>
            <a:endParaRPr lang="en-US" sz="800" b="1" dirty="0" smtClean="0"/>
          </a:p>
          <a:p>
            <a:pPr marL="0" lvl="0" indent="0">
              <a:buNone/>
            </a:pPr>
            <a:r>
              <a:rPr lang="en-US" sz="2600" b="1" dirty="0" smtClean="0"/>
              <a:t>3.</a:t>
            </a:r>
            <a:r>
              <a:rPr lang="en-US" sz="2800" dirty="0"/>
              <a:t> Examining the extent to which degree programs achieve faculty-driven curricular expectations</a:t>
            </a:r>
            <a:r>
              <a:rPr lang="en-US" sz="2600" b="1" dirty="0" smtClean="0"/>
              <a:t> </a:t>
            </a:r>
            <a:endParaRPr lang="en-US" sz="20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88B5-07A6-4B11-9F59-5682845B2CC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902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52400"/>
            <a:ext cx="86106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002060"/>
                </a:solidFill>
              </a:rPr>
              <a:t>The proposal being set forth for a Faculty Senate vote on May 5 includes</a:t>
            </a:r>
            <a:r>
              <a:rPr lang="en-US" sz="2800" b="1" dirty="0" smtClean="0">
                <a:solidFill>
                  <a:srgbClr val="002060"/>
                </a:solidFill>
              </a:rPr>
              <a:t>:</a:t>
            </a:r>
          </a:p>
          <a:p>
            <a:pPr>
              <a:buNone/>
            </a:pPr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en-US" sz="2800" b="1" dirty="0" smtClean="0"/>
              <a:t>The </a:t>
            </a:r>
            <a:r>
              <a:rPr lang="en-US" sz="2800" b="1" dirty="0" smtClean="0">
                <a:solidFill>
                  <a:srgbClr val="002060"/>
                </a:solidFill>
              </a:rPr>
              <a:t>Degree Program Expectations </a:t>
            </a:r>
            <a:r>
              <a:rPr lang="en-US" sz="2800" b="1" dirty="0" smtClean="0"/>
              <a:t>for Curriculum and Assessment</a:t>
            </a:r>
          </a:p>
          <a:p>
            <a:pPr marL="914400" lvl="1" indent="-514350"/>
            <a:endParaRPr lang="en-US" dirty="0" smtClean="0"/>
          </a:p>
          <a:p>
            <a:r>
              <a:rPr lang="en-US" sz="2800" b="1" dirty="0" smtClean="0"/>
              <a:t>The </a:t>
            </a:r>
            <a:r>
              <a:rPr lang="en-US" sz="2800" b="1" dirty="0" smtClean="0">
                <a:solidFill>
                  <a:srgbClr val="002060"/>
                </a:solidFill>
              </a:rPr>
              <a:t>proposed modifications </a:t>
            </a:r>
            <a:r>
              <a:rPr lang="en-US" sz="2800" b="1" dirty="0" smtClean="0"/>
              <a:t>to curriculum and assessment processes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The </a:t>
            </a:r>
            <a:r>
              <a:rPr lang="en-US" sz="2800" b="1" dirty="0" smtClean="0">
                <a:solidFill>
                  <a:srgbClr val="002060"/>
                </a:solidFill>
              </a:rPr>
              <a:t>charge to academic leaders </a:t>
            </a:r>
            <a:r>
              <a:rPr lang="en-US" sz="2800" b="1" dirty="0" smtClean="0"/>
              <a:t>to support degree programs in achieving the goals of this proposal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88B5-07A6-4B11-9F59-5682845B2CC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02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899</TotalTime>
  <Words>414</Words>
  <Application>Microsoft Office PowerPoint</Application>
  <PresentationFormat>On-screen Show (4:3)</PresentationFormat>
  <Paragraphs>132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Trek</vt:lpstr>
      <vt:lpstr>Expectations for Degree Programs:  Curriculum &amp; Assessment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E. Till</dc:creator>
  <cp:lastModifiedBy>Pamela Jeanne Lynchvanwyck</cp:lastModifiedBy>
  <cp:revision>60</cp:revision>
  <cp:lastPrinted>2014-03-10T19:09:30Z</cp:lastPrinted>
  <dcterms:created xsi:type="dcterms:W3CDTF">2013-11-02T21:52:18Z</dcterms:created>
  <dcterms:modified xsi:type="dcterms:W3CDTF">2014-03-11T16:46:47Z</dcterms:modified>
</cp:coreProperties>
</file>