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61" r:id="rId5"/>
    <p:sldId id="262" r:id="rId6"/>
    <p:sldId id="263" r:id="rId7"/>
    <p:sldId id="258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>
        <p:scale>
          <a:sx n="100" d="100"/>
          <a:sy n="100" d="100"/>
        </p:scale>
        <p:origin x="-946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C0A7E-4900-4A87-B6CD-E5D82B357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BACHELOR OF UNIVERSITY STUDIES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NIRANJAN VENKATRAMAN</a:t>
            </a:r>
          </a:p>
          <a:p>
            <a:r>
              <a:rPr lang="en-US" dirty="0" smtClean="0"/>
              <a:t>CHAIR BUS COMMITTEE</a:t>
            </a:r>
          </a:p>
          <a:p>
            <a:r>
              <a:rPr lang="en-US" dirty="0" smtClean="0"/>
              <a:t>21 OCTOBER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DEGREE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04286"/>
              </p:ext>
            </p:extLst>
          </p:nvPr>
        </p:nvGraphicFramePr>
        <p:xfrm>
          <a:off x="457200" y="2133600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 OF UNIVERSITY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HOUSED</a:t>
                      </a:r>
                      <a:r>
                        <a:rPr lang="en-US" baseline="0" dirty="0" smtClean="0"/>
                        <a:t> IN UNIVERSITY COLLEGE</a:t>
                      </a:r>
                    </a:p>
                    <a:p>
                      <a:r>
                        <a:rPr lang="en-US" baseline="0" dirty="0" smtClean="0"/>
                        <a:t>- INTERDISCIPLINARY DEGREE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 IN BUS IS MADE UP OF: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MINORS AND A CAPSTONE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INDIVIDUALIZED MINOR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of the minors can be an</a:t>
                      </a:r>
                      <a:r>
                        <a:rPr lang="en-US" baseline="0" dirty="0" smtClean="0"/>
                        <a:t> ‘Individualized Minor’ for students interested in a theme not offered as part of any existing minors at NAU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ADVISING &amp; STEERING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Gateway Student</a:t>
                      </a:r>
                      <a:r>
                        <a:rPr lang="en-US" baseline="0" dirty="0" smtClean="0"/>
                        <a:t> Success Advising plays a vital role in identifying appropriate students and in approving the program of study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DEGREE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104481"/>
              </p:ext>
            </p:extLst>
          </p:nvPr>
        </p:nvGraphicFramePr>
        <p:xfrm>
          <a:off x="457200" y="17526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OF GATEWAY ADVISORS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Gateway</a:t>
                      </a:r>
                      <a:r>
                        <a:rPr lang="en-US" baseline="0" dirty="0" smtClean="0"/>
                        <a:t> advisors play a major role in identifying students with: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No declared majors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 disproportionate number of credit hours</a:t>
                      </a:r>
                      <a:r>
                        <a:rPr lang="en-US" baseline="0" dirty="0" smtClean="0"/>
                        <a:t> earned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How do</a:t>
                      </a:r>
                      <a:r>
                        <a:rPr lang="en-US" baseline="0" dirty="0" smtClean="0"/>
                        <a:t> advisors work with students?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identify their area of interest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If no suitable major</a:t>
                      </a:r>
                      <a:r>
                        <a:rPr lang="en-US" baseline="0" dirty="0" smtClean="0"/>
                        <a:t> can be found but certain minors or ‘individualized minors’ can be identified, students are guided toward the BUS degree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Advisors work with the student to set up a program of study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The BUS Steering Committee reviews and approves the</a:t>
                      </a:r>
                      <a:r>
                        <a:rPr lang="en-US" baseline="0" dirty="0" smtClean="0"/>
                        <a:t> program of study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1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DEGREE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610595"/>
              </p:ext>
            </p:extLst>
          </p:nvPr>
        </p:nvGraphicFramePr>
        <p:xfrm>
          <a:off x="228600" y="24731"/>
          <a:ext cx="8763000" cy="683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248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r>
                        <a:rPr lang="en-US" baseline="0" dirty="0" smtClean="0"/>
                        <a:t> 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Currently Students must have 60</a:t>
                      </a:r>
                      <a:r>
                        <a:rPr lang="en-US" baseline="0" dirty="0" smtClean="0"/>
                        <a:t>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CAPSTONE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Students can take a capstone course in the unit/department administering</a:t>
                      </a:r>
                      <a:r>
                        <a:rPr lang="en-US" baseline="0" dirty="0" smtClean="0"/>
                        <a:t> the program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Students can take the BUS 450C administered by the BUS program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Successful completion of 2 minors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Or</a:t>
                      </a:r>
                      <a:r>
                        <a:rPr lang="en-US" baseline="0" dirty="0" smtClean="0"/>
                        <a:t> an individualized minor (36 units)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Junior level writing course from a discipline or ENG 302W or ENG 305W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Learning Outcomes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Demonstrate the intellectual</a:t>
                      </a:r>
                      <a:r>
                        <a:rPr lang="en-US" sz="1600" baseline="0" dirty="0" smtClean="0"/>
                        <a:t> and practical skills of written/oral communication, analytic reasoning/critical thinking and quantitative reasoning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Apply knowledge of human</a:t>
                      </a:r>
                      <a:r>
                        <a:rPr lang="en-US" sz="1600" baseline="0" dirty="0" smtClean="0"/>
                        <a:t> cultures, diversity, and global issues to intra/interpersonal situations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Apply knowledge of the physical/natural world and scientific literacy in appropriate</a:t>
                      </a:r>
                      <a:r>
                        <a:rPr lang="en-US" sz="1600" baseline="0" dirty="0" smtClean="0"/>
                        <a:t> contexts and to situations involving the interaction with the environment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Demonstrate problem-solving and application of skills in a real world setting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Synthesize</a:t>
                      </a:r>
                      <a:r>
                        <a:rPr lang="en-US" sz="1600" baseline="0" dirty="0" smtClean="0"/>
                        <a:t> the skills and objectives from the breath of liberal studies, diversity, and 2 disciplines to apply to novel situations specific to career goals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DEGREE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97165"/>
              </p:ext>
            </p:extLst>
          </p:nvPr>
        </p:nvGraphicFramePr>
        <p:xfrm>
          <a:off x="152400" y="1905000"/>
          <a:ext cx="8763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934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of Steering Committee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Group of faculty from various</a:t>
                      </a:r>
                      <a:r>
                        <a:rPr lang="en-US" sz="1800" baseline="0" dirty="0" smtClean="0"/>
                        <a:t> colleges across campus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BUS instructor</a:t>
                      </a: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Mandate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Charged</a:t>
                      </a:r>
                      <a:r>
                        <a:rPr lang="en-US" sz="1800" baseline="0" dirty="0" smtClean="0"/>
                        <a:t> with o</a:t>
                      </a:r>
                      <a:r>
                        <a:rPr lang="en-US" sz="1800" dirty="0" smtClean="0"/>
                        <a:t>perationalize BUS degree in 2011-2012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Approves programs of study from students applying to the BUS</a:t>
                      </a:r>
                      <a:r>
                        <a:rPr lang="en-US" sz="1800" baseline="0" dirty="0" smtClean="0"/>
                        <a:t> program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Works with the instructor of the BUS 450C and the students to assess the BUS program using various measures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Defines the progression of the BUS program to future thematic</a:t>
                      </a:r>
                      <a:r>
                        <a:rPr lang="en-US" sz="1800" baseline="0" dirty="0" smtClean="0"/>
                        <a:t> strands in line with University objectives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Appoints BUS mentors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110"/>
            <a:ext cx="6477000" cy="1143000"/>
          </a:xfrm>
        </p:spPr>
        <p:txBody>
          <a:bodyPr/>
          <a:lstStyle/>
          <a:p>
            <a:r>
              <a:rPr lang="en-US" dirty="0" smtClean="0"/>
              <a:t>Our Students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83874"/>
              </p:ext>
            </p:extLst>
          </p:nvPr>
        </p:nvGraphicFramePr>
        <p:xfrm>
          <a:off x="304800" y="3124200"/>
          <a:ext cx="69342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28194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2011 - 2012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2012 - 2013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2013 - 2014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expected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110"/>
            <a:ext cx="6477000" cy="114300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2" name="Content Placeholder 1" descr="Screen Shot 2013-10-15 at 1.50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53" r="-58953"/>
          <a:stretch>
            <a:fillRect/>
          </a:stretch>
        </p:blipFill>
        <p:spPr>
          <a:xfrm>
            <a:off x="-5334000" y="0"/>
            <a:ext cx="19812000" cy="6934200"/>
          </a:xfrm>
        </p:spPr>
      </p:pic>
    </p:spTree>
    <p:extLst>
      <p:ext uri="{BB962C8B-B14F-4D97-AF65-F5344CB8AC3E}">
        <p14:creationId xmlns:p14="http://schemas.microsoft.com/office/powerpoint/2010/main" val="20156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Bachelor of university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 Fac Senate Presentation 21Oct1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14367C-AFB0-424C-87E5-110AD510D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 Fac Senate Presentation 21Oct13</Template>
  <TotalTime>5</TotalTime>
  <Words>435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BUS Fac Senate Presentation 21Oct13</vt:lpstr>
      <vt:lpstr>BACHELOR OF UNIVERSITY STUDIES</vt:lpstr>
      <vt:lpstr>BUS DEGREE</vt:lpstr>
      <vt:lpstr>BUS DEGREE</vt:lpstr>
      <vt:lpstr>BUS DEGREE</vt:lpstr>
      <vt:lpstr>BUS DEGREE</vt:lpstr>
      <vt:lpstr>Our Students</vt:lpstr>
      <vt:lpstr>Q &amp; A</vt:lpstr>
      <vt:lpstr>Bachelor of university studies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OF UNIVERSITY STUDIES</dc:title>
  <dc:creator>Niranjan Venkatraman</dc:creator>
  <cp:lastModifiedBy>Pamela Jeanne Lynchvanwyck</cp:lastModifiedBy>
  <cp:revision>1</cp:revision>
  <dcterms:created xsi:type="dcterms:W3CDTF">2013-10-16T15:27:53Z</dcterms:created>
  <dcterms:modified xsi:type="dcterms:W3CDTF">2013-10-16T20:12:59Z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