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sldIdLst>
    <p:sldId id="256" r:id="rId2"/>
    <p:sldId id="258" r:id="rId3"/>
    <p:sldId id="257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y" initials="edy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8" y="3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12T15:21:58.180" idx="1">
    <p:pos x="3152" y="5266"/>
    <p:text>should this be 2012? 
</p:text>
  </p:cm>
  <p:cm authorId="0" dt="2013-08-12T15:22:34.535" idx="2">
    <p:pos x="2200" y="4984"/>
    <p:text>should this also be 2012?  If not, should it go below the next one so things are chronological? 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12T15:31:46.398" idx="4">
    <p:pos x="3330" y="2700"/>
    <p:text>I don't see this page.  When I click on it, it routes to the main policy page.  Is the comment that we need one for faculty??  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12T15:33:17.704" idx="7">
    <p:pos x="6566" y="1422"/>
    <p:text>need explanation - this is what a majority of the faculty reported compiled in to a table by the PAIR office. . .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12T15:35:35.544" idx="6">
    <p:pos x="2472" y="168"/>
    <p:text>are these really the questions we want to ask?  Or are we still earlier in the process - many faculty are going to push back and not want any sort of mandated uniform sanctions. . . questions like "should we have a university standard compared to individual faculty sanctions" or "should faculty be able to opt out of any university policy for sanctions if they are clear in their syllabi" - that sort of thing. . . . 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09A7005-091F-4444-9AD0-63DD246921DC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CBD7D7E-7948-4B43-BD20-9CD5B3AE3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.nau.edu/policy/policy.aspx?num=100601" TargetMode="External"/><Relationship Id="rId7" Type="http://schemas.openxmlformats.org/officeDocument/2006/relationships/hyperlink" Target="http://library.nau.edu/research.html" TargetMode="External"/><Relationship Id="rId2" Type="http://schemas.openxmlformats.org/officeDocument/2006/relationships/hyperlink" Target="http://www2.nau.edu/d-elearn/support/tutorials/academicintegr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nau.edu/clinedb/37" TargetMode="External"/><Relationship Id="rId5" Type="http://schemas.openxmlformats.org/officeDocument/2006/relationships/hyperlink" Target="http://azhin.org/NAU-Cline-Library-Cite-My-Sources" TargetMode="External"/><Relationship Id="rId4" Type="http://schemas.openxmlformats.org/officeDocument/2006/relationships/hyperlink" Target="http://azhin.org/NAU-ClineLibrary-HowDo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nau.edu/universitypolicies/AcaAffairs.asp" TargetMode="External"/><Relationship Id="rId2" Type="http://schemas.openxmlformats.org/officeDocument/2006/relationships/hyperlink" Target="http://nau.edu/uploadedFiles/Administrative/EMSA_Sites/Folder_Templates/_Forms/Academic_Dishonest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hyperlink" Target="http://nau.edu/uploadedFiles/Administrative/Provost/Provost/_Forms/Academic%20Dishonesty%20Form%20PDF%20Final%202013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423358"/>
            <a:ext cx="6523013" cy="578053"/>
          </a:xfrm>
        </p:spPr>
        <p:txBody>
          <a:bodyPr>
            <a:normAutofit/>
          </a:bodyPr>
          <a:lstStyle/>
          <a:p>
            <a:r>
              <a:rPr lang="en-US" dirty="0" smtClean="0"/>
              <a:t>CONSULTATION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709170"/>
            <a:ext cx="5724862" cy="2714189"/>
          </a:xfrm>
        </p:spPr>
        <p:txBody>
          <a:bodyPr/>
          <a:lstStyle/>
          <a:p>
            <a:r>
              <a:rPr lang="en-US" dirty="0" smtClean="0"/>
              <a:t>Academic Integrity</a:t>
            </a:r>
            <a:br>
              <a:rPr lang="en-US" dirty="0" smtClean="0"/>
            </a:br>
            <a:r>
              <a:rPr lang="en-US" dirty="0" smtClean="0"/>
              <a:t>at NAU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55492" y="4488671"/>
            <a:ext cx="23273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ACADEMIC INTEGRITY AT NAU</a:t>
            </a:r>
          </a:p>
          <a:p>
            <a:pPr algn="ctr"/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41" y="145271"/>
            <a:ext cx="8129433" cy="434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0" y="4488671"/>
            <a:ext cx="3289749" cy="2288381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389" y="4488671"/>
            <a:ext cx="3199188" cy="2288382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2733" y="3891465"/>
            <a:ext cx="331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Images Copied off the Internet 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7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8-21 at 6.09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44" b="-6544"/>
          <a:stretch>
            <a:fillRect/>
          </a:stretch>
        </p:blipFill>
        <p:spPr>
          <a:xfrm>
            <a:off x="649941" y="-123514"/>
            <a:ext cx="7691719" cy="4571999"/>
          </a:xfrm>
        </p:spPr>
      </p:pic>
      <p:pic>
        <p:nvPicPr>
          <p:cNvPr id="5" name="Picture 4" descr="Screen Shot 2013-08-21 at 6.10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1" y="3979333"/>
            <a:ext cx="7691719" cy="2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7" y="503766"/>
            <a:ext cx="8509000" cy="739121"/>
          </a:xfrm>
        </p:spPr>
        <p:txBody>
          <a:bodyPr/>
          <a:lstStyle/>
          <a:p>
            <a:r>
              <a:rPr lang="en-US" sz="4400" dirty="0" smtClean="0">
                <a:latin typeface="Calibri"/>
                <a:cs typeface="Calibri"/>
              </a:rPr>
              <a:t>Your Views on Academic Integrity?</a:t>
            </a:r>
            <a:endParaRPr lang="en-US" sz="4400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15012"/>
              </p:ext>
            </p:extLst>
          </p:nvPr>
        </p:nvGraphicFramePr>
        <p:xfrm>
          <a:off x="431800" y="1626871"/>
          <a:ext cx="833755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7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Questions (You can also send your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comments/suggestions to Cyndi.Banks@nau.edu)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6730" marR="96730"/>
                </a:tc>
              </a:tr>
              <a:tr h="370840">
                <a:tc>
                  <a:txBody>
                    <a:bodyPr/>
                    <a:lstStyle/>
                    <a:p>
                      <a:pPr lvl="1" indent="-457200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1.  What</a:t>
                      </a:r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 best practices should NAU and its faculty, students and staff employ to promote academic integrity?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96730" marR="96730"/>
                </a:tc>
              </a:tr>
              <a:tr h="370840">
                <a:tc>
                  <a:txBody>
                    <a:bodyPr/>
                    <a:lstStyle/>
                    <a:p>
                      <a:pPr lvl="1" indent="-457200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2.  Should we use a common framework</a:t>
                      </a:r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 for sanctions?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96730" marR="9673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3.  What</a:t>
                      </a:r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discretion should there be for individual faculty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     adaptation of that framework?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marL="96730" marR="96730"/>
                </a:tc>
              </a:tr>
            </a:tbl>
          </a:graphicData>
        </a:graphic>
      </p:graphicFrame>
      <p:pic>
        <p:nvPicPr>
          <p:cNvPr id="5" name="Picture 4" descr="Screen Shot 2013-08-12 at 10.4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4629151"/>
            <a:ext cx="2743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3" y="616328"/>
            <a:ext cx="7272339" cy="1339009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Purpose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31735"/>
              </p:ext>
            </p:extLst>
          </p:nvPr>
        </p:nvGraphicFramePr>
        <p:xfrm>
          <a:off x="1089024" y="2053245"/>
          <a:ext cx="7272338" cy="148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338"/>
              </a:tblGrid>
              <a:tr h="5451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Why?</a:t>
                      </a:r>
                      <a:endParaRPr lang="en-US" sz="24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940985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To create a culture of academic integrity at NAU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Screen Shot 2013-08-12 at 10.1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8" y="3746321"/>
            <a:ext cx="3556000" cy="270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05" y="3966556"/>
            <a:ext cx="5798144" cy="22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171850"/>
              </p:ext>
            </p:extLst>
          </p:nvPr>
        </p:nvGraphicFramePr>
        <p:xfrm>
          <a:off x="211667" y="113331"/>
          <a:ext cx="8796866" cy="668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/>
                <a:gridCol w="1363133"/>
                <a:gridCol w="5427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Event</a:t>
                      </a:r>
                      <a:endParaRPr lang="en-US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Timing</a:t>
                      </a:r>
                      <a:endParaRPr lang="en-US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Result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Academic Integrity Town hall meeting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October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2012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Received input from faculty, students and administrative staff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Discussed best practices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Recommended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revisions of policy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ACADA Working</a:t>
                      </a:r>
                      <a:r>
                        <a:rPr lang="en-US" b="1" baseline="0" dirty="0" smtClean="0">
                          <a:latin typeface="Calibri"/>
                          <a:cs typeface="Calibri"/>
                        </a:rPr>
                        <a:t> Committee on Academic Integrity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Fall 2012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Draft revision of Academic Integrity Policy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Vice Provost’s Working Committee 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Spring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 2013 - present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Academic Integrity Survey administered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and report prepared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NAU academic integrity existing resources researched &amp; compiled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Draft policy reviewed and revised per suggestions from ACADA, Town Hall &amp; Survey results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Consultation with NAU stakeholder</a:t>
                      </a:r>
                      <a:r>
                        <a:rPr lang="en-US" b="1" baseline="0" dirty="0" smtClean="0">
                          <a:latin typeface="Calibri"/>
                          <a:cs typeface="Calibri"/>
                        </a:rPr>
                        <a:t> bodies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August/September 2013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Input to be solicited from all stakeholder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organizations (ACC, PALC, ASNAU, ACADA, GSG, Faculty Senate, EC, Student Life, ASC)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Academic Integrity Town hall meeting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Calibri"/>
                          <a:cs typeface="Calibri"/>
                        </a:rPr>
                        <a:t>October</a:t>
                      </a:r>
                      <a:r>
                        <a:rPr lang="en-US" sz="1400" baseline="0" smtClean="0">
                          <a:latin typeface="Calibri"/>
                          <a:cs typeface="Calibri"/>
                        </a:rPr>
                        <a:t> 25, </a:t>
                      </a:r>
                      <a:r>
                        <a:rPr lang="en-US" sz="1400" baseline="0" dirty="0" smtClean="0">
                          <a:latin typeface="Calibri"/>
                          <a:cs typeface="Calibri"/>
                        </a:rPr>
                        <a:t>2013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Reporting on process and results of consultations so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far, Recommendations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Academic Integrity Policy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/>
                          <a:cs typeface="Calibri"/>
                        </a:rPr>
                        <a:t>November 2013 – March 2014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Revision of policy, vetting by legal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Implementation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of policy and steps for strengthening a Culture of Academic Integrity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5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-116821"/>
            <a:ext cx="7444193" cy="658688"/>
          </a:xfrm>
        </p:spPr>
        <p:txBody>
          <a:bodyPr/>
          <a:lstStyle/>
          <a:p>
            <a:r>
              <a:rPr lang="en-US" sz="4000" dirty="0" smtClean="0">
                <a:latin typeface="Calibri"/>
                <a:cs typeface="Calibri"/>
              </a:rPr>
              <a:t>Existing NAU Resources</a:t>
            </a:r>
            <a:endParaRPr lang="en-US" sz="4000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733736"/>
              </p:ext>
            </p:extLst>
          </p:nvPr>
        </p:nvGraphicFramePr>
        <p:xfrm>
          <a:off x="186266" y="541867"/>
          <a:ext cx="8796867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267"/>
                <a:gridCol w="2988734"/>
                <a:gridCol w="46058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Resource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Location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Provost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Committee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Comments/Suggestions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E-Learning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training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  <a:hlinkClick r:id="rId2"/>
                        </a:rPr>
                        <a:t>http://www2.nau.edu/d-elearn/support/tutorials/academicintegrity/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 -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Suggestion: Update the training and structure by topic: group work, citation, stolen/borrowed tests, etc. and note the key ideas/points students would need to take away.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Academic Catalog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  <a:hlinkClick r:id="rId3"/>
                        </a:rPr>
                        <a:t>https://policy.nau.edu/policy/policy.aspx?num=100601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 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Suggestion:  Rewrite policy with focus on academic integrity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instead of dishonesty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Cline</a:t>
                      </a:r>
                      <a:r>
                        <a:rPr lang="en-US" b="1" baseline="0" dirty="0" smtClean="0">
                          <a:latin typeface="Calibri"/>
                          <a:cs typeface="Calibri"/>
                        </a:rPr>
                        <a:t> Library</a:t>
                      </a:r>
                    </a:p>
                    <a:p>
                      <a:endParaRPr lang="en-US" b="1" baseline="0" dirty="0" smtClean="0">
                        <a:latin typeface="Calibri"/>
                        <a:cs typeface="Calibri"/>
                      </a:endParaRPr>
                    </a:p>
                    <a:p>
                      <a:r>
                        <a:rPr lang="en-US" b="0" baseline="0" dirty="0" smtClean="0">
                          <a:latin typeface="Calibri"/>
                          <a:cs typeface="Calibri"/>
                        </a:rPr>
                        <a:t>Supports and integrates E-Learning</a:t>
                      </a:r>
                    </a:p>
                    <a:p>
                      <a:r>
                        <a:rPr lang="en-US" b="0" baseline="0" dirty="0" smtClean="0">
                          <a:latin typeface="Calibri"/>
                          <a:cs typeface="Calibri"/>
                        </a:rPr>
                        <a:t>Resource above</a:t>
                      </a:r>
                      <a:endParaRPr lang="en-US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http://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azhin.org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/NAU-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ClineLibrary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HowDoI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micro pages on topics such as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  <a:hlinkClick r:id="rId4"/>
                        </a:rPr>
                        <a:t>How do I Prevent Plagiarism?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 and 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  <a:hlinkClick r:id="rId5"/>
                        </a:rPr>
                        <a:t>Cite my Sources.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090507">
                <a:tc vMerge="1">
                  <a:txBody>
                    <a:bodyPr/>
                    <a:lstStyle/>
                    <a:p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https://libproxy.nau.edu:8080/refworks2/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default.aspx?r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=authentication::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init&amp;groupcode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=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RWNArizonaU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Calibri"/>
                          <a:hlinkClick r:id="rId6"/>
                        </a:rPr>
                        <a:t>Refworks is an online research management, writing and collaboration tool, that supports responsible use of information</a:t>
                      </a:r>
                      <a:endParaRPr lang="en-US" u="non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databases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The Cline Library provides access to a multitude of research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  <a:hlinkClick r:id="rId7"/>
                        </a:rPr>
                        <a:t>databases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 containing a variety of mediums which are designed to support responsible research &amp;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 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ocate a large number of articles related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to Academic and Research Integrity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7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8646"/>
            <a:ext cx="7691719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Existing NAU Resources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862339"/>
              </p:ext>
            </p:extLst>
          </p:nvPr>
        </p:nvGraphicFramePr>
        <p:xfrm>
          <a:off x="725488" y="1191279"/>
          <a:ext cx="7693026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12"/>
                <a:gridCol w="3225272"/>
                <a:gridCol w="25643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Resource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Location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Comments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Student handbook Appendix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  <a:hlinkClick r:id="rId2"/>
                        </a:rPr>
                        <a:t>http://nau.edu/uploadedFiles/Administrative/EMSA_Sites/Folder_Templates/_Forms/Academic_Dishonesty.pdf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Suggestion: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When updated, we should make sure the training aligns with the policy.  Because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it includes process, it will never totally line up. 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Faculty page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  <a:hlinkClick r:id="rId3"/>
                        </a:rPr>
                        <a:t>http://home.nau.edu/universitypolicies/AcaAffairs.asp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 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Academic dishonesty reporting form 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  <a:hlinkClick r:id="rId4"/>
                        </a:rPr>
                        <a:t>http://nau.edu/uploadedFiles/Administrative/Provost/Provost/_Forms/Academic%20Dishonesty%20Form%20PDF%20Final%202013.pdf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 </a:t>
                      </a:r>
                      <a:r>
                        <a:rPr lang="en-US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This new form is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completely online so it is easy to report.  It is tied to a database in LOUIE so administrators can find prior incidents easily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0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27000"/>
            <a:ext cx="7691719" cy="80433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Survey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642313"/>
              </p:ext>
            </p:extLst>
          </p:nvPr>
        </p:nvGraphicFramePr>
        <p:xfrm>
          <a:off x="507999" y="1079500"/>
          <a:ext cx="7911168" cy="518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584"/>
                <a:gridCol w="3955584"/>
              </a:tblGrid>
              <a:tr h="16609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Presented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18 academic dishonesty statements from the current policy in the Student Handbook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Respondents: faculty, students, administrators, staff</a:t>
                      </a:r>
                      <a:endParaRPr lang="en-US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Respondents were asked to choose how each statement should be sanctioned from a list of six scaled sanctions, selecting only one sanction per statement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20997">
                <a:tc rowSpan="5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Scaled sanctions</a:t>
                      </a:r>
                    </a:p>
                    <a:p>
                      <a:endParaRPr lang="en-US" b="1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--from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least to most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no sanction</a:t>
                      </a:r>
                      <a:endParaRPr lang="en-US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0380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educational assignment such as completing an academic dishonesty tutorial</a:t>
                      </a:r>
                      <a:endParaRPr lang="en-US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209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instructor lowers grade </a:t>
                      </a:r>
                      <a:endParaRPr lang="en-US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209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warning including academic probation</a:t>
                      </a:r>
                      <a:endParaRPr lang="en-US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209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suspension or expulsion</a:t>
                      </a:r>
                    </a:p>
                  </a:txBody>
                  <a:tcPr/>
                </a:tc>
              </a:tr>
              <a:tr h="726652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Following tables represent categorized </a:t>
                      </a:r>
                      <a:r>
                        <a:rPr lang="en-US" b="1" dirty="0" smtClean="0">
                          <a:latin typeface="Calibri"/>
                          <a:cs typeface="Calibri"/>
                        </a:rPr>
                        <a:t>responses based on the highest percentage of response to each act of academic dishonesty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3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8-21 at 6.09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49" b="-23949"/>
          <a:stretch>
            <a:fillRect/>
          </a:stretch>
        </p:blipFill>
        <p:spPr>
          <a:xfrm>
            <a:off x="635777" y="-554567"/>
            <a:ext cx="8209741" cy="4879914"/>
          </a:xfrm>
        </p:spPr>
      </p:pic>
      <p:pic>
        <p:nvPicPr>
          <p:cNvPr id="6" name="Picture 5" descr="Screen Shot 2013-08-21 at 6.09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7" y="3623734"/>
            <a:ext cx="8294407" cy="29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8-21 at 6.09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15" b="-26015"/>
          <a:stretch>
            <a:fillRect/>
          </a:stretch>
        </p:blipFill>
        <p:spPr>
          <a:xfrm>
            <a:off x="-59268" y="443752"/>
            <a:ext cx="9203267" cy="5470471"/>
          </a:xfrm>
        </p:spPr>
      </p:pic>
    </p:spTree>
    <p:extLst>
      <p:ext uri="{BB962C8B-B14F-4D97-AF65-F5344CB8AC3E}">
        <p14:creationId xmlns:p14="http://schemas.microsoft.com/office/powerpoint/2010/main" val="1705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1 at 6.0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1" y="198966"/>
            <a:ext cx="8775759" cy="63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223</TotalTime>
  <Words>579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Venture</vt:lpstr>
      <vt:lpstr>Academic Integrity at NAU</vt:lpstr>
      <vt:lpstr>Purpose</vt:lpstr>
      <vt:lpstr>PowerPoint Presentation</vt:lpstr>
      <vt:lpstr>Existing NAU Resources</vt:lpstr>
      <vt:lpstr>Existing NAU Resources</vt:lpstr>
      <vt:lpstr>Survey</vt:lpstr>
      <vt:lpstr>PowerPoint Presentation</vt:lpstr>
      <vt:lpstr>PowerPoint Presentation</vt:lpstr>
      <vt:lpstr>PowerPoint Presentation</vt:lpstr>
      <vt:lpstr>PowerPoint Presentation</vt:lpstr>
      <vt:lpstr>Your Views on Academic Integrity?</vt:lpstr>
    </vt:vector>
  </TitlesOfParts>
  <Company>UNIVERSITY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Integrity</dc:title>
  <dc:creator>Cyndi Banks</dc:creator>
  <cp:lastModifiedBy>Pamela Jeanne Lynchvanwyck</cp:lastModifiedBy>
  <cp:revision>30</cp:revision>
  <dcterms:created xsi:type="dcterms:W3CDTF">2013-08-12T15:42:11Z</dcterms:created>
  <dcterms:modified xsi:type="dcterms:W3CDTF">2013-09-04T18:37:33Z</dcterms:modified>
</cp:coreProperties>
</file>