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80" autoAdjust="0"/>
    <p:restoredTop sz="68682" autoAdjust="0"/>
  </p:normalViewPr>
  <p:slideViewPr>
    <p:cSldViewPr>
      <p:cViewPr varScale="1">
        <p:scale>
          <a:sx n="71" d="100"/>
          <a:sy n="71" d="100"/>
        </p:scale>
        <p:origin x="-132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9023FD-FCB3-4476-9B1B-AC6B3990E0FD}" type="datetimeFigureOut">
              <a:rPr lang="en-US" smtClean="0"/>
              <a:pPr/>
              <a:t>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B0FDD3-68F5-49EA-B0A1-0EDBE6FF2FF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Module 1 we introduced</a:t>
            </a:r>
            <a:r>
              <a:rPr lang="en-US" baseline="0" dirty="0" smtClean="0"/>
              <a:t> you to mapping programs and elements. In Module 2 we showed you how to make a 15 minute map using nothing but Google Earth, PowerPoint, and your imagination. Module 3 introduced us to a little more professional map making. Now we are going navigate into some clear GIS territory and show you how you make a map in about 15 minutes with some industry standard software. </a:t>
            </a:r>
          </a:p>
          <a:p>
            <a:r>
              <a:rPr lang="en-US" baseline="0" dirty="0" smtClean="0"/>
              <a:t>	For this Module what you will need is </a:t>
            </a:r>
            <a:r>
              <a:rPr lang="en-US" baseline="0" dirty="0" err="1" smtClean="0"/>
              <a:t>ArcMap</a:t>
            </a:r>
            <a:r>
              <a:rPr lang="en-US" baseline="0" dirty="0" smtClean="0"/>
              <a:t> and </a:t>
            </a:r>
            <a:r>
              <a:rPr lang="en-US" baseline="0" dirty="0" err="1" smtClean="0"/>
              <a:t>ArcCataolg</a:t>
            </a:r>
            <a:r>
              <a:rPr lang="en-US" baseline="0" dirty="0" smtClean="0"/>
              <a:t>, both are part of </a:t>
            </a:r>
            <a:r>
              <a:rPr lang="en-US" baseline="0" dirty="0" err="1" smtClean="0"/>
              <a:t>ArcGIS</a:t>
            </a:r>
            <a:r>
              <a:rPr lang="en-US" baseline="0" dirty="0" smtClean="0"/>
              <a:t> Desktop. This will work with Arc 10 or 9.x. If you don’t own or have access to these programs you can still go through this module as it will help you to get familiar with </a:t>
            </a:r>
            <a:r>
              <a:rPr lang="en-US" baseline="0" dirty="0" err="1" smtClean="0"/>
              <a:t>ArcGIS</a:t>
            </a:r>
            <a:r>
              <a:rPr lang="en-US" baseline="0" dirty="0" smtClean="0"/>
              <a:t> for when you are able to get access. If you can get to GRAIL or any other GIS lab then you may get more out of this workshop. NAU users can access the campus’ virtual labs and they will have </a:t>
            </a:r>
            <a:r>
              <a:rPr lang="en-US" baseline="0" dirty="0" err="1" smtClean="0"/>
              <a:t>ArcGIS</a:t>
            </a:r>
            <a:r>
              <a:rPr lang="en-US" baseline="0" dirty="0" smtClean="0"/>
              <a:t>. Do a connect to virtual desktop and connect to windows.cefns.nau.edu. These programs are not free and are not cheep. In this module we also assume you know some basic computer skills such as managing files you have downloaded from the internet. So whether or not you are able to use </a:t>
            </a:r>
            <a:r>
              <a:rPr lang="en-US" baseline="0" dirty="0" err="1" smtClean="0"/>
              <a:t>ArcGIS</a:t>
            </a:r>
            <a:r>
              <a:rPr lang="en-US" baseline="0" dirty="0" smtClean="0"/>
              <a:t> lets get started.</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The first step to narrowing down our roads is selection of the right ones. This can be done</a:t>
            </a:r>
            <a:r>
              <a:rPr lang="en-US" baseline="0" dirty="0" smtClean="0"/>
              <a:t> in many different ways but the fastest way to do this is to select by querying. Querying, however, can be like opening a titanium can of soda with a stick if you don’t know what you are doing. Querying, if your are not familiar with the term, is asking the computer or database for an answer using specific syntax. You can close the attribute table if you want but we will need to open it up again later. Sometimes if you have to many things open it can get confusing. </a:t>
            </a:r>
          </a:p>
          <a:p>
            <a:r>
              <a:rPr lang="en-US" baseline="0" dirty="0" smtClean="0"/>
              <a:t>	So the </a:t>
            </a:r>
            <a:r>
              <a:rPr lang="en-US" b="1" baseline="0" dirty="0" smtClean="0"/>
              <a:t>first</a:t>
            </a:r>
            <a:r>
              <a:rPr lang="en-US" baseline="0" dirty="0" smtClean="0"/>
              <a:t> step is to go up to the menu and punch Selection&gt;Select By Attributes. Now we have our query window. Remember for our query to work we to put in a </a:t>
            </a:r>
            <a:r>
              <a:rPr lang="en-US" i="0" baseline="0" dirty="0" smtClean="0"/>
              <a:t>specific</a:t>
            </a:r>
            <a:r>
              <a:rPr lang="en-US" baseline="0" dirty="0" smtClean="0"/>
              <a:t> syntax, and I emphasize the word </a:t>
            </a:r>
            <a:r>
              <a:rPr lang="en-US" i="0" u="sng" baseline="0" dirty="0" smtClean="0"/>
              <a:t>specific</a:t>
            </a:r>
            <a:r>
              <a:rPr lang="en-US" baseline="0" dirty="0" smtClean="0"/>
              <a:t>. </a:t>
            </a:r>
            <a:r>
              <a:rPr lang="en-US" b="1" baseline="0" dirty="0" smtClean="0"/>
              <a:t>Second </a:t>
            </a:r>
            <a:r>
              <a:rPr lang="en-US" b="0" baseline="0" dirty="0" smtClean="0"/>
              <a:t>double click on “NAME” as we are going to be selecting by name, and it will be put in the formula window. Add a space. </a:t>
            </a:r>
            <a:r>
              <a:rPr lang="en-US" b="1" baseline="0" dirty="0" smtClean="0"/>
              <a:t>Third </a:t>
            </a:r>
            <a:r>
              <a:rPr lang="en-US" b="0" baseline="0" dirty="0" smtClean="0"/>
              <a:t>single click on the = button and add a space. </a:t>
            </a:r>
            <a:r>
              <a:rPr lang="en-US" b="1" baseline="0" dirty="0" smtClean="0"/>
              <a:t>Fourth </a:t>
            </a:r>
            <a:r>
              <a:rPr lang="en-US" b="0" baseline="0" dirty="0" smtClean="0"/>
              <a:t>type in ‘Mojave Road’ and add a space. When typing text, also know as strings, they must always be enclosed in single quotes and have exact capitalization, spelling, and spaces. </a:t>
            </a:r>
            <a:r>
              <a:rPr lang="en-US" b="1" baseline="0" dirty="0" smtClean="0"/>
              <a:t>Fifth </a:t>
            </a:r>
            <a:r>
              <a:rPr lang="en-US" b="0" baseline="0" dirty="0" smtClean="0"/>
              <a:t>single click the button Or and add a space. </a:t>
            </a:r>
            <a:r>
              <a:rPr lang="en-US" b="1" baseline="0" dirty="0" smtClean="0"/>
              <a:t>Sixth </a:t>
            </a:r>
            <a:r>
              <a:rPr lang="en-US" b="0" baseline="0" dirty="0" smtClean="0"/>
              <a:t>go back to step two and</a:t>
            </a:r>
            <a:r>
              <a:rPr lang="en-US" b="1" baseline="0" dirty="0" smtClean="0"/>
              <a:t> </a:t>
            </a:r>
            <a:r>
              <a:rPr lang="en-US" b="0" baseline="0" dirty="0" smtClean="0"/>
              <a:t>repeat the process using</a:t>
            </a:r>
            <a:r>
              <a:rPr lang="en-US" b="1" baseline="0" dirty="0" smtClean="0"/>
              <a:t> </a:t>
            </a:r>
            <a:r>
              <a:rPr lang="en-US" dirty="0" smtClean="0"/>
              <a:t>'Cedar Canyon Road’. </a:t>
            </a:r>
            <a:r>
              <a:rPr lang="en-US" b="1" dirty="0" smtClean="0"/>
              <a:t>Seventh</a:t>
            </a:r>
            <a:r>
              <a:rPr lang="en-US" b="0" dirty="0" smtClean="0"/>
              <a:t> do the process a third time using ‘AT&amp;T Cable Road’</a:t>
            </a:r>
            <a:r>
              <a:rPr lang="en-US" b="0" baseline="0" dirty="0" smtClean="0"/>
              <a:t> but end it right after the text.</a:t>
            </a:r>
            <a:r>
              <a:rPr lang="en-US" b="0" dirty="0" smtClean="0"/>
              <a:t> In the end the formula window</a:t>
            </a:r>
            <a:r>
              <a:rPr lang="en-US" b="0" baseline="0" dirty="0" smtClean="0"/>
              <a:t> will have the following:</a:t>
            </a:r>
          </a:p>
          <a:p>
            <a:r>
              <a:rPr lang="en-US" dirty="0" smtClean="0"/>
              <a:t>"NAME" = 'Mojave Road' OR "NAME" = 'Cedar Canyon Road' OR "NAME" = 'AT&amp;T Cable Road‘</a:t>
            </a:r>
          </a:p>
          <a:p>
            <a:r>
              <a:rPr lang="en-US" dirty="0" smtClean="0"/>
              <a:t>(don’t cut and paste this as Office</a:t>
            </a:r>
            <a:r>
              <a:rPr lang="en-US" baseline="0" dirty="0" smtClean="0"/>
              <a:t> uses a slightly different text method than the query window and it doesn't always work)</a:t>
            </a:r>
            <a:endParaRPr lang="en-US" dirty="0" smtClean="0"/>
          </a:p>
          <a:p>
            <a:r>
              <a:rPr lang="en-US" b="1" baseline="0" dirty="0" smtClean="0"/>
              <a:t>	Eighth Check </a:t>
            </a:r>
            <a:r>
              <a:rPr lang="en-US" b="0" baseline="0" dirty="0" smtClean="0"/>
              <a:t>your spelling and hit the Verify button to see if you got the syntax correct. If you got it right press the Apply button. The three roads we want will be selected and show up on the map. Press OK or Close. If the query didn’t verify or select the roads then go back over the steps and correct. Even a missed space can mess the whole thing up. </a:t>
            </a:r>
          </a:p>
        </p:txBody>
      </p:sp>
      <p:sp>
        <p:nvSpPr>
          <p:cNvPr id="4" name="Slide Number Placeholder 3"/>
          <p:cNvSpPr>
            <a:spLocks noGrp="1"/>
          </p:cNvSpPr>
          <p:nvPr>
            <p:ph type="sldNum" sz="quarter" idx="10"/>
          </p:nvPr>
        </p:nvSpPr>
        <p:spPr/>
        <p:txBody>
          <a:bodyPr/>
          <a:lstStyle/>
          <a:p>
            <a:fld id="{18B0FDD3-68F5-49EA-B0A1-0EDBE6FF2FF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history professor also knows that the western</a:t>
            </a:r>
            <a:r>
              <a:rPr lang="en-US" baseline="0" dirty="0" smtClean="0"/>
              <a:t> most leg of the Mojave road extends all the way to the edge and along the park boundary. So to get that last little leg we are going to select it by hand. </a:t>
            </a:r>
            <a:r>
              <a:rPr lang="en-US" b="1" baseline="0" dirty="0" smtClean="0"/>
              <a:t>Zoom</a:t>
            </a:r>
            <a:r>
              <a:rPr lang="en-US" baseline="0" dirty="0" smtClean="0"/>
              <a:t> into to the end of our current selection, the boundary line, and the end of the roads layer as marked. </a:t>
            </a:r>
            <a:r>
              <a:rPr lang="en-US" b="1" baseline="0" dirty="0" smtClean="0"/>
              <a:t>Turn off</a:t>
            </a:r>
            <a:r>
              <a:rPr lang="en-US" baseline="0" dirty="0" smtClean="0"/>
              <a:t> the boundary layer and uncheck the transportation box in the Imagery layer to make this selection easier. I’m also changing my particular layer color and size for the moment just so I can work with it better. </a:t>
            </a:r>
          </a:p>
          <a:p>
            <a:r>
              <a:rPr lang="en-US" b="1" baseline="0" dirty="0" smtClean="0"/>
              <a:t>	Click</a:t>
            </a:r>
            <a:r>
              <a:rPr lang="en-US" b="0" baseline="0" dirty="0" smtClean="0"/>
              <a:t> the “Select Features” button in the tools toolbar. Going back to your map, making sure you HOLD DOWN THE SHIFT KEY, </a:t>
            </a:r>
            <a:r>
              <a:rPr lang="en-US" b="1" baseline="0" dirty="0" smtClean="0"/>
              <a:t>start clicking </a:t>
            </a:r>
            <a:r>
              <a:rPr lang="en-US" b="0" baseline="0" dirty="0" smtClean="0"/>
              <a:t>the road segments from the end of your current selection as they go off to the right and down. The </a:t>
            </a:r>
            <a:r>
              <a:rPr lang="en-US" b="1" baseline="0" dirty="0" smtClean="0"/>
              <a:t>last</a:t>
            </a:r>
            <a:r>
              <a:rPr lang="en-US" b="0" baseline="0" dirty="0" smtClean="0"/>
              <a:t> one you will click intersects the road you can see at the bottom of the imagery. Unfortunately this also selects that other road and goes off to the right beyond the end of the Mojave Road. So, holding down the shift key, click that last segment again to </a:t>
            </a:r>
            <a:r>
              <a:rPr lang="en-US" b="1" baseline="0" dirty="0" smtClean="0"/>
              <a:t>deselect</a:t>
            </a:r>
            <a:r>
              <a:rPr lang="en-US" b="0" baseline="0" dirty="0" smtClean="0"/>
              <a:t> it. To get that very last bit of road we will manually put it in later. If your selection gets messed up you can clear the selection and repeat the steps. The query you used should still be in the formula window even if you closed it. Now that we have selected as much of the Mojave Road as we can it is time to do some editing.</a:t>
            </a:r>
            <a:endParaRPr lang="en-US" b="1"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Zoom</a:t>
            </a:r>
            <a:r>
              <a:rPr lang="en-US" b="0" baseline="0" dirty="0" smtClean="0"/>
              <a:t> to the </a:t>
            </a:r>
            <a:r>
              <a:rPr lang="en-US" b="0" baseline="0" dirty="0" err="1" smtClean="0"/>
              <a:t>mojave_road</a:t>
            </a:r>
            <a:r>
              <a:rPr lang="en-US" b="0" baseline="0" dirty="0" smtClean="0"/>
              <a:t> layer. You can changes colors and turn back on the boundary layer and transportation if you want. You will see the extent of our selection. </a:t>
            </a:r>
            <a:r>
              <a:rPr lang="en-US" b="1" baseline="0" dirty="0" smtClean="0"/>
              <a:t>Open </a:t>
            </a:r>
            <a:r>
              <a:rPr lang="en-US" b="0" baseline="0" dirty="0" smtClean="0"/>
              <a:t> the attribute table for the </a:t>
            </a:r>
            <a:r>
              <a:rPr lang="en-US" b="0" baseline="0" dirty="0" err="1" smtClean="0"/>
              <a:t>mojave_road</a:t>
            </a:r>
            <a:r>
              <a:rPr lang="en-US" b="0" baseline="0" dirty="0" smtClean="0"/>
              <a:t> layer by right clicking on the name. On the bottom it will show we have 146 out of 2417 records selected. </a:t>
            </a:r>
            <a:r>
              <a:rPr lang="en-US" b="1" baseline="0" dirty="0" smtClean="0"/>
              <a:t>Hit</a:t>
            </a:r>
            <a:r>
              <a:rPr lang="en-US" b="0" baseline="0" dirty="0" smtClean="0"/>
              <a:t> the “Options” button in the upper left corner in Arc 10 or in the lower right corner of the table window in Arc 9.x. </a:t>
            </a:r>
            <a:r>
              <a:rPr lang="en-US" b="1" baseline="0" dirty="0" smtClean="0"/>
              <a:t>Click</a:t>
            </a:r>
            <a:r>
              <a:rPr lang="en-US" b="0" baseline="0" dirty="0" smtClean="0"/>
              <a:t> the “switch selection” button. Now all roads but our three and the extra we picked are selected.</a:t>
            </a:r>
            <a:endParaRPr lang="en-US" b="1"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	Keep</a:t>
            </a:r>
            <a:r>
              <a:rPr lang="en-US" b="0" baseline="0" dirty="0" smtClean="0"/>
              <a:t> the table open. </a:t>
            </a:r>
            <a:r>
              <a:rPr lang="en-US" b="1" dirty="0" smtClean="0"/>
              <a:t>Click</a:t>
            </a:r>
            <a:r>
              <a:rPr lang="en-US" b="0" baseline="0" dirty="0" smtClean="0"/>
              <a:t> on the word “Editor” on the editor toolbar and a menu will drop down. We want to delete all the extra roads (the ones we now have selected) so punch “</a:t>
            </a:r>
            <a:r>
              <a:rPr lang="en-US" b="1" baseline="0" dirty="0" smtClean="0"/>
              <a:t>Start Editing</a:t>
            </a:r>
            <a:r>
              <a:rPr lang="en-US" b="0" baseline="0" dirty="0" smtClean="0"/>
              <a:t>”. A window warning you about different coordinate systems and which layers you can edit will pop up. </a:t>
            </a:r>
            <a:r>
              <a:rPr lang="en-US" b="1" baseline="0" dirty="0" smtClean="0"/>
              <a:t>Choose </a:t>
            </a:r>
            <a:r>
              <a:rPr lang="en-US" b="0" baseline="0" dirty="0" smtClean="0"/>
              <a:t>the </a:t>
            </a:r>
            <a:r>
              <a:rPr lang="en-US" b="0" baseline="0" dirty="0" err="1" smtClean="0"/>
              <a:t>mojave_road</a:t>
            </a:r>
            <a:r>
              <a:rPr lang="en-US" b="0" baseline="0" dirty="0" smtClean="0"/>
              <a:t> to highlight it and press the “Continue” or “Start Editing” button on the bottom. You are now in the editing mode. In Arc 10 a side bar will pop up on your right. We don’t need to worry about this for the current procedure. If you are in Arc 9.x make sure the Target at the end of the toolbar is set for the layer we want to work with. </a:t>
            </a:r>
          </a:p>
          <a:p>
            <a:r>
              <a:rPr lang="en-US" b="0" baseline="0" dirty="0" smtClean="0"/>
              <a:t>	</a:t>
            </a:r>
            <a:r>
              <a:rPr lang="en-US" b="1" baseline="0" dirty="0" smtClean="0"/>
              <a:t>Back to</a:t>
            </a:r>
            <a:r>
              <a:rPr lang="en-US" b="0" baseline="0" dirty="0" smtClean="0"/>
              <a:t> the table. Remember those gray squares on the left of each road’s ID number? </a:t>
            </a:r>
            <a:r>
              <a:rPr lang="en-US" b="1" baseline="0" dirty="0" smtClean="0"/>
              <a:t>Right</a:t>
            </a:r>
            <a:r>
              <a:rPr lang="en-US" b="0" baseline="0" dirty="0" smtClean="0"/>
              <a:t> click on anyone one of them to pull up a menu. Press “</a:t>
            </a:r>
            <a:r>
              <a:rPr lang="en-US" b="1" baseline="0" dirty="0" smtClean="0"/>
              <a:t>Delete Selected</a:t>
            </a:r>
            <a:r>
              <a:rPr lang="en-US" b="0" baseline="0" dirty="0" smtClean="0"/>
              <a:t>” and all those extra roads will be gone. </a:t>
            </a:r>
            <a:r>
              <a:rPr lang="en-US" b="1" baseline="0" dirty="0" smtClean="0"/>
              <a:t>If </a:t>
            </a:r>
            <a:r>
              <a:rPr lang="en-US" b="0" baseline="0" dirty="0" smtClean="0"/>
              <a:t>we have done everything right and are ready to lock in what we have done go to the “Editor” menu on the editor toolbar and “</a:t>
            </a:r>
            <a:r>
              <a:rPr lang="en-US" b="1" baseline="0" dirty="0" smtClean="0"/>
              <a:t>Save Edits</a:t>
            </a:r>
            <a:r>
              <a:rPr lang="en-US" b="0" baseline="0" dirty="0" smtClean="0"/>
              <a:t>” then “</a:t>
            </a:r>
            <a:r>
              <a:rPr lang="en-US" b="1" baseline="0" dirty="0" smtClean="0"/>
              <a:t>Stop Editing</a:t>
            </a:r>
            <a:r>
              <a:rPr lang="en-US" b="0" baseline="0" dirty="0" smtClean="0"/>
              <a:t>”. Note this will make our edits permanent. If a warning window pops up just press OK and try again. The table may act a little strange but just close and open it and it will look just fine. The results will first show up in your attribute table but for them to show up on the map it may need to be refreshed. Press the Refresh Button (the circle arrows at the bottom next to layout and data view buttons) or give </a:t>
            </a:r>
            <a:r>
              <a:rPr lang="en-US" b="0" baseline="0" dirty="0" err="1" smtClean="0"/>
              <a:t>ArcMap</a:t>
            </a:r>
            <a:r>
              <a:rPr lang="en-US" b="0" baseline="0" dirty="0" smtClean="0"/>
              <a:t> a command that affects the map. And yes, I changed my colors yet again.</a:t>
            </a:r>
            <a:endParaRPr lang="en-US" b="1"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Up to this point I haven’t saved my map but I am going to do so now and call it mojave_r.mxd (see back when</a:t>
            </a:r>
            <a:r>
              <a:rPr lang="en-US" baseline="0" dirty="0" smtClean="0"/>
              <a:t> we first opened </a:t>
            </a:r>
            <a:r>
              <a:rPr lang="en-US" baseline="0" dirty="0" err="1" smtClean="0"/>
              <a:t>ArcMap</a:t>
            </a:r>
            <a:r>
              <a:rPr lang="en-US" baseline="0" dirty="0" smtClean="0"/>
              <a:t> for notes on saving)</a:t>
            </a:r>
            <a:r>
              <a:rPr lang="en-US" dirty="0" smtClean="0"/>
              <a:t>. Now we need to roll up our sleeves</a:t>
            </a:r>
            <a:r>
              <a:rPr lang="en-US" baseline="0" dirty="0" smtClean="0"/>
              <a:t> and get down to wiping out the unwanted road segments we have left. How do we know what is Mojave Road and what is not? Remember we have some road segments that are parts of the Mojave Road but have a different name in the attribute table. We can also see from our current road layer that our road runs from the east boundary to the west so we have a pretty good idea that if a segment is not a section of our main corridor then it needs to be deleted. </a:t>
            </a:r>
          </a:p>
          <a:p>
            <a:r>
              <a:rPr lang="en-US" baseline="0" dirty="0" smtClean="0"/>
              <a:t>	Before we have to zoom in and look at each section of the road bit by bit let us see if we can identify some of the larger and outspoken segments. </a:t>
            </a:r>
            <a:r>
              <a:rPr lang="en-US" b="1" baseline="0" dirty="0" smtClean="0"/>
              <a:t>(1)</a:t>
            </a:r>
            <a:r>
              <a:rPr lang="en-US" baseline="0" dirty="0" smtClean="0"/>
              <a:t> Activate the Identify tool (the white ‘</a:t>
            </a:r>
            <a:r>
              <a:rPr lang="en-US" baseline="0" dirty="0" err="1" smtClean="0"/>
              <a:t>i</a:t>
            </a:r>
            <a:r>
              <a:rPr lang="en-US" baseline="0" dirty="0" smtClean="0"/>
              <a:t>’  in the blue circle on your Tools toolbar). </a:t>
            </a:r>
            <a:r>
              <a:rPr lang="en-US" b="1" baseline="0" dirty="0" smtClean="0"/>
              <a:t>(2)</a:t>
            </a:r>
            <a:r>
              <a:rPr lang="en-US" baseline="0" dirty="0" smtClean="0"/>
              <a:t> Start the editor (we need to do that to delete the roads) for the layer we are working with just like we did before. Make sure the target is set for the right layer. </a:t>
            </a:r>
            <a:r>
              <a:rPr lang="en-US" b="1" baseline="0" dirty="0" smtClean="0"/>
              <a:t>(3)</a:t>
            </a:r>
            <a:r>
              <a:rPr lang="en-US" b="0" baseline="0" dirty="0" smtClean="0"/>
              <a:t> let’s start by identifying that horizontal road above the main line’s left side. If we have the ID tool selected and we click our new ID cursor on that road then a box will pop up that will tell us what the attribute table tells us but only for that segment. It will only ID one segment at a time. It looks like we have a line of AT&amp;T cable road segments that are not part of the Mojave Road. </a:t>
            </a:r>
            <a:r>
              <a:rPr lang="en-US" b="1" baseline="0" dirty="0" smtClean="0"/>
              <a:t>(4)</a:t>
            </a:r>
            <a:r>
              <a:rPr lang="en-US" b="0" baseline="0" dirty="0" smtClean="0"/>
              <a:t> After you have identified some unwanted segments you can select them by activating the Select Features tool and selecting one or multiple segments. If it also selects something you didn’t want, such as the boundary, then do a click while holding down the shift key to unselect it. </a:t>
            </a:r>
            <a:r>
              <a:rPr lang="en-US" b="1" baseline="0" dirty="0" smtClean="0"/>
              <a:t>(5)</a:t>
            </a:r>
            <a:r>
              <a:rPr lang="en-US" b="0" baseline="0" dirty="0" smtClean="0"/>
              <a:t> We are still in editor mode so we can delete the segments we have selected. When you have selected what you want press the Delete button on your keyboard and *poof* the segments are gone. If you want to make the disappearing act permanent then just save your edits. If you accidently delete a segment you wanted to keep do not save the edit but do a control + Z to undo or just stop editing without saving and start again. </a:t>
            </a:r>
            <a:r>
              <a:rPr lang="en-US" b="1" baseline="0" dirty="0" smtClean="0"/>
              <a:t>(6)</a:t>
            </a:r>
            <a:r>
              <a:rPr lang="en-US" b="0" baseline="0" dirty="0" smtClean="0"/>
              <a:t> Continue with the ID, select, delete procedure along the rest of the road. It shouldn’t take very long. Don’t worry about getting every bad segment right now. We are just going for the big obvious stuff and we’ll get the other segments later. Save the edits and stop editing when you are done.</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Zooming</a:t>
            </a:r>
            <a:r>
              <a:rPr lang="en-US" baseline="0" dirty="0" smtClean="0"/>
              <a:t> in and running the length of the road is what we need to do next to get rid the rest of the non Mojave Road segments. </a:t>
            </a:r>
            <a:r>
              <a:rPr lang="en-US" b="1" baseline="0" dirty="0" smtClean="0"/>
              <a:t>Zoom </a:t>
            </a:r>
            <a:r>
              <a:rPr lang="en-US" b="0" baseline="0" dirty="0" smtClean="0"/>
              <a:t>in to the western end of the Mojave Road and we will start there. I’m again going to temporarily adjust my </a:t>
            </a:r>
            <a:r>
              <a:rPr lang="en-US" b="0" baseline="0" dirty="0" err="1" smtClean="0"/>
              <a:t>mojave_road</a:t>
            </a:r>
            <a:r>
              <a:rPr lang="en-US" b="0" baseline="0" dirty="0" smtClean="0"/>
              <a:t> layer so I can work with it better. If you have trouble, like I have, with the selection tool also selecting the </a:t>
            </a:r>
            <a:r>
              <a:rPr lang="en-US" b="0" baseline="0" dirty="0" err="1" smtClean="0"/>
              <a:t>nps_boundary</a:t>
            </a:r>
            <a:r>
              <a:rPr lang="en-US" b="0" baseline="0" dirty="0" smtClean="0"/>
              <a:t> layer then you can just remove the layer (right click on the name) for this step and bring it back in later. You want to zoom enough to see individual segments but not so much that you can’t tell where you are headed. I’m going to start my zoom at about the zoomed view shown here. You can of course adjust your zoom as you go along. </a:t>
            </a:r>
          </a:p>
          <a:p>
            <a:r>
              <a:rPr lang="en-US" b="0" baseline="0" dirty="0" smtClean="0"/>
              <a:t>	</a:t>
            </a:r>
            <a:r>
              <a:rPr lang="en-US" b="1" baseline="0" dirty="0" smtClean="0"/>
              <a:t>Choose</a:t>
            </a:r>
            <a:r>
              <a:rPr lang="en-US" b="0" baseline="0" dirty="0" smtClean="0"/>
              <a:t> the Pan tool on the tool toolbar (the white hand). Use it to move along your map. </a:t>
            </a:r>
            <a:r>
              <a:rPr lang="en-US" b="1" baseline="0" dirty="0" smtClean="0"/>
              <a:t>Start </a:t>
            </a:r>
            <a:r>
              <a:rPr lang="en-US" b="0" baseline="0" dirty="0" smtClean="0"/>
              <a:t>moving along the Mojave Road and </a:t>
            </a:r>
            <a:r>
              <a:rPr lang="en-US" b="1" baseline="0" dirty="0" smtClean="0"/>
              <a:t>look for</a:t>
            </a:r>
            <a:r>
              <a:rPr lang="en-US" b="0" baseline="0" dirty="0" smtClean="0"/>
              <a:t> stray, crossed, or other out of place segments. You’ll also find breaks in the road. Just leave those for now and we will take care of them later. </a:t>
            </a:r>
            <a:r>
              <a:rPr lang="en-US" b="1" baseline="0" dirty="0" smtClean="0"/>
              <a:t>When you find a bad segment go into editor mode and get rid of it with our ID (if necessary), select, delete procedure.</a:t>
            </a:r>
            <a:r>
              <a:rPr lang="en-US" b="0" baseline="0" dirty="0" smtClean="0"/>
              <a:t> Note you can also select by drawing a box with the selection tool. The earliest one I found was a stray segment just around our first mountain corner near a small break in the line. </a:t>
            </a:r>
          </a:p>
          <a:p>
            <a:r>
              <a:rPr lang="en-US" b="0" baseline="0" dirty="0" smtClean="0"/>
              <a:t>	All too soon you will run into an area where segments are crossing segments multiple times. Keep in mind our main line and if have to make a choice the priority is Mojave Road&gt;Cedar Canyon&gt;AT&amp;T. Use your ID tool to make sure you are eliminating the right ones. Zoom in and out as necessary. Another way to check is turning off and on your </a:t>
            </a:r>
            <a:r>
              <a:rPr lang="en-US" b="0" baseline="0" dirty="0" err="1" smtClean="0"/>
              <a:t>mojave_road</a:t>
            </a:r>
            <a:r>
              <a:rPr lang="en-US" b="0" baseline="0" dirty="0" smtClean="0"/>
              <a:t> layer (or open the effects toolbar and use the swipe method). The road shows up on parts of the </a:t>
            </a:r>
            <a:r>
              <a:rPr lang="en-US" b="0" baseline="0" dirty="0" err="1" smtClean="0"/>
              <a:t>basemap</a:t>
            </a:r>
            <a:r>
              <a:rPr lang="en-US" b="0" baseline="0" dirty="0" smtClean="0"/>
              <a:t> so you can use it as a guide. We will use it to trace the road when we fill the gaps later. If you miss a few don’t worry because we will go over it again later. </a:t>
            </a:r>
            <a:r>
              <a:rPr lang="en-US" b="1" baseline="0" dirty="0" smtClean="0"/>
              <a:t>A tricky part</a:t>
            </a:r>
            <a:r>
              <a:rPr lang="en-US" b="0" baseline="0" dirty="0" smtClean="0"/>
              <a:t> is near the eastern NPS boundary. Take a look at the next step.</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Near the eastern boundary it looks like the Mojave Road ends at the base</a:t>
            </a:r>
            <a:r>
              <a:rPr lang="en-US" baseline="0" dirty="0" smtClean="0"/>
              <a:t> of some hills (Piute Range/Fort Piute). Our history professor however, tells us that the road goes all the way to the boundary. We are further told that that last segment of the AT&amp;T cable road is actually the last eastern segment of the Mojave Road. So let’s </a:t>
            </a:r>
            <a:r>
              <a:rPr lang="en-US" b="1" baseline="0" dirty="0" smtClean="0"/>
              <a:t>leave that last segment of the AT&amp;T road and delete the segment before it</a:t>
            </a:r>
            <a:r>
              <a:rPr lang="en-US" baseline="0" dirty="0" smtClean="0"/>
              <a:t>. We will connect that end segment of the Mojave Road to the AT&amp;T segment later. If you removed the boundary layer then you may need to bring it in for a moment to see where the east end is. Once you are done </a:t>
            </a:r>
            <a:r>
              <a:rPr lang="en-US" b="1" baseline="0" dirty="0" smtClean="0"/>
              <a:t>zoom</a:t>
            </a:r>
            <a:r>
              <a:rPr lang="en-US" b="0" baseline="0" dirty="0" smtClean="0"/>
              <a:t> to the </a:t>
            </a:r>
            <a:r>
              <a:rPr lang="en-US" b="0" baseline="0" dirty="0" err="1" smtClean="0"/>
              <a:t>mojave_road</a:t>
            </a:r>
            <a:r>
              <a:rPr lang="en-US" b="0" baseline="0" dirty="0" smtClean="0"/>
              <a:t> layer.</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I told you earlier that we would zoom</a:t>
            </a:r>
            <a:r>
              <a:rPr lang="en-US" baseline="0" dirty="0" smtClean="0"/>
              <a:t> in and go back over our road and now we are. This time we are going to fill in the gaps. We are also going to be deleting any rogue segments we missed the first time around so you may or may not want to put the boundary layer back in. Remember it is an independent </a:t>
            </a:r>
            <a:r>
              <a:rPr lang="en-US" baseline="0" dirty="0" err="1" smtClean="0"/>
              <a:t>shapefile</a:t>
            </a:r>
            <a:r>
              <a:rPr lang="en-US" baseline="0" dirty="0" smtClean="0"/>
              <a:t> so if make a mistake you can go back to the source and just make another copy. </a:t>
            </a:r>
            <a:r>
              <a:rPr lang="en-US" b="1" baseline="0" dirty="0" smtClean="0"/>
              <a:t>Zoom </a:t>
            </a:r>
            <a:r>
              <a:rPr lang="en-US" b="0" baseline="0" dirty="0" smtClean="0"/>
              <a:t>again into the west (left) end of our road. This time zoom in much closer as we will use our base map as a guide (the inset image is ≈ 1:26,700). </a:t>
            </a:r>
          </a:p>
          <a:p>
            <a:r>
              <a:rPr lang="en-US" b="0" baseline="0" dirty="0" smtClean="0"/>
              <a:t>	We will </a:t>
            </a:r>
            <a:r>
              <a:rPr lang="en-US" b="1" baseline="0" dirty="0" smtClean="0"/>
              <a:t>start</a:t>
            </a:r>
            <a:r>
              <a:rPr lang="en-US" b="0" baseline="0" dirty="0" smtClean="0"/>
              <a:t> with putting in the west end segment of the road. You may not be able to see it here or on your map in </a:t>
            </a:r>
            <a:r>
              <a:rPr lang="en-US" b="0" baseline="0" dirty="0" err="1" smtClean="0"/>
              <a:t>ArcMap</a:t>
            </a:r>
            <a:r>
              <a:rPr lang="en-US" b="0" baseline="0" dirty="0" smtClean="0"/>
              <a:t> but there is a very faint road on the </a:t>
            </a:r>
            <a:r>
              <a:rPr lang="en-US" b="0" baseline="0" dirty="0" err="1" smtClean="0"/>
              <a:t>basemap</a:t>
            </a:r>
            <a:r>
              <a:rPr lang="en-US" b="0" baseline="0" dirty="0" smtClean="0"/>
              <a:t> that runs from the end of our current last road segment to the horizontal paved road at the bottom of the map; parallel to the boundary line. </a:t>
            </a:r>
            <a:r>
              <a:rPr lang="en-US" b="1" baseline="0" dirty="0" smtClean="0"/>
              <a:t>Start the</a:t>
            </a:r>
            <a:r>
              <a:rPr lang="en-US" b="0" baseline="0" dirty="0" smtClean="0"/>
              <a:t> </a:t>
            </a:r>
            <a:r>
              <a:rPr lang="en-US" b="1" baseline="0" dirty="0" smtClean="0"/>
              <a:t>Editor. For Arc 10</a:t>
            </a:r>
            <a:r>
              <a:rPr lang="en-US" b="0" baseline="0" dirty="0" smtClean="0"/>
              <a:t> make sure you select the </a:t>
            </a:r>
            <a:r>
              <a:rPr lang="en-US" b="0" baseline="0" dirty="0" err="1" smtClean="0"/>
              <a:t>mojave_road</a:t>
            </a:r>
            <a:r>
              <a:rPr lang="en-US" b="0" baseline="0" dirty="0" smtClean="0"/>
              <a:t> layer and that Create Features side bar will pop up. It should have the </a:t>
            </a:r>
            <a:r>
              <a:rPr lang="en-US" b="0" baseline="0" dirty="0" err="1" smtClean="0"/>
              <a:t>mojave_road</a:t>
            </a:r>
            <a:r>
              <a:rPr lang="en-US" b="0" baseline="0" dirty="0" smtClean="0"/>
              <a:t> layer as the only feature available but it is OK if there are others. Select the </a:t>
            </a:r>
            <a:r>
              <a:rPr lang="en-US" b="0" baseline="0" dirty="0" err="1" smtClean="0"/>
              <a:t>mojave_road</a:t>
            </a:r>
            <a:r>
              <a:rPr lang="en-US" b="0" baseline="0" dirty="0" smtClean="0"/>
              <a:t> layer and the Construction Tools at the bottom will show you your options. Pick the Line tool. </a:t>
            </a:r>
            <a:r>
              <a:rPr lang="en-US" b="1" baseline="0" dirty="0" smtClean="0"/>
              <a:t>For Arc 9.x</a:t>
            </a:r>
            <a:r>
              <a:rPr lang="en-US" b="0" baseline="0" dirty="0" smtClean="0"/>
              <a:t> pick the Sketch Tool (the fat pencil on the Editor toolbar) and make sure your target is on the </a:t>
            </a:r>
            <a:r>
              <a:rPr lang="en-US" b="0" baseline="0" dirty="0" err="1" smtClean="0"/>
              <a:t>mojave_road</a:t>
            </a:r>
            <a:r>
              <a:rPr lang="en-US" b="0" baseline="0" dirty="0" smtClean="0"/>
              <a:t> layer.  In either version of Arc The Tool allows you to pick anchor points and vertices to create additional vector graphics of the same type to your </a:t>
            </a:r>
            <a:r>
              <a:rPr lang="en-US" b="0" baseline="0" dirty="0" err="1" smtClean="0"/>
              <a:t>shapefile</a:t>
            </a:r>
            <a:r>
              <a:rPr lang="en-US" b="0" baseline="0" dirty="0" smtClean="0"/>
              <a:t> layer. </a:t>
            </a:r>
          </a:p>
          <a:p>
            <a:r>
              <a:rPr lang="en-US" b="0" baseline="0" dirty="0" smtClean="0"/>
              <a:t>	</a:t>
            </a:r>
            <a:r>
              <a:rPr lang="en-US" b="1" baseline="0" dirty="0" smtClean="0"/>
              <a:t>Pick</a:t>
            </a:r>
            <a:r>
              <a:rPr lang="en-US" b="0" baseline="0" dirty="0" smtClean="0"/>
              <a:t> the first point at the end of the current last segment and continue to pick points tracing as much of the road as you can see on the </a:t>
            </a:r>
            <a:r>
              <a:rPr lang="en-US" b="0" baseline="0" dirty="0" err="1" smtClean="0"/>
              <a:t>basemap</a:t>
            </a:r>
            <a:r>
              <a:rPr lang="en-US" b="0" baseline="0" dirty="0" smtClean="0"/>
              <a:t>. Even If you can’t see the road at all put your </a:t>
            </a:r>
            <a:r>
              <a:rPr lang="en-US" b="1" baseline="0" dirty="0" smtClean="0"/>
              <a:t>last</a:t>
            </a:r>
            <a:r>
              <a:rPr lang="en-US" b="0" baseline="0" dirty="0" smtClean="0"/>
              <a:t> point on the horizontal paved road at the bottom and double click. The double click will end the sketch and the new segment will exist and be selected. You can leave it selected or deselect it now but each new sketch we add will become the new selection. It may not be a perfect trace of the road but remember this is a 15 minute map that doesn’t require 100% perfection. </a:t>
            </a:r>
          </a:p>
          <a:p>
            <a:r>
              <a:rPr lang="en-US" b="0" baseline="0" dirty="0" smtClean="0"/>
              <a:t>	</a:t>
            </a:r>
            <a:r>
              <a:rPr lang="en-US" b="1" baseline="0" dirty="0" smtClean="0"/>
              <a:t>From</a:t>
            </a:r>
            <a:r>
              <a:rPr lang="en-US" b="0" baseline="0" dirty="0" smtClean="0"/>
              <a:t> here just go along the road like we just did before and fill in the gaps with the Line/Sketch Tool, </a:t>
            </a:r>
            <a:r>
              <a:rPr lang="en-US" b="0" baseline="0" dirty="0" err="1" smtClean="0"/>
              <a:t>basemap</a:t>
            </a:r>
            <a:r>
              <a:rPr lang="en-US" b="0" baseline="0" dirty="0" smtClean="0"/>
              <a:t>, and connecting points A to B. Along the way you may find some out of place segments we missed the first time so go ahead and get rid of those. An easy road to trace is at the east end where we connect the Mojave Road segment with the AT&amp;T one. Save the edits as you go along or at the end when you feel things are set in stone. When you are done </a:t>
            </a:r>
            <a:r>
              <a:rPr lang="en-US" b="1" baseline="0" dirty="0" smtClean="0"/>
              <a:t>zoom</a:t>
            </a:r>
            <a:r>
              <a:rPr lang="en-US" b="0" baseline="0" dirty="0" smtClean="0"/>
              <a:t> back to the </a:t>
            </a:r>
            <a:r>
              <a:rPr lang="en-US" b="0" baseline="0" dirty="0" err="1" smtClean="0"/>
              <a:t>mojave_road</a:t>
            </a:r>
            <a:r>
              <a:rPr lang="en-US" b="0" baseline="0" dirty="0" smtClean="0"/>
              <a:t> layer.</a:t>
            </a:r>
          </a:p>
        </p:txBody>
      </p:sp>
      <p:sp>
        <p:nvSpPr>
          <p:cNvPr id="4" name="Slide Number Placeholder 3"/>
          <p:cNvSpPr>
            <a:spLocks noGrp="1"/>
          </p:cNvSpPr>
          <p:nvPr>
            <p:ph type="sldNum" sz="quarter" idx="10"/>
          </p:nvPr>
        </p:nvSpPr>
        <p:spPr/>
        <p:txBody>
          <a:bodyPr/>
          <a:lstStyle/>
          <a:p>
            <a:fld id="{18B0FDD3-68F5-49EA-B0A1-0EDBE6FF2FF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 have deleted</a:t>
            </a:r>
            <a:r>
              <a:rPr lang="en-US" baseline="0" dirty="0" smtClean="0"/>
              <a:t> the rogue segments and filled in the gaps. At this point we just need to </a:t>
            </a:r>
            <a:r>
              <a:rPr lang="en-US" b="1" baseline="0" dirty="0" smtClean="0"/>
              <a:t>double check and clean up</a:t>
            </a:r>
            <a:r>
              <a:rPr lang="en-US" baseline="0" dirty="0" smtClean="0"/>
              <a:t> anything we missed. Put the boundary back in if you haven’t yet. When that is done make sure your </a:t>
            </a:r>
            <a:r>
              <a:rPr lang="en-US" b="1" baseline="0" dirty="0" smtClean="0"/>
              <a:t>lines and colors</a:t>
            </a:r>
            <a:r>
              <a:rPr lang="en-US" baseline="0" dirty="0" smtClean="0"/>
              <a:t> are they way you want them. You can also turn back on the Transportation layer if desired. I elected not to. In the layout view you can do some of the same things to the layers you can do in the data view (current). If everything looks good switch to the </a:t>
            </a:r>
            <a:r>
              <a:rPr lang="en-US" b="1" baseline="0" dirty="0" smtClean="0"/>
              <a:t>layout view</a:t>
            </a:r>
            <a:r>
              <a:rPr lang="en-US" baseline="0" dirty="0" smtClean="0"/>
              <a:t> (the bottom left button next to the globe).</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sight you will probably see first in the layout view is your map on an 8½ by 11 portrait piece</a:t>
            </a:r>
            <a:r>
              <a:rPr lang="en-US" baseline="0" dirty="0" smtClean="0"/>
              <a:t> of paper. This layout view works in a similar way to a presentation or layout and design program in that you add objects, move them around on the page, and edit their appearance. It is just what you have done before in the last two modules. Now all we need to finish off our map is </a:t>
            </a:r>
            <a:r>
              <a:rPr lang="en-US" b="1" baseline="0" dirty="0" smtClean="0"/>
              <a:t>elements</a:t>
            </a:r>
            <a:r>
              <a:rPr lang="en-US" baseline="0" dirty="0" smtClean="0"/>
              <a:t> such as a legend and scale. We could add each of these one by one by going up to the Insert menu and getting the items off the drop down, however this is a 15 minute map and I bet the clock is getting close to the line. 	So the quick and easy way to do this is going to the </a:t>
            </a:r>
            <a:r>
              <a:rPr lang="en-US" b="1" baseline="0" dirty="0" smtClean="0"/>
              <a:t>Change Layout</a:t>
            </a:r>
            <a:r>
              <a:rPr lang="en-US" baseline="0" dirty="0" smtClean="0"/>
              <a:t> button on the right end of the Layout Toolbar. If you need to, move the other tool bars out of the way, close them, or use the drop down at the end. </a:t>
            </a:r>
            <a:r>
              <a:rPr lang="en-US" b="1" baseline="0" dirty="0" smtClean="0"/>
              <a:t>Clicking</a:t>
            </a:r>
            <a:r>
              <a:rPr lang="en-US" baseline="0" dirty="0" smtClean="0"/>
              <a:t> this brings up a small plethora of layout templates we can choose from. 	Since the Mojave Road goes from west to east (or east to west) I’m going to pick the LandscapeClassic.mxt. Pick whichever one you like best and </a:t>
            </a:r>
            <a:r>
              <a:rPr lang="en-US" b="1" baseline="0" dirty="0" smtClean="0"/>
              <a:t>press</a:t>
            </a:r>
            <a:r>
              <a:rPr lang="en-US" baseline="0" dirty="0" smtClean="0"/>
              <a:t> the Finish button. This particular layout isn’t 8½ by 11 but that’s OK. </a:t>
            </a:r>
            <a:r>
              <a:rPr lang="en-US" b="1" baseline="0" dirty="0" smtClean="0"/>
              <a:t>Move</a:t>
            </a:r>
            <a:r>
              <a:rPr lang="en-US" baseline="0" dirty="0" smtClean="0"/>
              <a:t> things around and</a:t>
            </a:r>
            <a:r>
              <a:rPr lang="en-US" b="1" baseline="0" dirty="0" smtClean="0"/>
              <a:t> change</a:t>
            </a:r>
            <a:r>
              <a:rPr lang="en-US" baseline="0" dirty="0" smtClean="0"/>
              <a:t> the way they look just like you would with any other layout on the screen (right click on them to access the properties). You can also use the insert menu for individual map elements. Remember </a:t>
            </a:r>
            <a:r>
              <a:rPr lang="en-US" baseline="0" dirty="0" err="1" smtClean="0"/>
              <a:t>ArcMap</a:t>
            </a:r>
            <a:r>
              <a:rPr lang="en-US" baseline="0" dirty="0" smtClean="0"/>
              <a:t> is not a graphics program so it won’t look as pretty or manly as it could be.</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scenario we will use for this 15 minute map comes from a real life GIS project. A history professor was doing</a:t>
            </a:r>
            <a:r>
              <a:rPr lang="en-US" baseline="0" dirty="0" smtClean="0"/>
              <a:t> a research project on the historic Mojave Road in the Mojave National Preserve. The professor needed a map for the study but was unable to find one of just the Mojave Road and the data desired. With the use of GIS and data from the National Park Service the professor didn’t have to settle for a general tourist map of the area. This map may take us a little more than 15 minutes but when we are done you can say “wow” at the awesomeness of your creation. The map is intended to take around 15 minutes; the module is intended to take about an hour.</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One last step. Now</a:t>
            </a:r>
            <a:r>
              <a:rPr lang="en-US" baseline="0" dirty="0" smtClean="0"/>
              <a:t> you have to get your map out of the </a:t>
            </a:r>
            <a:r>
              <a:rPr lang="en-US" baseline="0" dirty="0" err="1" smtClean="0"/>
              <a:t>ArcGIS</a:t>
            </a:r>
            <a:r>
              <a:rPr lang="en-US" baseline="0" dirty="0" smtClean="0"/>
              <a:t> programs. </a:t>
            </a:r>
            <a:r>
              <a:rPr lang="en-US" b="1" baseline="0" dirty="0" smtClean="0"/>
              <a:t>Save</a:t>
            </a:r>
            <a:r>
              <a:rPr lang="en-US" b="0" baseline="0" dirty="0" smtClean="0"/>
              <a:t> it as usual in case we need to go back and change things. Now go to File and go down to </a:t>
            </a:r>
            <a:r>
              <a:rPr lang="en-US" b="1" baseline="0" dirty="0" smtClean="0"/>
              <a:t>Export Map…</a:t>
            </a:r>
            <a:r>
              <a:rPr lang="en-US" b="0" baseline="0" dirty="0" smtClean="0"/>
              <a:t> and the export window will pop up. As you can see we have several image types and output options we can export it as. I’m going to export mine as a jpeg at the default 300 dpi and call it ‘Mojave Road 23Jun2010’. This with make a flat image file readable by most any program.</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Congratulations! You have just made a professional map in</a:t>
            </a:r>
            <a:r>
              <a:rPr lang="en-US" baseline="0" dirty="0" smtClean="0"/>
              <a:t> about 15 minutes using an industry GIS program. You also have taken a large step into the world of GIS. Additionally you have made a history professor very happy.</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Through</a:t>
            </a:r>
            <a:r>
              <a:rPr lang="en-US" baseline="0" dirty="0" smtClean="0"/>
              <a:t>out this workshop I have been using a map of Asia Minor from "A New Geographical and Historical Grammar" by Thomas Salmon, 1767. </a:t>
            </a:r>
            <a:r>
              <a:rPr lang="en-US" dirty="0" smtClean="0"/>
              <a:t>Map</a:t>
            </a:r>
            <a:r>
              <a:rPr lang="en-US" baseline="0" dirty="0" smtClean="0"/>
              <a:t> making is as old as writing. Maps have even been found in prehistoric cave drawings. While today’s maps don’t tend to have the artistic style that cartographers of yesteryear used they still have incredible importance in our everyday lives. From the mental map you carry to get to home at night to the </a:t>
            </a:r>
            <a:r>
              <a:rPr lang="en-US" baseline="0" dirty="0" err="1" smtClean="0"/>
              <a:t>vectorizing</a:t>
            </a:r>
            <a:r>
              <a:rPr lang="en-US" baseline="0" dirty="0" smtClean="0"/>
              <a:t> of satellite images for natural disaster relief we need a spatial understanding of how to work, live, and enjoy this world we live in.</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first thing we need is to get some</a:t>
            </a:r>
            <a:r>
              <a:rPr lang="en-US" baseline="0" dirty="0" smtClean="0"/>
              <a:t> data to work with. Make a project folder in My Documents, on your desktop, or somewhere else to keep all the files together. Since we are working with land under the jurisdiction of the National Park Service (NPS) then the logical first place to try for data is the NPS. Here we are in luck. Sometimes in a GIS project the most time consuming task is searching for and finding data. 	</a:t>
            </a:r>
          </a:p>
          <a:p>
            <a:r>
              <a:rPr lang="en-US" baseline="0" dirty="0" smtClean="0"/>
              <a:t>	If you Google “Natural Resource Information Portal” and click on the Geospatial tab or go to http://nrinfo.nps.gov/Map.mvc/GeospatialSearch then you should end up on the web page shown here (formally </a:t>
            </a:r>
            <a:r>
              <a:rPr lang="en-US" b="0" baseline="0" dirty="0" smtClean="0"/>
              <a:t>the NPS Data Store)</a:t>
            </a:r>
            <a:r>
              <a:rPr lang="en-US" baseline="0" dirty="0" smtClean="0"/>
              <a:t>. You can use the interactive map or type in a text search and press the search button on the right (recommended). No matter which way you choose, </a:t>
            </a:r>
            <a:r>
              <a:rPr lang="en-US" b="1" baseline="0" dirty="0" smtClean="0"/>
              <a:t>go to the Mojave National Preserve</a:t>
            </a:r>
            <a:r>
              <a:rPr lang="en-US" baseline="0" dirty="0" smtClean="0"/>
              <a:t> (where the red arrow is pointed in California) and take a look at the available sets of data (datasets).</a:t>
            </a:r>
          </a:p>
          <a:p>
            <a:r>
              <a:rPr lang="en-US" baseline="0" dirty="0" smtClean="0"/>
              <a:t>	</a:t>
            </a:r>
            <a:r>
              <a:rPr lang="en-US" u="sng" baseline="0" dirty="0" smtClean="0"/>
              <a:t>Note</a:t>
            </a:r>
            <a:r>
              <a:rPr lang="en-US" u="sng" baseline="0" smtClean="0"/>
              <a:t>:</a:t>
            </a:r>
            <a:r>
              <a:rPr lang="en-US" baseline="0" smtClean="0"/>
              <a:t> </a:t>
            </a:r>
            <a:r>
              <a:rPr lang="en-US" baseline="0" smtClean="0"/>
              <a:t>please try </a:t>
            </a:r>
            <a:r>
              <a:rPr lang="en-US" baseline="0" dirty="0" smtClean="0"/>
              <a:t>downloading the </a:t>
            </a:r>
            <a:r>
              <a:rPr lang="en-US" baseline="0" dirty="0" err="1" smtClean="0"/>
              <a:t>shapefiles</a:t>
            </a:r>
            <a:r>
              <a:rPr lang="en-US" baseline="0" dirty="0" smtClean="0"/>
              <a:t> listed in the next slide. This is to help you learn about how one part of online spatial data works. As with all technology things change and don’t always work. If you are unable to download the </a:t>
            </a:r>
            <a:r>
              <a:rPr lang="en-US" baseline="0" dirty="0" err="1" smtClean="0"/>
              <a:t>shapefiles</a:t>
            </a:r>
            <a:r>
              <a:rPr lang="en-US" baseline="0" dirty="0" smtClean="0"/>
              <a:t> feel free to download the support package associated with the module. It contains the </a:t>
            </a:r>
            <a:r>
              <a:rPr lang="en-US" baseline="0" dirty="0" err="1" smtClean="0"/>
              <a:t>shapefiles</a:t>
            </a:r>
            <a:r>
              <a:rPr lang="en-US" baseline="0" dirty="0" smtClean="0"/>
              <a:t> needed.</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After you press the search button and press OK the results will be shown at the bottom. This is just like any other table so adjust the columns so that you can read the full description of each one (hover the cursor over the lines that separate the columns to get a resize handle). You can also eliminate columns with the dropdowns. We are trying to get it where we can read the full descriptions. Use the slider bar as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The Our goal is to make a map of the Mojave Road. We need to </a:t>
            </a:r>
            <a:r>
              <a:rPr lang="en-US" b="1" baseline="0" dirty="0" smtClean="0"/>
              <a:t>download the roads </a:t>
            </a:r>
            <a:r>
              <a:rPr lang="en-US" b="1" baseline="0" dirty="0" err="1" smtClean="0"/>
              <a:t>shapefile</a:t>
            </a:r>
            <a:r>
              <a:rPr lang="en-US" baseline="0" dirty="0" smtClean="0"/>
              <a:t> usually on page one of the results list (called</a:t>
            </a:r>
            <a:r>
              <a:rPr lang="en-US" b="0" baseline="0" dirty="0" smtClean="0"/>
              <a:t> </a:t>
            </a:r>
            <a:r>
              <a:rPr lang="en-US" b="0" i="1" dirty="0" smtClean="0"/>
              <a:t>GIS Specialist Mojave National Preserve, National Park Service. [No Date]. </a:t>
            </a:r>
            <a:r>
              <a:rPr lang="en-US" i="1" baseline="0" dirty="0" smtClean="0"/>
              <a:t>Roads of Mojave National Preserve, California</a:t>
            </a:r>
            <a:r>
              <a:rPr lang="en-US" baseline="0" dirty="0" smtClean="0"/>
              <a:t>). Click on it and you’ll be sent to a reference/metadata page that has the actual download item in the Holdings. Sometimes when working with this NPS site there is no actual download item. Let’s also </a:t>
            </a:r>
            <a:r>
              <a:rPr lang="en-US" b="1" baseline="0" dirty="0" smtClean="0"/>
              <a:t>download the park boundary </a:t>
            </a:r>
            <a:r>
              <a:rPr lang="en-US" b="1" baseline="0" dirty="0" err="1" smtClean="0"/>
              <a:t>shapefile</a:t>
            </a:r>
            <a:r>
              <a:rPr lang="en-US" b="1" baseline="0" dirty="0" smtClean="0"/>
              <a:t> on the same page</a:t>
            </a:r>
            <a:r>
              <a:rPr lang="en-US" baseline="0" dirty="0" smtClean="0"/>
              <a:t> (called</a:t>
            </a:r>
            <a:r>
              <a:rPr lang="en-US" b="0" baseline="0" dirty="0" smtClean="0"/>
              <a:t> </a:t>
            </a:r>
            <a:r>
              <a:rPr lang="en-US" b="0" i="1" dirty="0" smtClean="0"/>
              <a:t>GIS Specialist Mojave National Preserve, National Park Service. [No Date]. Boundary of Mojave National Preserve, California. National Park Service</a:t>
            </a:r>
            <a:r>
              <a:rPr lang="en-US" dirty="0" smtClean="0"/>
              <a:t>)</a:t>
            </a:r>
            <a:r>
              <a:rPr lang="en-US" baseline="0" dirty="0" smtClean="0"/>
              <a:t>. For the boundaries, even if you have the </a:t>
            </a:r>
            <a:r>
              <a:rPr lang="en-US" baseline="0" dirty="0" err="1" smtClean="0"/>
              <a:t>shapefile</a:t>
            </a:r>
            <a:r>
              <a:rPr lang="en-US" baseline="0" dirty="0" smtClean="0"/>
              <a:t> that covers the boundaries for all the places under NPS it will work just fine. Both of these are compressed as .zip files.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If you are not familiar with </a:t>
            </a:r>
            <a:r>
              <a:rPr lang="en-US" baseline="0" dirty="0" err="1" smtClean="0"/>
              <a:t>shapefiles</a:t>
            </a:r>
            <a:r>
              <a:rPr lang="en-US" baseline="0" dirty="0" smtClean="0"/>
              <a:t> you might want to pause for a moment for a brief explanation. </a:t>
            </a:r>
            <a:r>
              <a:rPr lang="en-US" baseline="0" dirty="0" err="1" smtClean="0"/>
              <a:t>Shapefiles</a:t>
            </a:r>
            <a:r>
              <a:rPr lang="en-US" baseline="0" dirty="0" smtClean="0"/>
              <a:t> are the digital designation (.</a:t>
            </a:r>
            <a:r>
              <a:rPr lang="en-US" baseline="0" dirty="0" err="1" smtClean="0"/>
              <a:t>shp</a:t>
            </a:r>
            <a:r>
              <a:rPr lang="en-US" baseline="0" dirty="0" smtClean="0"/>
              <a:t>) a GIS uses for individual standalone points, lines, and polygons (vector imagery, see the appendix for Module 2). The </a:t>
            </a:r>
            <a:r>
              <a:rPr lang="en-US" baseline="0" dirty="0" err="1" smtClean="0"/>
              <a:t>shapefile</a:t>
            </a:r>
            <a:r>
              <a:rPr lang="en-US" baseline="0" dirty="0" smtClean="0"/>
              <a:t> is accompanied by some necessary support files that do things like tell that computer what coordinates are in that vector element. So when you download the roads and the boundaries there will be several other files you</a:t>
            </a:r>
            <a:r>
              <a:rPr lang="en-US" b="1" baseline="0" dirty="0" smtClean="0"/>
              <a:t> DO NOT</a:t>
            </a:r>
            <a:r>
              <a:rPr lang="en-US" baseline="0" dirty="0" smtClean="0"/>
              <a:t> want to erase or modify. When we add the two files we just downloaded to </a:t>
            </a:r>
            <a:r>
              <a:rPr lang="en-US" baseline="0" dirty="0" err="1" smtClean="0"/>
              <a:t>ArcMap</a:t>
            </a:r>
            <a:r>
              <a:rPr lang="en-US" baseline="0" dirty="0" smtClean="0"/>
              <a:t> they will show up as lines and polygons overlaid on our </a:t>
            </a:r>
            <a:r>
              <a:rPr lang="en-US" baseline="0" dirty="0" err="1" smtClean="0"/>
              <a:t>basemap</a:t>
            </a:r>
            <a:r>
              <a:rPr lang="en-US" baseline="0" dirty="0" smtClean="0"/>
              <a:t>. Also note for future reference: If a vector image is inside of a </a:t>
            </a:r>
            <a:r>
              <a:rPr lang="en-US" baseline="0" dirty="0" err="1" smtClean="0"/>
              <a:t>geodatabase</a:t>
            </a:r>
            <a:r>
              <a:rPr lang="en-US" baseline="0" dirty="0" smtClean="0"/>
              <a:t> it is called a feature class (instead of a </a:t>
            </a:r>
            <a:r>
              <a:rPr lang="en-US" baseline="0" dirty="0" err="1" smtClean="0"/>
              <a:t>shapefile</a:t>
            </a:r>
            <a:r>
              <a:rPr lang="en-US" baseline="0" dirty="0" smtClean="0"/>
              <a:t>) and uses many of the same support files the rest of the </a:t>
            </a:r>
            <a:r>
              <a:rPr lang="en-US" baseline="0" dirty="0" err="1" smtClean="0"/>
              <a:t>geodatabase</a:t>
            </a:r>
            <a:r>
              <a:rPr lang="en-US" baseline="0" dirty="0" smtClean="0"/>
              <a:t> uses.</a:t>
            </a:r>
            <a:endParaRPr lang="en-US" dirty="0" smtClean="0"/>
          </a:p>
        </p:txBody>
      </p:sp>
      <p:sp>
        <p:nvSpPr>
          <p:cNvPr id="4" name="Slide Number Placeholder 3"/>
          <p:cNvSpPr>
            <a:spLocks noGrp="1"/>
          </p:cNvSpPr>
          <p:nvPr>
            <p:ph type="sldNum" sz="quarter" idx="10"/>
          </p:nvPr>
        </p:nvSpPr>
        <p:spPr/>
        <p:txBody>
          <a:bodyPr/>
          <a:lstStyle/>
          <a:p>
            <a:fld id="{18B0FDD3-68F5-49EA-B0A1-0EDBE6FF2FF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	We need to do a little more prep work so the next step is to open up </a:t>
            </a:r>
            <a:r>
              <a:rPr lang="en-US" dirty="0" err="1" smtClean="0"/>
              <a:t>ArcCatalog</a:t>
            </a:r>
            <a:r>
              <a:rPr lang="en-US" dirty="0" smtClean="0"/>
              <a:t>. In Arc 10 you can open it up as a separate window as shown here or work with </a:t>
            </a:r>
            <a:r>
              <a:rPr lang="en-US" dirty="0" err="1" smtClean="0"/>
              <a:t>ArcCatalog</a:t>
            </a:r>
            <a:r>
              <a:rPr lang="en-US" dirty="0" smtClean="0"/>
              <a:t> inside of </a:t>
            </a:r>
            <a:r>
              <a:rPr lang="en-US" dirty="0" err="1" smtClean="0"/>
              <a:t>ArcMap</a:t>
            </a:r>
            <a:r>
              <a:rPr lang="en-US" dirty="0" smtClean="0"/>
              <a:t>. Once </a:t>
            </a:r>
            <a:r>
              <a:rPr lang="en-US" dirty="0" err="1" smtClean="0"/>
              <a:t>ArcCatalog</a:t>
            </a:r>
            <a:r>
              <a:rPr lang="en-US" dirty="0" smtClean="0"/>
              <a:t> is open </a:t>
            </a:r>
            <a:r>
              <a:rPr lang="en-US" b="1" dirty="0" smtClean="0"/>
              <a:t>drill down</a:t>
            </a:r>
            <a:r>
              <a:rPr lang="en-US" dirty="0" smtClean="0"/>
              <a:t> to where your </a:t>
            </a:r>
            <a:r>
              <a:rPr lang="en-US" dirty="0" err="1" smtClean="0"/>
              <a:t>shapefiles</a:t>
            </a:r>
            <a:r>
              <a:rPr lang="en-US" dirty="0" smtClean="0"/>
              <a:t> are located. You can use the “connect to folder” button on the left side of the icon menu or use the directory tree on the left sidebar. We</a:t>
            </a:r>
            <a:r>
              <a:rPr lang="en-US" baseline="0" dirty="0" smtClean="0"/>
              <a:t> want to be at the folder where the </a:t>
            </a:r>
            <a:r>
              <a:rPr lang="en-US" baseline="0" dirty="0" err="1" smtClean="0"/>
              <a:t>shapefiles</a:t>
            </a:r>
            <a:r>
              <a:rPr lang="en-US" baseline="0" dirty="0" smtClean="0"/>
              <a:t> are located (not all the way into a specific </a:t>
            </a:r>
            <a:r>
              <a:rPr lang="en-US" baseline="0" dirty="0" err="1" smtClean="0"/>
              <a:t>shapefile</a:t>
            </a:r>
            <a:r>
              <a:rPr lang="en-US" baseline="0" dirty="0" smtClean="0"/>
              <a:t> yet). You can use the yellow bent arrow on the icon menu to go up one level if needed. When you are there </a:t>
            </a:r>
            <a:r>
              <a:rPr lang="en-US" dirty="0" err="1" smtClean="0"/>
              <a:t>ArcCatalog</a:t>
            </a:r>
            <a:r>
              <a:rPr lang="en-US" dirty="0" smtClean="0"/>
              <a:t> will show your road.shp and nps_boundary.shp in the main window with maybe an extra file or two. Unlike windows explorer, </a:t>
            </a:r>
            <a:r>
              <a:rPr lang="en-US" dirty="0" err="1" smtClean="0"/>
              <a:t>ArcCatalog</a:t>
            </a:r>
            <a:r>
              <a:rPr lang="en-US" dirty="0" smtClean="0"/>
              <a:t> shows only the files you need to work with. It doesn’t show all of those support files because you don’t need to and shouldn’t do anything</a:t>
            </a:r>
            <a:r>
              <a:rPr lang="en-US" baseline="0" dirty="0" smtClean="0"/>
              <a:t> to those. When you change the </a:t>
            </a:r>
            <a:r>
              <a:rPr lang="en-US" baseline="0" dirty="0" err="1" smtClean="0"/>
              <a:t>shapefile</a:t>
            </a:r>
            <a:r>
              <a:rPr lang="en-US" baseline="0" dirty="0" smtClean="0"/>
              <a:t> or another file in any of the </a:t>
            </a:r>
            <a:r>
              <a:rPr lang="en-US" baseline="0" dirty="0" err="1" smtClean="0"/>
              <a:t>ArcGIS</a:t>
            </a:r>
            <a:r>
              <a:rPr lang="en-US" baseline="0" dirty="0" smtClean="0"/>
              <a:t> programs the support files are automatically adjusted. </a:t>
            </a:r>
          </a:p>
          <a:p>
            <a:r>
              <a:rPr lang="en-US" b="1" baseline="0" dirty="0" smtClean="0"/>
              <a:t>	Now</a:t>
            </a:r>
            <a:r>
              <a:rPr lang="en-US" baseline="0" dirty="0" smtClean="0"/>
              <a:t> select the roads.shp file in the main window and click on the preview tab. You will see a bunch of colored lines that represent the roads in the Mojave National Preserve. Well we are only concerned with one specific road, so we are going to need to edit this file at some point. </a:t>
            </a:r>
            <a:r>
              <a:rPr lang="en-US" b="1" baseline="0" dirty="0" smtClean="0"/>
              <a:t>Let’s make a copy</a:t>
            </a:r>
            <a:r>
              <a:rPr lang="en-US" baseline="0" dirty="0" smtClean="0"/>
              <a:t> so if we make a mistake have a back up. </a:t>
            </a:r>
            <a:r>
              <a:rPr lang="en-US" b="1" baseline="0" dirty="0" smtClean="0"/>
              <a:t>(1)</a:t>
            </a:r>
            <a:r>
              <a:rPr lang="en-US" baseline="0" dirty="0" smtClean="0"/>
              <a:t> Click back on the folder where the </a:t>
            </a:r>
            <a:r>
              <a:rPr lang="en-US" baseline="0" dirty="0" err="1" smtClean="0"/>
              <a:t>shapefiles</a:t>
            </a:r>
            <a:r>
              <a:rPr lang="en-US" baseline="0" dirty="0" smtClean="0"/>
              <a:t> are located and on the “Contents” tab. </a:t>
            </a:r>
            <a:r>
              <a:rPr lang="en-US" b="1" baseline="0" dirty="0" smtClean="0"/>
              <a:t>(2)</a:t>
            </a:r>
            <a:r>
              <a:rPr lang="en-US" baseline="0" dirty="0" smtClean="0"/>
              <a:t> right click on the roads.shp and copy/paste it in the same folder. If we were to do this in windows explorer we'd also have to make copies of all the support files but by doing it in </a:t>
            </a:r>
            <a:r>
              <a:rPr lang="en-US" dirty="0" err="1" smtClean="0"/>
              <a:t>ArcCatalog</a:t>
            </a:r>
            <a:r>
              <a:rPr lang="en-US" dirty="0" smtClean="0"/>
              <a:t> all of those are taken care of in the background. </a:t>
            </a:r>
            <a:r>
              <a:rPr lang="en-US" b="1" dirty="0" smtClean="0"/>
              <a:t>(3)</a:t>
            </a:r>
            <a:r>
              <a:rPr lang="en-US" dirty="0" smtClean="0"/>
              <a:t> Right</a:t>
            </a:r>
            <a:r>
              <a:rPr lang="en-US" baseline="0" dirty="0" smtClean="0"/>
              <a:t> click on the copy to rename it. Since we are going for the Mojave Road let’s call it that. Be sure to use an underscore between the words as </a:t>
            </a:r>
            <a:r>
              <a:rPr lang="en-US" baseline="0" dirty="0" err="1" smtClean="0"/>
              <a:t>ArcGIS</a:t>
            </a:r>
            <a:r>
              <a:rPr lang="en-US" baseline="0" dirty="0" smtClean="0"/>
              <a:t> doesn’t always take kindly to spaces. In the background </a:t>
            </a:r>
            <a:r>
              <a:rPr lang="en-US" dirty="0" err="1" smtClean="0"/>
              <a:t>ArcCatalog</a:t>
            </a:r>
            <a:r>
              <a:rPr lang="en-US" dirty="0" smtClean="0"/>
              <a:t> also renamed the support files appropriately. </a:t>
            </a:r>
          </a:p>
          <a:p>
            <a:r>
              <a:rPr lang="en-US" dirty="0" smtClean="0"/>
              <a:t>	I</a:t>
            </a:r>
            <a:r>
              <a:rPr lang="en-US" baseline="0" dirty="0" smtClean="0"/>
              <a:t>f we want to we can preview the nps_boundary.shp file. The preview shows that this file contains polygon boundaries for places across the nation. We are going to be zoomed in on the Mojave National Preserve so it is highly unlikely we will need to edit this file or make a copy of it.  We can just leave it as is. At this point our prep work in </a:t>
            </a:r>
            <a:r>
              <a:rPr lang="en-US" baseline="0" dirty="0" err="1" smtClean="0"/>
              <a:t>ArcCatalog</a:t>
            </a:r>
            <a:r>
              <a:rPr lang="en-US" baseline="0" dirty="0" smtClean="0"/>
              <a:t> is done and we need to </a:t>
            </a:r>
            <a:r>
              <a:rPr lang="en-US" b="1" baseline="0" dirty="0" smtClean="0"/>
              <a:t>open up </a:t>
            </a:r>
            <a:r>
              <a:rPr lang="en-US" b="1" baseline="0" dirty="0" err="1" smtClean="0"/>
              <a:t>ArcMap</a:t>
            </a:r>
            <a:r>
              <a:rPr lang="en-US" baseline="0" dirty="0" smtClean="0"/>
              <a:t>. Go ahead and close </a:t>
            </a:r>
            <a:r>
              <a:rPr lang="en-US" baseline="0" dirty="0" err="1" smtClean="0"/>
              <a:t>ArcCatalog</a:t>
            </a:r>
            <a:r>
              <a:rPr lang="en-US" baseline="0" dirty="0" smtClean="0"/>
              <a:t> or leave it open after you have opened </a:t>
            </a:r>
            <a:r>
              <a:rPr lang="en-US" baseline="0" dirty="0" err="1" smtClean="0"/>
              <a:t>ArcMap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this is your first visit to </a:t>
            </a:r>
            <a:r>
              <a:rPr lang="en-US" dirty="0" err="1" smtClean="0"/>
              <a:t>ArcMap</a:t>
            </a:r>
            <a:r>
              <a:rPr lang="en-US" baseline="0" dirty="0" smtClean="0"/>
              <a:t> let’s pause the timer and do a quick orientation tour. Your view may not be the same as mine as </a:t>
            </a:r>
            <a:r>
              <a:rPr lang="en-US" baseline="0" dirty="0" err="1" smtClean="0"/>
              <a:t>ArcMap</a:t>
            </a:r>
            <a:r>
              <a:rPr lang="en-US" baseline="0" dirty="0" smtClean="0"/>
              <a:t> is customizable but you should be able to recognize different things even if the placement isn’t similar. The toolbars you will need to be aware of for this module start with the</a:t>
            </a:r>
            <a:r>
              <a:rPr lang="en-US" b="0" baseline="0" dirty="0" smtClean="0"/>
              <a:t> </a:t>
            </a:r>
            <a:r>
              <a:rPr lang="en-US" b="1" baseline="0" dirty="0" smtClean="0"/>
              <a:t>Tools </a:t>
            </a:r>
            <a:r>
              <a:rPr lang="en-US" b="0" baseline="0" dirty="0" smtClean="0"/>
              <a:t>toolbar I have in between my sidebar and main window. On the top left underneath the menus is the </a:t>
            </a:r>
            <a:r>
              <a:rPr lang="en-US" b="1" baseline="0" dirty="0" smtClean="0"/>
              <a:t>Standard</a:t>
            </a:r>
            <a:r>
              <a:rPr lang="en-US" b="0" baseline="0" dirty="0" smtClean="0"/>
              <a:t> toolbar with the “Add data” button (a black cross over a yellow diamond). Immediately to its right is the </a:t>
            </a:r>
            <a:r>
              <a:rPr lang="en-US" b="1" baseline="0" dirty="0" smtClean="0"/>
              <a:t>Editor </a:t>
            </a:r>
            <a:r>
              <a:rPr lang="en-US" b="0" baseline="0" dirty="0" smtClean="0"/>
              <a:t>toolbar. Right underneath that is the ghosted out </a:t>
            </a:r>
            <a:r>
              <a:rPr lang="en-US" b="1" baseline="0" dirty="0" smtClean="0"/>
              <a:t>Layout</a:t>
            </a:r>
            <a:r>
              <a:rPr lang="en-US" b="0" baseline="0" dirty="0" smtClean="0"/>
              <a:t> toolbar. On the bottom of the screen is the </a:t>
            </a:r>
            <a:r>
              <a:rPr lang="en-US" b="1" baseline="0" dirty="0" smtClean="0"/>
              <a:t>Drawing</a:t>
            </a:r>
            <a:r>
              <a:rPr lang="en-US" b="0" baseline="0" dirty="0" smtClean="0"/>
              <a:t> toolbar which we won’t be using. Just above the </a:t>
            </a:r>
            <a:r>
              <a:rPr lang="en-US" b="1" baseline="0" dirty="0" smtClean="0"/>
              <a:t>Drawing </a:t>
            </a:r>
            <a:r>
              <a:rPr lang="en-US" b="0" baseline="0" dirty="0" smtClean="0"/>
              <a:t>toolbar tucked in the corner of the main window are the </a:t>
            </a:r>
            <a:r>
              <a:rPr lang="en-US" b="1" baseline="0" dirty="0" smtClean="0"/>
              <a:t>data and layout view buttons</a:t>
            </a:r>
            <a:r>
              <a:rPr lang="en-US" b="0" baseline="0" dirty="0" smtClean="0"/>
              <a:t>. If you don’t have any of these tool bars showing you can go to the menus and click </a:t>
            </a:r>
            <a:r>
              <a:rPr lang="en-US" b="1" baseline="0" dirty="0" smtClean="0"/>
              <a:t>view or customize&gt;toolbars </a:t>
            </a:r>
            <a:r>
              <a:rPr lang="en-US" b="0" baseline="0" dirty="0" smtClean="0"/>
              <a:t>after we have gotten started. You can also grab the handles at the end of the toolbars and move them around. In Arc 10 there may also be tabs on the right edge for </a:t>
            </a:r>
            <a:r>
              <a:rPr lang="en-US" b="0" baseline="0" dirty="0" err="1" smtClean="0"/>
              <a:t>ArcToolbox</a:t>
            </a:r>
            <a:r>
              <a:rPr lang="en-US" b="0" baseline="0" dirty="0" smtClean="0"/>
              <a:t>, Search, and others.</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	OK now that you have expert knowledge of </a:t>
            </a:r>
            <a:r>
              <a:rPr lang="en-US" b="0" baseline="0" dirty="0" err="1" smtClean="0"/>
              <a:t>ArcMap</a:t>
            </a:r>
            <a:r>
              <a:rPr lang="en-US" b="0" baseline="0" dirty="0" smtClean="0"/>
              <a:t> you can start your timer again and we will start building our map. Let </a:t>
            </a:r>
            <a:r>
              <a:rPr lang="en-US" b="0" baseline="0" dirty="0" err="1" smtClean="0"/>
              <a:t>ArcMap</a:t>
            </a:r>
            <a:r>
              <a:rPr lang="en-US" b="0" baseline="0" dirty="0" smtClean="0"/>
              <a:t> stay on the default of “A new empty map”, and click “OK”. First up we need to get our </a:t>
            </a:r>
            <a:r>
              <a:rPr lang="en-US" b="0" baseline="0" dirty="0" err="1" smtClean="0"/>
              <a:t>basemap</a:t>
            </a:r>
            <a:r>
              <a:rPr lang="en-US" b="0" baseline="0" dirty="0" smtClean="0"/>
              <a:t>. </a:t>
            </a:r>
            <a:r>
              <a:rPr lang="en-US" b="1" baseline="0" dirty="0" smtClean="0"/>
              <a:t>If you are in Arc 10 the </a:t>
            </a:r>
            <a:r>
              <a:rPr lang="en-US" b="1" baseline="0" dirty="0" err="1" smtClean="0"/>
              <a:t>basemaps</a:t>
            </a:r>
            <a:r>
              <a:rPr lang="en-US" b="1" baseline="0" dirty="0" smtClean="0"/>
              <a:t> are in the Add Data drop down. Add the “Imagery” </a:t>
            </a:r>
            <a:r>
              <a:rPr lang="en-US" b="1" baseline="0" dirty="0" err="1" smtClean="0"/>
              <a:t>basemap</a:t>
            </a:r>
            <a:r>
              <a:rPr lang="en-US" b="1" baseline="0" dirty="0" smtClean="0"/>
              <a:t>.  If you are in Arc 9.x go to File&gt;Add Data from ArcGIS.com online and download some </a:t>
            </a:r>
            <a:r>
              <a:rPr lang="en-US" b="1" baseline="0" dirty="0" err="1" smtClean="0"/>
              <a:t>basemap</a:t>
            </a:r>
            <a:r>
              <a:rPr lang="en-US" b="1" baseline="0" dirty="0" smtClean="0"/>
              <a:t> imagery. once you are at the </a:t>
            </a:r>
            <a:r>
              <a:rPr lang="en-US" b="1" baseline="0" dirty="0" err="1" smtClean="0"/>
              <a:t>ArcGIS</a:t>
            </a:r>
            <a:r>
              <a:rPr lang="en-US" b="1" baseline="0" dirty="0" smtClean="0"/>
              <a:t> Online website click the “Imagery” link</a:t>
            </a:r>
            <a:r>
              <a:rPr lang="en-US" b="0" baseline="0" dirty="0" smtClean="0"/>
              <a:t> on the far most left and click “open” when the download window pops up. It will put on our map the same reasonably high resolution world imagery that we started with in </a:t>
            </a:r>
            <a:r>
              <a:rPr lang="en-US" b="0" baseline="0" dirty="0" err="1" smtClean="0"/>
              <a:t>ArcGIS</a:t>
            </a:r>
            <a:r>
              <a:rPr lang="en-US" b="0" baseline="0" dirty="0" smtClean="0"/>
              <a:t> Explorer in the last module. </a:t>
            </a:r>
          </a:p>
          <a:p>
            <a:r>
              <a:rPr lang="en-US" b="0" baseline="0" dirty="0" smtClean="0"/>
              <a:t>	Next go to the “</a:t>
            </a:r>
            <a:r>
              <a:rPr lang="en-US" b="1" baseline="0" dirty="0" smtClean="0"/>
              <a:t>Add Data</a:t>
            </a:r>
            <a:r>
              <a:rPr lang="en-US" b="0" baseline="0" dirty="0" smtClean="0"/>
              <a:t>” button on your standard toolbar, find where our </a:t>
            </a:r>
            <a:r>
              <a:rPr lang="en-US" b="1" baseline="0" dirty="0" smtClean="0"/>
              <a:t>mojave_road.shp</a:t>
            </a:r>
            <a:r>
              <a:rPr lang="en-US" b="0" baseline="0" dirty="0" smtClean="0"/>
              <a:t> and </a:t>
            </a:r>
            <a:r>
              <a:rPr lang="en-US" b="1" baseline="0" dirty="0" smtClean="0"/>
              <a:t>nps_boundaries.shp</a:t>
            </a:r>
            <a:r>
              <a:rPr lang="en-US" b="0" baseline="0" dirty="0" smtClean="0"/>
              <a:t> are, and add them to the map. Alternatively you can drag and drop them from </a:t>
            </a:r>
            <a:r>
              <a:rPr lang="en-US" b="0" baseline="0" dirty="0" err="1" smtClean="0"/>
              <a:t>ArcCatalog</a:t>
            </a:r>
            <a:r>
              <a:rPr lang="en-US" b="0" baseline="0" dirty="0" smtClean="0"/>
              <a:t>. You may get a pop window called Geographic Coordinate Systems Warning. All this is saying is that the new data layers you are adding are in different geographic coordinate system and the computer will adapt them correctly. Just </a:t>
            </a:r>
            <a:r>
              <a:rPr lang="en-US" b="1" baseline="0" dirty="0" smtClean="0"/>
              <a:t>click “Close”</a:t>
            </a:r>
            <a:r>
              <a:rPr lang="en-US" b="0" baseline="0" dirty="0" smtClean="0"/>
              <a:t> and the </a:t>
            </a:r>
            <a:r>
              <a:rPr lang="en-US" b="0" baseline="0" dirty="0" err="1" smtClean="0"/>
              <a:t>shapefiles</a:t>
            </a:r>
            <a:r>
              <a:rPr lang="en-US" b="0" baseline="0" dirty="0" smtClean="0"/>
              <a:t> will show up in your layers on the left sidebar. The computer will assign them colors so they may not be the same colors as the ones here. You can change the order of any of the layers by just dragging them around.</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	Right click</a:t>
            </a:r>
            <a:r>
              <a:rPr lang="en-US" dirty="0" smtClean="0"/>
              <a:t> on the </a:t>
            </a:r>
            <a:r>
              <a:rPr lang="en-US" dirty="0" err="1" smtClean="0"/>
              <a:t>mojave_road</a:t>
            </a:r>
            <a:r>
              <a:rPr lang="en-US" dirty="0" smtClean="0"/>
              <a:t> </a:t>
            </a:r>
            <a:r>
              <a:rPr lang="en-US" dirty="0" err="1" smtClean="0"/>
              <a:t>shapefile</a:t>
            </a:r>
            <a:r>
              <a:rPr lang="en-US" baseline="0" dirty="0" smtClean="0"/>
              <a:t> layer name </a:t>
            </a:r>
            <a:r>
              <a:rPr lang="en-US" dirty="0" smtClean="0"/>
              <a:t>and click on “zoom</a:t>
            </a:r>
            <a:r>
              <a:rPr lang="en-US" baseline="0" dirty="0" smtClean="0"/>
              <a:t> to layer” to zoom in on the Mojave National Preserve. You will see our network of roads on top the filled in </a:t>
            </a:r>
            <a:r>
              <a:rPr lang="en-US" baseline="0" dirty="0" err="1" smtClean="0"/>
              <a:t>nps_boundary</a:t>
            </a:r>
            <a:r>
              <a:rPr lang="en-US" baseline="0" dirty="0" smtClean="0"/>
              <a:t> all over our world imagery </a:t>
            </a:r>
            <a:r>
              <a:rPr lang="en-US" baseline="0" dirty="0" err="1" smtClean="0"/>
              <a:t>basemap</a:t>
            </a:r>
            <a:r>
              <a:rPr lang="en-US" baseline="0" dirty="0" smtClean="0"/>
              <a:t>. Our good looking </a:t>
            </a:r>
            <a:r>
              <a:rPr lang="en-US" baseline="0" dirty="0" err="1" smtClean="0"/>
              <a:t>basemap</a:t>
            </a:r>
            <a:r>
              <a:rPr lang="en-US" baseline="0" dirty="0" smtClean="0"/>
              <a:t> is provided by a proprietary source so we need to take it as is, but modifying the appearance of our other two will help with working with the map and the appeal of our final product. </a:t>
            </a:r>
          </a:p>
          <a:p>
            <a:r>
              <a:rPr lang="en-US" baseline="0" dirty="0" smtClean="0"/>
              <a:t>	Put the cursor over the colored box under the </a:t>
            </a:r>
            <a:r>
              <a:rPr lang="en-US" baseline="0" dirty="0" err="1" smtClean="0"/>
              <a:t>nps_boundary</a:t>
            </a:r>
            <a:r>
              <a:rPr lang="en-US" baseline="0" dirty="0" smtClean="0"/>
              <a:t> name in the layers sidebar. </a:t>
            </a:r>
            <a:r>
              <a:rPr lang="en-US" b="1" baseline="0" dirty="0" smtClean="0"/>
              <a:t>Left click</a:t>
            </a:r>
            <a:r>
              <a:rPr lang="en-US" b="0" baseline="0" dirty="0" smtClean="0"/>
              <a:t> the box and a window will pop up. This window is pretty intuitive so go ahead and set things the way you want. The thing we do want is no fill  and just an outline color. Make it thick and colorful enough to be visible, presentable, and readable. </a:t>
            </a:r>
            <a:r>
              <a:rPr lang="en-US" b="1" baseline="0" dirty="0" smtClean="0"/>
              <a:t>Do </a:t>
            </a:r>
            <a:r>
              <a:rPr lang="en-US" b="0" baseline="0" dirty="0" smtClean="0"/>
              <a:t>the same thing for the </a:t>
            </a:r>
            <a:r>
              <a:rPr lang="en-US" b="0" baseline="0" dirty="0" err="1" smtClean="0"/>
              <a:t>mojave_road</a:t>
            </a:r>
            <a:r>
              <a:rPr lang="en-US" b="0" baseline="0" dirty="0" smtClean="0"/>
              <a:t> layer. Work with the colors in the roads, boundaries, and </a:t>
            </a:r>
            <a:r>
              <a:rPr lang="en-US" b="0" baseline="0" dirty="0" err="1" smtClean="0"/>
              <a:t>basemap</a:t>
            </a:r>
            <a:r>
              <a:rPr lang="en-US" b="0" baseline="0" dirty="0" smtClean="0"/>
              <a:t>. </a:t>
            </a:r>
            <a:r>
              <a:rPr lang="en-US" b="1" baseline="0" dirty="0" smtClean="0"/>
              <a:t>Use your imagination. </a:t>
            </a:r>
            <a:r>
              <a:rPr lang="en-US" b="0" baseline="0" dirty="0" smtClean="0"/>
              <a:t>If you want you can click the </a:t>
            </a:r>
            <a:r>
              <a:rPr lang="en-US" b="1" baseline="0" dirty="0" smtClean="0"/>
              <a:t>check box</a:t>
            </a:r>
            <a:r>
              <a:rPr lang="en-US" b="0" baseline="0" dirty="0" smtClean="0"/>
              <a:t> next to transportation in the imagery layer to show I15, highway 95, and I40 on your map. 	</a:t>
            </a:r>
            <a:r>
              <a:rPr lang="en-US" b="0" i="0" u="sng" baseline="0" dirty="0" smtClean="0"/>
              <a:t>Also a quick note about saving in </a:t>
            </a:r>
            <a:r>
              <a:rPr lang="en-US" b="0" i="0" u="sng" baseline="0" dirty="0" err="1" smtClean="0"/>
              <a:t>ArcMap</a:t>
            </a:r>
            <a:r>
              <a:rPr lang="en-US" b="0" i="0" u="sng" baseline="0" dirty="0" smtClean="0"/>
              <a:t>.</a:t>
            </a:r>
            <a:r>
              <a:rPr lang="en-US" b="0" baseline="0" dirty="0" smtClean="0"/>
              <a:t> The normal save/save as in </a:t>
            </a:r>
            <a:r>
              <a:rPr lang="en-US" b="0" baseline="0" dirty="0" err="1" smtClean="0"/>
              <a:t>ArcMap</a:t>
            </a:r>
            <a:r>
              <a:rPr lang="en-US" b="0" baseline="0" dirty="0" smtClean="0"/>
              <a:t> saves your work as a .</a:t>
            </a:r>
            <a:r>
              <a:rPr lang="en-US" b="0" baseline="0" dirty="0" err="1" smtClean="0"/>
              <a:t>mxd</a:t>
            </a:r>
            <a:r>
              <a:rPr lang="en-US" b="0" baseline="0" dirty="0" smtClean="0"/>
              <a:t> file. The .</a:t>
            </a:r>
            <a:r>
              <a:rPr lang="en-US" b="0" baseline="0" dirty="0" err="1" smtClean="0"/>
              <a:t>mxd</a:t>
            </a:r>
            <a:r>
              <a:rPr lang="en-US" b="0" baseline="0" dirty="0" smtClean="0"/>
              <a:t> file has what layers are in your map, where they are located on your computer, how they are configured on your map, what order they go in, and so on. What is being saved is the definitions found in your map; not the images of your map. Several different types of programs do this so that a map or other product is kept down to a manageable memory size, it makes the product very workable, and the product isn’t duplicating the images already on your computer. If you want to have your map saved with the images you need to export the map which we will do. You usually wouldn’t do that till the very end because then it becomes a just an image without layers and is no longer directly useable by a GIS. You can of course save the map at any time and it is very good to have it in a .</a:t>
            </a:r>
            <a:r>
              <a:rPr lang="en-US" b="0" baseline="0" dirty="0" err="1" smtClean="0"/>
              <a:t>mxd</a:t>
            </a:r>
            <a:r>
              <a:rPr lang="en-US" b="0" baseline="0" dirty="0" smtClean="0"/>
              <a:t> file so that you can make changes to it.</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thing we need</a:t>
            </a:r>
            <a:r>
              <a:rPr lang="en-US" baseline="0" dirty="0" smtClean="0"/>
              <a:t> to do is something about all those extra roads. If we right click again on the </a:t>
            </a:r>
            <a:r>
              <a:rPr lang="en-US" baseline="0" dirty="0" err="1" smtClean="0"/>
              <a:t>mojave_road</a:t>
            </a:r>
            <a:r>
              <a:rPr lang="en-US" baseline="0" dirty="0" smtClean="0"/>
              <a:t> layer name we can </a:t>
            </a:r>
            <a:r>
              <a:rPr lang="en-US" b="1" baseline="0" dirty="0" smtClean="0"/>
              <a:t>open the attribute table</a:t>
            </a:r>
            <a:r>
              <a:rPr lang="en-US" baseline="0" dirty="0" smtClean="0"/>
              <a:t> which list all the name of all the line segments (roads and part roads) for that layer as well as other things like type and length. Scrolling down you can see this layer has 2,417 records. If we click on the square on the left side of the road’s ID number it will select it on the map. The item selected will be highlighted with a light blue in the table and on the map. You can select multiple road segments. If you</a:t>
            </a:r>
            <a:r>
              <a:rPr lang="en-US" b="1" baseline="0" dirty="0" smtClean="0"/>
              <a:t> click</a:t>
            </a:r>
            <a:r>
              <a:rPr lang="en-US" baseline="0" dirty="0" smtClean="0"/>
              <a:t> the field name “</a:t>
            </a:r>
            <a:r>
              <a:rPr lang="en-US" b="1" baseline="0" dirty="0" smtClean="0"/>
              <a:t>name</a:t>
            </a:r>
            <a:r>
              <a:rPr lang="en-US" baseline="0" dirty="0" smtClean="0"/>
              <a:t>” it will arrange the table alphabetically according to each road’s name. If </a:t>
            </a:r>
            <a:r>
              <a:rPr lang="en-US" b="1" baseline="0" dirty="0" smtClean="0"/>
              <a:t>scroll down</a:t>
            </a:r>
            <a:r>
              <a:rPr lang="en-US" baseline="0" dirty="0" smtClean="0"/>
              <a:t> again you will see that some of these road segments are called ‘</a:t>
            </a:r>
            <a:r>
              <a:rPr lang="en-US" b="0" baseline="0" dirty="0" smtClean="0"/>
              <a:t>Mojave Road</a:t>
            </a:r>
            <a:r>
              <a:rPr lang="en-US" baseline="0" dirty="0" smtClean="0"/>
              <a:t>’ so those are records we want to keep.</a:t>
            </a:r>
            <a:r>
              <a:rPr lang="en-US" i="1" baseline="0" dirty="0" smtClean="0"/>
              <a:t> </a:t>
            </a:r>
            <a:r>
              <a:rPr lang="en-US" i="0" u="sng" baseline="0" dirty="0" smtClean="0"/>
              <a:t>The history professor also knew that the ‘Cedar Canyon Road’ was built over a large part of the east side of the Mojave Road as were a few parts of the ‘AT&amp;T Cable Road’ which has fragments all over the preserve.</a:t>
            </a:r>
            <a:r>
              <a:rPr lang="en-US" baseline="0" dirty="0" smtClean="0"/>
              <a:t> So we know to make this map we are going to need the ‘</a:t>
            </a:r>
            <a:r>
              <a:rPr lang="en-US" b="1" baseline="0" dirty="0" smtClean="0"/>
              <a:t>Mojave Road</a:t>
            </a:r>
            <a:r>
              <a:rPr lang="en-US" baseline="0" dirty="0" smtClean="0"/>
              <a:t>’, ‘</a:t>
            </a:r>
            <a:r>
              <a:rPr lang="en-US" b="1" baseline="0" dirty="0" smtClean="0"/>
              <a:t>Cedar Canyon Road’</a:t>
            </a:r>
            <a:r>
              <a:rPr lang="en-US" baseline="0" dirty="0" smtClean="0"/>
              <a:t>, and some ‘</a:t>
            </a:r>
            <a:r>
              <a:rPr lang="en-US" b="1" baseline="0" dirty="0" smtClean="0"/>
              <a:t>AT&amp;T Cable Road</a:t>
            </a:r>
            <a:r>
              <a:rPr lang="en-US" baseline="0" dirty="0" smtClean="0"/>
              <a:t>’ road segments. All the others need to be vanquished.</a:t>
            </a:r>
            <a:endParaRPr lang="en-US" dirty="0"/>
          </a:p>
        </p:txBody>
      </p:sp>
      <p:sp>
        <p:nvSpPr>
          <p:cNvPr id="4" name="Slide Number Placeholder 3"/>
          <p:cNvSpPr>
            <a:spLocks noGrp="1"/>
          </p:cNvSpPr>
          <p:nvPr>
            <p:ph type="sldNum" sz="quarter" idx="10"/>
          </p:nvPr>
        </p:nvSpPr>
        <p:spPr/>
        <p:txBody>
          <a:bodyPr/>
          <a:lstStyle/>
          <a:p>
            <a:fld id="{18B0FDD3-68F5-49EA-B0A1-0EDBE6FF2FF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05FC7B-B28D-4F22-8A07-6F0A0B573354}" type="datetimeFigureOut">
              <a:rPr lang="en-US" smtClean="0"/>
              <a:pPr/>
              <a:t>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5FC7B-B28D-4F22-8A07-6F0A0B573354}" type="datetimeFigureOut">
              <a:rPr lang="en-US" smtClean="0"/>
              <a:pPr/>
              <a:t>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5FC7B-B28D-4F22-8A07-6F0A0B573354}" type="datetimeFigureOut">
              <a:rPr lang="en-US" smtClean="0"/>
              <a:pPr/>
              <a:t>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5FC7B-B28D-4F22-8A07-6F0A0B573354}" type="datetimeFigureOut">
              <a:rPr lang="en-US" smtClean="0"/>
              <a:pPr/>
              <a:t>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05FC7B-B28D-4F22-8A07-6F0A0B573354}" type="datetimeFigureOut">
              <a:rPr lang="en-US" smtClean="0"/>
              <a:pPr/>
              <a:t>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05FC7B-B28D-4F22-8A07-6F0A0B573354}" type="datetimeFigureOut">
              <a:rPr lang="en-US" smtClean="0"/>
              <a:pPr/>
              <a:t>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05FC7B-B28D-4F22-8A07-6F0A0B573354}" type="datetimeFigureOut">
              <a:rPr lang="en-US" smtClean="0"/>
              <a:pPr/>
              <a:t>2/8/2011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05FC7B-B28D-4F22-8A07-6F0A0B573354}" type="datetimeFigureOut">
              <a:rPr lang="en-US" smtClean="0"/>
              <a:pPr/>
              <a:t>2/8/2011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5FC7B-B28D-4F22-8A07-6F0A0B573354}" type="datetimeFigureOut">
              <a:rPr lang="en-US" smtClean="0"/>
              <a:pPr/>
              <a:t>2/8/2011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5FC7B-B28D-4F22-8A07-6F0A0B573354}" type="datetimeFigureOut">
              <a:rPr lang="en-US" smtClean="0"/>
              <a:pPr/>
              <a:t>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5FC7B-B28D-4F22-8A07-6F0A0B573354}" type="datetimeFigureOut">
              <a:rPr lang="en-US" smtClean="0"/>
              <a:pPr/>
              <a:t>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B98D7-A798-46E3-AD1F-6243A451BD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5FC7B-B28D-4F22-8A07-6F0A0B573354}" type="datetimeFigureOut">
              <a:rPr lang="en-US" smtClean="0"/>
              <a:pPr/>
              <a:t>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B98D7-A798-46E3-AD1F-6243A451BD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3165461" y="2274838"/>
            <a:ext cx="2813078" cy="1754326"/>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pPr algn="ctr"/>
            <a:r>
              <a:rPr lang="en-US" sz="3600" dirty="0" smtClean="0">
                <a:latin typeface="Tekton Pro Ext" pitchFamily="34" charset="0"/>
              </a:rPr>
              <a:t>The</a:t>
            </a:r>
          </a:p>
          <a:p>
            <a:pPr algn="ctr"/>
            <a:r>
              <a:rPr lang="en-US" sz="3600" dirty="0" smtClean="0">
                <a:latin typeface="Tekton Pro Ext" pitchFamily="34" charset="0"/>
              </a:rPr>
              <a:t>15 Minute</a:t>
            </a:r>
          </a:p>
          <a:p>
            <a:pPr algn="ctr"/>
            <a:r>
              <a:rPr lang="en-US" sz="3600" dirty="0" smtClean="0">
                <a:latin typeface="Tekton Pro Ext" pitchFamily="34" charset="0"/>
              </a:rPr>
              <a:t>Map</a:t>
            </a:r>
          </a:p>
        </p:txBody>
      </p:sp>
      <p:sp>
        <p:nvSpPr>
          <p:cNvPr id="6" name="TextBox 5"/>
          <p:cNvSpPr txBox="1"/>
          <p:nvPr/>
        </p:nvSpPr>
        <p:spPr>
          <a:xfrm>
            <a:off x="4029223" y="5562600"/>
            <a:ext cx="1056700" cy="369332"/>
          </a:xfrm>
          <a:prstGeom prst="rect">
            <a:avLst/>
          </a:prstGeom>
          <a:solidFill>
            <a:schemeClr val="bg1"/>
          </a:solidFill>
          <a:effectLst>
            <a:outerShdw blurRad="63500" sx="109000" sy="109000" algn="ctr" rotWithShape="0">
              <a:prstClr val="black">
                <a:alpha val="40000"/>
              </a:prstClr>
            </a:outerShdw>
          </a:effectLst>
        </p:spPr>
        <p:txBody>
          <a:bodyPr wrap="none" rtlCol="0">
            <a:spAutoFit/>
          </a:bodyPr>
          <a:lstStyle/>
          <a:p>
            <a:r>
              <a:rPr lang="en-US" dirty="0" smtClean="0">
                <a:latin typeface="Tekton Pro" pitchFamily="34" charset="0"/>
              </a:rPr>
              <a:t>Module 4</a:t>
            </a:r>
            <a:endParaRPr lang="en-US" dirty="0">
              <a:latin typeface="Tekton Pro" pitchFamily="34" charset="0"/>
            </a:endParaRPr>
          </a:p>
        </p:txBody>
      </p:sp>
      <p:sp>
        <p:nvSpPr>
          <p:cNvPr id="7" name="TextBox 7"/>
          <p:cNvSpPr txBox="1"/>
          <p:nvPr/>
        </p:nvSpPr>
        <p:spPr>
          <a:xfrm>
            <a:off x="3747094" y="6383179"/>
            <a:ext cx="1649811" cy="246221"/>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pic>
        <p:nvPicPr>
          <p:cNvPr id="8" name="Picture 7" descr="GRAIL logo.jpg"/>
          <p:cNvPicPr>
            <a:picLocks noChangeAspect="1"/>
          </p:cNvPicPr>
          <p:nvPr/>
        </p:nvPicPr>
        <p:blipFill>
          <a:blip r:embed="rId4" cstate="print"/>
          <a:stretch>
            <a:fillRect/>
          </a:stretch>
        </p:blipFill>
        <p:spPr>
          <a:xfrm>
            <a:off x="3740150" y="4451195"/>
            <a:ext cx="1663700" cy="730405"/>
          </a:xfrm>
          <a:prstGeom prst="rect">
            <a:avLst/>
          </a:prstGeom>
          <a:ln w="19050">
            <a:noFill/>
          </a:ln>
          <a:effectLst>
            <a:outerShdw blurRad="63500" sx="107000" sy="107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2790825" y="962025"/>
            <a:ext cx="3562350" cy="4933950"/>
          </a:xfrm>
          <a:prstGeom prst="rect">
            <a:avLst/>
          </a:prstGeom>
          <a:noFill/>
          <a:ln w="9525">
            <a:noFill/>
            <a:miter lim="800000"/>
            <a:headEnd/>
            <a:tailEnd/>
          </a:ln>
        </p:spPr>
      </p:pic>
      <p:sp>
        <p:nvSpPr>
          <p:cNvPr id="4" name="Oval 3"/>
          <p:cNvSpPr/>
          <p:nvPr/>
        </p:nvSpPr>
        <p:spPr>
          <a:xfrm>
            <a:off x="1371600" y="228600"/>
            <a:ext cx="4572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8" idx="1"/>
          </p:cNvCxnSpPr>
          <p:nvPr/>
        </p:nvCxnSpPr>
        <p:spPr>
          <a:xfrm rot="10800000">
            <a:off x="5334000" y="5791201"/>
            <a:ext cx="1143000" cy="210235"/>
          </a:xfrm>
          <a:prstGeom prst="straightConnector1">
            <a:avLst/>
          </a:prstGeom>
          <a:ln w="28575">
            <a:solidFill>
              <a:srgbClr val="FFFF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5" idx="3"/>
          </p:cNvCxnSpPr>
          <p:nvPr/>
        </p:nvCxnSpPr>
        <p:spPr>
          <a:xfrm flipV="1">
            <a:off x="3352800" y="5486400"/>
            <a:ext cx="381000" cy="461665"/>
          </a:xfrm>
          <a:prstGeom prst="straightConnector1">
            <a:avLst/>
          </a:prstGeom>
          <a:ln w="28575">
            <a:solidFill>
              <a:srgbClr val="FFFF00"/>
            </a:solidFill>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0" idx="2"/>
          </p:cNvCxnSpPr>
          <p:nvPr/>
        </p:nvCxnSpPr>
        <p:spPr>
          <a:xfrm rot="5400000">
            <a:off x="6743701" y="2705100"/>
            <a:ext cx="1066800" cy="838201"/>
          </a:xfrm>
          <a:prstGeom prst="straightConnector1">
            <a:avLst/>
          </a:prstGeom>
          <a:ln w="28575">
            <a:solidFill>
              <a:srgbClr val="FFFF00"/>
            </a:solidFill>
            <a:tailEnd type="arrow"/>
          </a:ln>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45666" y="5486400"/>
            <a:ext cx="1707134" cy="923330"/>
          </a:xfrm>
          <a:prstGeom prst="rect">
            <a:avLst/>
          </a:prstGeom>
          <a:noFill/>
        </p:spPr>
        <p:txBody>
          <a:bodyPr wrap="none" rtlCol="0">
            <a:spAutoFit/>
          </a:bodyPr>
          <a:lstStyle/>
          <a:p>
            <a:pPr algn="ctr"/>
            <a:r>
              <a:rPr lang="en-US" dirty="0" smtClean="0">
                <a:solidFill>
                  <a:srgbClr val="FFFF00"/>
                </a:solidFill>
                <a:effectLst>
                  <a:outerShdw blurRad="38100" dist="38100" dir="2700000" algn="tl">
                    <a:srgbClr val="000000">
                      <a:alpha val="43137"/>
                    </a:srgbClr>
                  </a:outerShdw>
                </a:effectLst>
              </a:rPr>
              <a:t>Verify lets you</a:t>
            </a:r>
          </a:p>
          <a:p>
            <a:pPr algn="ctr"/>
            <a:r>
              <a:rPr lang="en-US" dirty="0" smtClean="0">
                <a:solidFill>
                  <a:srgbClr val="FFFF00"/>
                </a:solidFill>
                <a:effectLst>
                  <a:outerShdw blurRad="38100" dist="38100" dir="2700000" algn="tl">
                    <a:srgbClr val="000000">
                      <a:alpha val="43137"/>
                    </a:srgbClr>
                  </a:outerShdw>
                </a:effectLst>
              </a:rPr>
              <a:t>Know if your</a:t>
            </a:r>
          </a:p>
          <a:p>
            <a:pPr algn="ctr"/>
            <a:r>
              <a:rPr lang="en-US" dirty="0" smtClean="0">
                <a:solidFill>
                  <a:srgbClr val="FFFF00"/>
                </a:solidFill>
                <a:effectLst>
                  <a:outerShdw blurRad="38100" dist="38100" dir="2700000" algn="tl">
                    <a:srgbClr val="000000">
                      <a:alpha val="43137"/>
                    </a:srgbClr>
                  </a:outerShdw>
                </a:effectLst>
              </a:rPr>
              <a:t>Syntax is correct</a:t>
            </a:r>
            <a:endParaRPr lang="en-US" dirty="0">
              <a:solidFill>
                <a:srgbClr val="FFFF00"/>
              </a:solidFill>
              <a:effectLst>
                <a:outerShdw blurRad="38100" dist="38100" dir="2700000" algn="tl">
                  <a:srgbClr val="000000">
                    <a:alpha val="43137"/>
                  </a:srgbClr>
                </a:outerShdw>
              </a:effectLst>
            </a:endParaRPr>
          </a:p>
        </p:txBody>
      </p:sp>
      <p:sp>
        <p:nvSpPr>
          <p:cNvPr id="18" name="TextBox 17"/>
          <p:cNvSpPr txBox="1"/>
          <p:nvPr/>
        </p:nvSpPr>
        <p:spPr>
          <a:xfrm>
            <a:off x="6477000" y="5678269"/>
            <a:ext cx="2313518" cy="646331"/>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Apply runs your query </a:t>
            </a:r>
          </a:p>
          <a:p>
            <a:r>
              <a:rPr lang="en-US" dirty="0" smtClean="0">
                <a:solidFill>
                  <a:srgbClr val="FFFF00"/>
                </a:solidFill>
                <a:effectLst>
                  <a:outerShdw blurRad="38100" dist="38100" dir="2700000" algn="tl">
                    <a:srgbClr val="000000">
                      <a:alpha val="43137"/>
                    </a:srgbClr>
                  </a:outerShdw>
                </a:effectLst>
              </a:rPr>
              <a:t>before you close out</a:t>
            </a:r>
            <a:endParaRPr lang="en-US" dirty="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6629401" y="1944469"/>
            <a:ext cx="2133599" cy="646331"/>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The segments of our roads are selected</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0"/>
            <a:ext cx="9144000" cy="6876570"/>
          </a:xfrm>
          <a:prstGeom prst="rect">
            <a:avLst/>
          </a:prstGeom>
          <a:noFill/>
          <a:ln w="9525">
            <a:noFill/>
            <a:miter lim="800000"/>
            <a:headEnd/>
            <a:tailEnd/>
          </a:ln>
        </p:spPr>
      </p:pic>
      <p:sp>
        <p:nvSpPr>
          <p:cNvPr id="4" name="Oval 3"/>
          <p:cNvSpPr/>
          <p:nvPr/>
        </p:nvSpPr>
        <p:spPr>
          <a:xfrm>
            <a:off x="2057400" y="3657600"/>
            <a:ext cx="1066800" cy="838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47800" y="251460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endCxn id="6147" idx="1"/>
          </p:cNvCxnSpPr>
          <p:nvPr/>
        </p:nvCxnSpPr>
        <p:spPr>
          <a:xfrm flipV="1">
            <a:off x="2971802" y="1736125"/>
            <a:ext cx="2057398" cy="1997675"/>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7"/>
            <a:endCxn id="6147" idx="2"/>
          </p:cNvCxnSpPr>
          <p:nvPr/>
        </p:nvCxnSpPr>
        <p:spPr>
          <a:xfrm rot="5400000" flipH="1" flipV="1">
            <a:off x="4584910" y="1659662"/>
            <a:ext cx="503751" cy="3737629"/>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4" cstate="print"/>
          <a:srcRect l="22222" t="11799" r="9259" b="7965"/>
          <a:stretch>
            <a:fillRect/>
          </a:stretch>
        </p:blipFill>
        <p:spPr bwMode="auto">
          <a:xfrm>
            <a:off x="5029200" y="195649"/>
            <a:ext cx="3352800" cy="3080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p:nvPr/>
        </p:nvCxnSpPr>
        <p:spPr>
          <a:xfrm rot="10800000">
            <a:off x="7391400" y="1143000"/>
            <a:ext cx="3810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18437" y="1334869"/>
            <a:ext cx="1034963" cy="646331"/>
          </a:xfrm>
          <a:prstGeom prst="rect">
            <a:avLst/>
          </a:prstGeom>
          <a:noFill/>
        </p:spPr>
        <p:txBody>
          <a:bodyPr wrap="none" rtlCol="0">
            <a:spAutoFit/>
          </a:bodyPr>
          <a:lstStyle/>
          <a:p>
            <a:pPr algn="ctr"/>
            <a:r>
              <a:rPr lang="en-US" dirty="0" smtClean="0">
                <a:solidFill>
                  <a:srgbClr val="FFFF00"/>
                </a:solidFill>
                <a:effectLst>
                  <a:outerShdw blurRad="38100" dist="38100" dir="2700000" algn="tl">
                    <a:srgbClr val="000000">
                      <a:alpha val="43137"/>
                    </a:srgbClr>
                  </a:outerShdw>
                </a:effectLst>
              </a:rPr>
              <a:t>Go down</a:t>
            </a:r>
          </a:p>
          <a:p>
            <a:pPr algn="ctr"/>
            <a:r>
              <a:rPr lang="en-US" dirty="0" smtClean="0">
                <a:solidFill>
                  <a:srgbClr val="FFFF00"/>
                </a:solidFill>
                <a:effectLst>
                  <a:outerShdw blurRad="38100" dist="38100" dir="2700000" algn="tl">
                    <a:srgbClr val="000000">
                      <a:alpha val="43137"/>
                    </a:srgbClr>
                  </a:outerShdw>
                </a:effectLst>
              </a:rPr>
              <a:t>this side</a:t>
            </a:r>
            <a:endParaRPr lang="en-US" dirty="0">
              <a:solidFill>
                <a:srgbClr val="FFFF00"/>
              </a:solidFill>
              <a:effectLst>
                <a:outerShdw blurRad="38100" dist="38100" dir="2700000" algn="tl">
                  <a:srgbClr val="000000">
                    <a:alpha val="43137"/>
                  </a:srgbClr>
                </a:outerShdw>
              </a:effectLst>
            </a:endParaRPr>
          </a:p>
        </p:txBody>
      </p:sp>
      <p:cxnSp>
        <p:nvCxnSpPr>
          <p:cNvPr id="17" name="Straight Arrow Connector 16"/>
          <p:cNvCxnSpPr/>
          <p:nvPr/>
        </p:nvCxnSpPr>
        <p:spPr>
          <a:xfrm rot="5400000">
            <a:off x="6286500" y="2552700"/>
            <a:ext cx="38100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33968" y="2325469"/>
            <a:ext cx="1567032" cy="646331"/>
          </a:xfrm>
          <a:prstGeom prst="rect">
            <a:avLst/>
          </a:prstGeom>
          <a:noFill/>
        </p:spPr>
        <p:txBody>
          <a:bodyPr wrap="none" rtlCol="0">
            <a:spAutoFit/>
          </a:bodyPr>
          <a:lstStyle/>
          <a:p>
            <a:pPr algn="ctr"/>
            <a:r>
              <a:rPr lang="en-US" dirty="0" smtClean="0">
                <a:solidFill>
                  <a:srgbClr val="FFFF00"/>
                </a:solidFill>
                <a:effectLst>
                  <a:outerShdw blurRad="38100" dist="38100" dir="2700000" algn="tl">
                    <a:srgbClr val="000000">
                      <a:alpha val="43137"/>
                    </a:srgbClr>
                  </a:outerShdw>
                </a:effectLst>
              </a:rPr>
              <a:t>We don’t</a:t>
            </a:r>
          </a:p>
          <a:p>
            <a:pPr algn="ctr"/>
            <a:r>
              <a:rPr lang="en-US" dirty="0" smtClean="0">
                <a:solidFill>
                  <a:srgbClr val="FFFF00"/>
                </a:solidFill>
                <a:effectLst>
                  <a:outerShdw blurRad="38100" dist="38100" dir="2700000" algn="tl">
                    <a:srgbClr val="000000">
                      <a:alpha val="43137"/>
                    </a:srgbClr>
                  </a:outerShdw>
                </a:effectLst>
              </a:rPr>
              <a:t>Want this road</a:t>
            </a:r>
            <a:endParaRPr lang="en-US" dirty="0">
              <a:solidFill>
                <a:srgbClr val="FFFF00"/>
              </a:solidFill>
              <a:effectLst>
                <a:outerShdw blurRad="38100" dist="38100" dir="2700000" algn="tl">
                  <a:srgbClr val="000000">
                    <a:alpha val="43137"/>
                  </a:srgbClr>
                </a:outerShdw>
              </a:effectLst>
            </a:endParaRPr>
          </a:p>
        </p:txBody>
      </p:sp>
      <p:cxnSp>
        <p:nvCxnSpPr>
          <p:cNvPr id="21" name="Straight Arrow Connector 20"/>
          <p:cNvCxnSpPr/>
          <p:nvPr/>
        </p:nvCxnSpPr>
        <p:spPr>
          <a:xfrm rot="16200000" flipH="1">
            <a:off x="7848600" y="2667000"/>
            <a:ext cx="3810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9" idx="2"/>
          </p:cNvCxnSpPr>
          <p:nvPr/>
        </p:nvCxnSpPr>
        <p:spPr>
          <a:xfrm rot="5400000" flipH="1" flipV="1">
            <a:off x="1219200" y="2667000"/>
            <a:ext cx="2286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cxnSp>
        <p:nvCxnSpPr>
          <p:cNvPr id="7" name="Straight Arrow Connector 6"/>
          <p:cNvCxnSpPr/>
          <p:nvPr/>
        </p:nvCxnSpPr>
        <p:spPr>
          <a:xfrm rot="16200000" flipH="1">
            <a:off x="2667000" y="2133600"/>
            <a:ext cx="137160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4953000" y="5334000"/>
            <a:ext cx="838200" cy="762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6324600" y="2438400"/>
            <a:ext cx="1752600" cy="685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90800" y="1307068"/>
            <a:ext cx="983667"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Selected</a:t>
            </a:r>
            <a:endParaRPr lang="en-US"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6934200" y="1600200"/>
            <a:ext cx="1384418"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Not Selected</a:t>
            </a:r>
            <a:endParaRPr lang="en-US" dirty="0">
              <a:solidFill>
                <a:srgbClr val="FFFF00"/>
              </a:solidFill>
              <a:effectLst>
                <a:outerShdw blurRad="38100" dist="38100" dir="2700000" algn="tl">
                  <a:srgbClr val="000000">
                    <a:alpha val="43137"/>
                  </a:srgbClr>
                </a:outerShdw>
              </a:effectLst>
            </a:endParaRPr>
          </a:p>
        </p:txBody>
      </p:sp>
      <p:sp>
        <p:nvSpPr>
          <p:cNvPr id="16" name="TextBox 15"/>
          <p:cNvSpPr txBox="1"/>
          <p:nvPr/>
        </p:nvSpPr>
        <p:spPr>
          <a:xfrm>
            <a:off x="5715000" y="5955268"/>
            <a:ext cx="1713995"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Switch Selection</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76570"/>
          </a:xfrm>
          <a:prstGeom prst="rect">
            <a:avLst/>
          </a:prstGeom>
          <a:noFill/>
          <a:ln w="9525">
            <a:noFill/>
            <a:miter lim="800000"/>
            <a:headEnd/>
            <a:tailEnd/>
          </a:ln>
        </p:spPr>
      </p:pic>
      <p:cxnSp>
        <p:nvCxnSpPr>
          <p:cNvPr id="3" name="Straight Arrow Connector 2"/>
          <p:cNvCxnSpPr/>
          <p:nvPr/>
        </p:nvCxnSpPr>
        <p:spPr>
          <a:xfrm rot="10800000" flipV="1">
            <a:off x="2133600" y="5410200"/>
            <a:ext cx="19812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38600" y="4953000"/>
            <a:ext cx="893706" cy="923330"/>
          </a:xfrm>
          <a:prstGeom prst="rect">
            <a:avLst/>
          </a:prstGeom>
          <a:noFill/>
        </p:spPr>
        <p:txBody>
          <a:bodyPr wrap="none" rtlCol="0">
            <a:spAutoFit/>
          </a:bodyPr>
          <a:lstStyle/>
          <a:p>
            <a:pPr algn="ctr"/>
            <a:r>
              <a:rPr lang="en-US" dirty="0" smtClean="0">
                <a:solidFill>
                  <a:srgbClr val="C00000"/>
                </a:solidFill>
                <a:effectLst>
                  <a:outerShdw blurRad="38100" dist="38100" dir="2700000" algn="tl">
                    <a:srgbClr val="000000">
                      <a:alpha val="43137"/>
                    </a:srgbClr>
                  </a:outerShdw>
                </a:effectLst>
              </a:rPr>
              <a:t>Refresh</a:t>
            </a:r>
          </a:p>
          <a:p>
            <a:pPr algn="ctr"/>
            <a:r>
              <a:rPr lang="en-US" dirty="0" smtClean="0">
                <a:solidFill>
                  <a:srgbClr val="C00000"/>
                </a:solidFill>
                <a:effectLst>
                  <a:outerShdw blurRad="38100" dist="38100" dir="2700000" algn="tl">
                    <a:srgbClr val="000000">
                      <a:alpha val="43137"/>
                    </a:srgbClr>
                  </a:outerShdw>
                </a:effectLst>
              </a:rPr>
              <a:t>View</a:t>
            </a:r>
          </a:p>
          <a:p>
            <a:pPr algn="ctr"/>
            <a:r>
              <a:rPr lang="en-US" dirty="0" smtClean="0">
                <a:solidFill>
                  <a:srgbClr val="C00000"/>
                </a:solidFill>
                <a:effectLst>
                  <a:outerShdw blurRad="38100" dist="38100" dir="2700000" algn="tl">
                    <a:srgbClr val="000000">
                      <a:alpha val="43137"/>
                    </a:srgbClr>
                  </a:outerShdw>
                </a:effectLst>
              </a:rPr>
              <a:t>Button</a:t>
            </a:r>
            <a:endParaRPr lang="en-US"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609600" y="3974068"/>
            <a:ext cx="2920928" cy="369332"/>
          </a:xfrm>
          <a:prstGeom prst="rect">
            <a:avLst/>
          </a:prstGeom>
          <a:noFill/>
        </p:spPr>
        <p:txBody>
          <a:bodyPr wrap="none" rtlCol="0">
            <a:spAutoFit/>
          </a:bodyPr>
          <a:lstStyle/>
          <a:p>
            <a:r>
              <a:rPr lang="en-US" dirty="0" smtClean="0">
                <a:solidFill>
                  <a:srgbClr val="C00000"/>
                </a:solidFill>
                <a:effectLst>
                  <a:outerShdw blurRad="38100" dist="38100" dir="2700000" algn="tl">
                    <a:srgbClr val="000000">
                      <a:alpha val="43137"/>
                    </a:srgbClr>
                  </a:outerShdw>
                </a:effectLst>
              </a:rPr>
              <a:t>Right click to delete selection</a:t>
            </a:r>
            <a:endParaRPr lang="en-US" dirty="0">
              <a:solidFill>
                <a:srgbClr val="C00000"/>
              </a:solidFill>
              <a:effectLst>
                <a:outerShdw blurRad="38100" dist="38100" dir="2700000" algn="tl">
                  <a:srgbClr val="000000">
                    <a:alpha val="43137"/>
                  </a:srgbClr>
                </a:outerShdw>
              </a:effectLst>
            </a:endParaRPr>
          </a:p>
        </p:txBody>
      </p:sp>
      <p:cxnSp>
        <p:nvCxnSpPr>
          <p:cNvPr id="11" name="Straight Arrow Connector 10"/>
          <p:cNvCxnSpPr>
            <a:stCxn id="9" idx="1"/>
          </p:cNvCxnSpPr>
          <p:nvPr/>
        </p:nvCxnSpPr>
        <p:spPr>
          <a:xfrm rot="10800000" flipV="1">
            <a:off x="457200" y="4158734"/>
            <a:ext cx="152400" cy="8704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495800" y="304800"/>
            <a:ext cx="685800" cy="457200"/>
          </a:xfrm>
          <a:prstGeom prst="ellipse">
            <a:avLst/>
          </a:prstGeom>
          <a:no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cxnSp>
        <p:nvCxnSpPr>
          <p:cNvPr id="5" name="Straight Arrow Connector 4"/>
          <p:cNvCxnSpPr>
            <a:stCxn id="21" idx="2"/>
          </p:cNvCxnSpPr>
          <p:nvPr/>
        </p:nvCxnSpPr>
        <p:spPr>
          <a:xfrm rot="16200000" flipH="1">
            <a:off x="2038350" y="2495550"/>
            <a:ext cx="914400" cy="1904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3" idx="0"/>
          </p:cNvCxnSpPr>
          <p:nvPr/>
        </p:nvCxnSpPr>
        <p:spPr>
          <a:xfrm rot="16200000" flipV="1">
            <a:off x="4438650" y="3943350"/>
            <a:ext cx="762000" cy="381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3" idx="0"/>
          </p:cNvCxnSpPr>
          <p:nvPr/>
        </p:nvCxnSpPr>
        <p:spPr>
          <a:xfrm rot="16200000" flipV="1">
            <a:off x="4019550" y="3524250"/>
            <a:ext cx="990600" cy="6477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6" idx="2"/>
          </p:cNvCxnSpPr>
          <p:nvPr/>
        </p:nvCxnSpPr>
        <p:spPr>
          <a:xfrm rot="16200000" flipH="1">
            <a:off x="6191251" y="2838449"/>
            <a:ext cx="914399" cy="4191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447801" y="1487269"/>
            <a:ext cx="1904999" cy="646331"/>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This shouldn’t be here. Should it?</a:t>
            </a:r>
            <a:endParaRPr lang="en-US"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3733800" y="4343400"/>
            <a:ext cx="2209800" cy="646331"/>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Which one is the Mojave Road?</a:t>
            </a:r>
            <a:endParaRPr lang="en-US" dirty="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4953000" y="1944469"/>
            <a:ext cx="2971800" cy="646331"/>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Let’s not mess with these </a:t>
            </a:r>
            <a:r>
              <a:rPr lang="en-US" dirty="0" err="1" smtClean="0">
                <a:solidFill>
                  <a:srgbClr val="FFFF00"/>
                </a:solidFill>
                <a:effectLst>
                  <a:outerShdw blurRad="38100" dist="38100" dir="2700000" algn="tl">
                    <a:srgbClr val="000000">
                      <a:alpha val="43137"/>
                    </a:srgbClr>
                  </a:outerShdw>
                </a:effectLst>
              </a:rPr>
              <a:t>comfuddled</a:t>
            </a:r>
            <a:r>
              <a:rPr lang="en-US" dirty="0" smtClean="0">
                <a:solidFill>
                  <a:srgbClr val="FFFF00"/>
                </a:solidFill>
                <a:effectLst>
                  <a:outerShdw blurRad="38100" dist="38100" dir="2700000" algn="tl">
                    <a:srgbClr val="000000">
                      <a:alpha val="43137"/>
                    </a:srgbClr>
                  </a:outerShdw>
                </a:effectLst>
              </a:rPr>
              <a:t> knots right now</a:t>
            </a:r>
            <a:endParaRPr lang="en-US" dirty="0">
              <a:solidFill>
                <a:srgbClr val="FFFF00"/>
              </a:solidFill>
              <a:effectLst>
                <a:outerShdw blurRad="38100" dist="38100" dir="2700000" algn="tl">
                  <a:srgbClr val="000000">
                    <a:alpha val="43137"/>
                  </a:srgbClr>
                </a:outerShdw>
              </a:effectLst>
            </a:endParaRPr>
          </a:p>
        </p:txBody>
      </p:sp>
      <p:cxnSp>
        <p:nvCxnSpPr>
          <p:cNvPr id="28" name="Straight Arrow Connector 27"/>
          <p:cNvCxnSpPr>
            <a:stCxn id="26" idx="2"/>
          </p:cNvCxnSpPr>
          <p:nvPr/>
        </p:nvCxnSpPr>
        <p:spPr>
          <a:xfrm rot="16200000" flipH="1">
            <a:off x="6534151" y="2495549"/>
            <a:ext cx="1142999" cy="13335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2"/>
          </p:cNvCxnSpPr>
          <p:nvPr/>
        </p:nvCxnSpPr>
        <p:spPr>
          <a:xfrm rot="5400000">
            <a:off x="5886453" y="2876551"/>
            <a:ext cx="838199" cy="26669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914400" y="2133600"/>
            <a:ext cx="228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14400" y="2667000"/>
            <a:ext cx="2286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572000" y="381000"/>
            <a:ext cx="5334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76571"/>
          </a:xfrm>
          <a:prstGeom prst="rect">
            <a:avLst/>
          </a:prstGeom>
          <a:noFill/>
          <a:ln w="9525">
            <a:noFill/>
            <a:miter lim="800000"/>
            <a:headEnd/>
            <a:tailEnd/>
          </a:ln>
        </p:spPr>
      </p:pic>
      <p:sp>
        <p:nvSpPr>
          <p:cNvPr id="5" name="Oval 4"/>
          <p:cNvSpPr/>
          <p:nvPr/>
        </p:nvSpPr>
        <p:spPr>
          <a:xfrm>
            <a:off x="1524000" y="3369275"/>
            <a:ext cx="1066800" cy="838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5" idx="6"/>
          </p:cNvCxnSpPr>
          <p:nvPr/>
        </p:nvCxnSpPr>
        <p:spPr>
          <a:xfrm flipV="1">
            <a:off x="2590800" y="1295400"/>
            <a:ext cx="685800" cy="2492975"/>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6"/>
          </p:cNvCxnSpPr>
          <p:nvPr/>
        </p:nvCxnSpPr>
        <p:spPr>
          <a:xfrm>
            <a:off x="2590800" y="3788375"/>
            <a:ext cx="609601" cy="1850428"/>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cstate="print"/>
          <a:srcRect l="13224" t="12639" r="4125" b="7315"/>
          <a:stretch>
            <a:fillRect/>
          </a:stretch>
        </p:blipFill>
        <p:spPr bwMode="auto">
          <a:xfrm>
            <a:off x="3276600" y="1295400"/>
            <a:ext cx="57150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Oval 14"/>
          <p:cNvSpPr/>
          <p:nvPr/>
        </p:nvSpPr>
        <p:spPr>
          <a:xfrm>
            <a:off x="838200" y="1447800"/>
            <a:ext cx="381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65262"/>
          </a:xfrm>
          <a:prstGeom prst="rect">
            <a:avLst/>
          </a:prstGeom>
          <a:noFill/>
          <a:ln w="9525">
            <a:noFill/>
            <a:miter lim="800000"/>
            <a:headEnd/>
            <a:tailEnd/>
          </a:ln>
        </p:spPr>
      </p:pic>
      <p:cxnSp>
        <p:nvCxnSpPr>
          <p:cNvPr id="6" name="Straight Arrow Connector 5"/>
          <p:cNvCxnSpPr/>
          <p:nvPr/>
        </p:nvCxnSpPr>
        <p:spPr>
          <a:xfrm rot="16200000" flipH="1">
            <a:off x="2038350" y="2495550"/>
            <a:ext cx="914400" cy="190499"/>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V="1">
            <a:off x="5143500" y="4762500"/>
            <a:ext cx="914400" cy="228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1752601" y="3886201"/>
            <a:ext cx="685799" cy="38100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36749" y="1764268"/>
            <a:ext cx="2273251"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Mojave Road segment</a:t>
            </a:r>
            <a:endParaRPr lang="en-US" dirty="0">
              <a:solidFill>
                <a:srgbClr val="FFFF00"/>
              </a:solidFill>
              <a:effectLst>
                <a:outerShdw blurRad="38100" dist="38100" dir="2700000" algn="tl">
                  <a:srgbClr val="000000">
                    <a:alpha val="43137"/>
                  </a:srgbClr>
                </a:outerShdw>
              </a:effectLst>
            </a:endParaRPr>
          </a:p>
        </p:txBody>
      </p:sp>
      <p:sp>
        <p:nvSpPr>
          <p:cNvPr id="14" name="TextBox 13"/>
          <p:cNvSpPr txBox="1"/>
          <p:nvPr/>
        </p:nvSpPr>
        <p:spPr>
          <a:xfrm>
            <a:off x="5715000" y="5029200"/>
            <a:ext cx="1544718" cy="646331"/>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Keep this</a:t>
            </a:r>
          </a:p>
          <a:p>
            <a:r>
              <a:rPr lang="en-US" dirty="0" smtClean="0">
                <a:solidFill>
                  <a:srgbClr val="FFFF00"/>
                </a:solidFill>
                <a:effectLst>
                  <a:outerShdw blurRad="38100" dist="38100" dir="2700000" algn="tl">
                    <a:srgbClr val="000000">
                      <a:alpha val="43137"/>
                    </a:srgbClr>
                  </a:outerShdw>
                </a:effectLst>
              </a:rPr>
              <a:t>AT&amp;T segment</a:t>
            </a:r>
            <a:endParaRPr lang="en-US" dirty="0">
              <a:solidFill>
                <a:srgbClr val="FFFF00"/>
              </a:solidFill>
              <a:effectLst>
                <a:outerShdw blurRad="38100" dist="38100" dir="2700000" algn="tl">
                  <a:srgbClr val="000000">
                    <a:alpha val="43137"/>
                  </a:srgbClr>
                </a:outerShdw>
              </a:effectLst>
            </a:endParaRPr>
          </a:p>
        </p:txBody>
      </p:sp>
      <p:sp>
        <p:nvSpPr>
          <p:cNvPr id="15" name="TextBox 14"/>
          <p:cNvSpPr txBox="1"/>
          <p:nvPr/>
        </p:nvSpPr>
        <p:spPr>
          <a:xfrm>
            <a:off x="1676400" y="4382869"/>
            <a:ext cx="1544718" cy="646331"/>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Delete this</a:t>
            </a:r>
          </a:p>
          <a:p>
            <a:r>
              <a:rPr lang="en-US" dirty="0" smtClean="0">
                <a:solidFill>
                  <a:srgbClr val="FFFF00"/>
                </a:solidFill>
                <a:effectLst>
                  <a:outerShdw blurRad="38100" dist="38100" dir="2700000" algn="tl">
                    <a:srgbClr val="000000">
                      <a:alpha val="43137"/>
                    </a:srgbClr>
                  </a:outerShdw>
                </a:effectLst>
              </a:rPr>
              <a:t>AT&amp;T segment</a:t>
            </a:r>
            <a:endParaRPr lang="en-US" dirty="0">
              <a:solidFill>
                <a:srgbClr val="FFFF00"/>
              </a:solidFill>
              <a:effectLst>
                <a:outerShdw blurRad="38100" dist="38100" dir="2700000" algn="tl">
                  <a:srgbClr val="000000">
                    <a:alpha val="43137"/>
                  </a:srgbClr>
                </a:outerShdw>
              </a:effectLst>
            </a:endParaRPr>
          </a:p>
        </p:txBody>
      </p:sp>
      <p:cxnSp>
        <p:nvCxnSpPr>
          <p:cNvPr id="16" name="Straight Arrow Connector 15"/>
          <p:cNvCxnSpPr/>
          <p:nvPr/>
        </p:nvCxnSpPr>
        <p:spPr>
          <a:xfrm rot="10800000" flipV="1">
            <a:off x="3886200" y="3429000"/>
            <a:ext cx="1066800" cy="3048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1" y="2895600"/>
            <a:ext cx="2971799" cy="92333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You can see the road that connects the segments on the background imagery</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0"/>
            <a:ext cx="9144000" cy="6865263"/>
          </a:xfrm>
          <a:prstGeom prst="rect">
            <a:avLst/>
          </a:prstGeom>
          <a:noFill/>
          <a:ln w="9525">
            <a:noFill/>
            <a:miter lim="800000"/>
            <a:headEnd/>
            <a:tailEnd/>
          </a:ln>
        </p:spPr>
      </p:pic>
      <p:sp>
        <p:nvSpPr>
          <p:cNvPr id="6" name="Oval 5"/>
          <p:cNvSpPr/>
          <p:nvPr/>
        </p:nvSpPr>
        <p:spPr>
          <a:xfrm>
            <a:off x="1143000" y="3886200"/>
            <a:ext cx="7620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6" idx="6"/>
          </p:cNvCxnSpPr>
          <p:nvPr/>
        </p:nvCxnSpPr>
        <p:spPr>
          <a:xfrm flipV="1">
            <a:off x="1905000" y="762002"/>
            <a:ext cx="1600200" cy="3390898"/>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6"/>
          </p:cNvCxnSpPr>
          <p:nvPr/>
        </p:nvCxnSpPr>
        <p:spPr>
          <a:xfrm>
            <a:off x="1905000" y="4152900"/>
            <a:ext cx="1600200" cy="876300"/>
          </a:xfrm>
          <a:prstGeom prst="line">
            <a:avLst/>
          </a:prstGeom>
          <a:ln w="317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cstate="print"/>
          <a:srcRect l="19792" t="18452" r="5208" b="7737"/>
          <a:stretch>
            <a:fillRect/>
          </a:stretch>
        </p:blipFill>
        <p:spPr bwMode="auto">
          <a:xfrm>
            <a:off x="3505200" y="762000"/>
            <a:ext cx="5486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p:cNvSpPr/>
          <p:nvPr/>
        </p:nvSpPr>
        <p:spPr>
          <a:xfrm>
            <a:off x="4495800" y="304800"/>
            <a:ext cx="10668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86400" y="164068"/>
            <a:ext cx="2157001" cy="369332"/>
          </a:xfrm>
          <a:prstGeom prst="rect">
            <a:avLst/>
          </a:prstGeom>
          <a:noFill/>
        </p:spPr>
        <p:txBody>
          <a:bodyPr wrap="none" rtlCol="0">
            <a:spAutoFit/>
          </a:bodyPr>
          <a:lstStyle/>
          <a:p>
            <a:r>
              <a:rPr lang="en-US" dirty="0" smtClean="0">
                <a:solidFill>
                  <a:srgbClr val="C00000"/>
                </a:solidFill>
                <a:effectLst>
                  <a:outerShdw blurRad="38100" dist="38100" dir="2700000" algn="tl">
                    <a:srgbClr val="000000">
                      <a:alpha val="43137"/>
                    </a:srgbClr>
                  </a:outerShdw>
                </a:effectLst>
              </a:rPr>
              <a:t>Editor &amp; Sketch Tools</a:t>
            </a:r>
            <a:endParaRPr lang="en-US" dirty="0">
              <a:solidFill>
                <a:srgbClr val="C00000"/>
              </a:solidFill>
              <a:effectLst>
                <a:outerShdw blurRad="38100" dist="38100" dir="2700000" algn="tl">
                  <a:srgbClr val="000000">
                    <a:alpha val="43137"/>
                  </a:srgbClr>
                </a:outerShdw>
              </a:effectLst>
            </a:endParaRPr>
          </a:p>
        </p:txBody>
      </p:sp>
      <p:cxnSp>
        <p:nvCxnSpPr>
          <p:cNvPr id="13" name="Straight Arrow Connector 12"/>
          <p:cNvCxnSpPr/>
          <p:nvPr/>
        </p:nvCxnSpPr>
        <p:spPr>
          <a:xfrm>
            <a:off x="4267200" y="2362200"/>
            <a:ext cx="990600" cy="914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1"/>
          </p:cNvCxnSpPr>
          <p:nvPr/>
        </p:nvCxnSpPr>
        <p:spPr>
          <a:xfrm rot="10800000" flipV="1">
            <a:off x="4724400" y="3904566"/>
            <a:ext cx="1828800" cy="43883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1" idx="1"/>
          </p:cNvCxnSpPr>
          <p:nvPr/>
        </p:nvCxnSpPr>
        <p:spPr>
          <a:xfrm rot="10800000">
            <a:off x="5943600" y="2743200"/>
            <a:ext cx="609600" cy="116136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53200" y="3581400"/>
            <a:ext cx="2209799" cy="646331"/>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Start &amp; end points of the new segment</a:t>
            </a:r>
            <a:endParaRPr lang="en-US" dirty="0">
              <a:solidFill>
                <a:srgbClr val="FFFF00"/>
              </a:solidFill>
              <a:effectLst>
                <a:outerShdw blurRad="38100" dist="38100" dir="2700000" algn="tl">
                  <a:srgbClr val="000000">
                    <a:alpha val="43137"/>
                  </a:srgbClr>
                </a:outerShdw>
              </a:effectLst>
            </a:endParaRPr>
          </a:p>
        </p:txBody>
      </p:sp>
      <p:sp>
        <p:nvSpPr>
          <p:cNvPr id="24" name="TextBox 23"/>
          <p:cNvSpPr txBox="1"/>
          <p:nvPr/>
        </p:nvSpPr>
        <p:spPr>
          <a:xfrm>
            <a:off x="3657600" y="1219200"/>
            <a:ext cx="2057399" cy="1200329"/>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Hard to see the road with low contrast of the desert</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 y="0"/>
            <a:ext cx="9144001" cy="6858000"/>
          </a:xfrm>
          <a:prstGeom prst="rect">
            <a:avLst/>
          </a:prstGeom>
          <a:noFill/>
          <a:ln w="9525">
            <a:noFill/>
            <a:miter lim="800000"/>
            <a:headEnd/>
            <a:tailEnd/>
          </a:ln>
        </p:spPr>
      </p:pic>
      <p:sp>
        <p:nvSpPr>
          <p:cNvPr id="3" name="Oval 2"/>
          <p:cNvSpPr/>
          <p:nvPr/>
        </p:nvSpPr>
        <p:spPr>
          <a:xfrm>
            <a:off x="1905000" y="289560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8" idx="1"/>
            <a:endCxn id="3" idx="7"/>
          </p:cNvCxnSpPr>
          <p:nvPr/>
        </p:nvCxnSpPr>
        <p:spPr>
          <a:xfrm rot="10800000" flipV="1">
            <a:off x="2165164" y="2623065"/>
            <a:ext cx="349437" cy="31717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14600" y="2438400"/>
            <a:ext cx="1991314" cy="369332"/>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Oops! I miss a stray</a:t>
            </a:r>
            <a:endParaRPr lang="en-US" dirty="0">
              <a:solidFill>
                <a:srgbClr val="FFFF00"/>
              </a:solidFill>
              <a:effectLst>
                <a:outerShdw blurRad="38100" dist="38100" dir="2700000" algn="tl">
                  <a:srgbClr val="000000">
                    <a:alpha val="43137"/>
                  </a:srgbClr>
                </a:outerShdw>
              </a:effectLst>
            </a:endParaRPr>
          </a:p>
        </p:txBody>
      </p:sp>
      <p:sp>
        <p:nvSpPr>
          <p:cNvPr id="10" name="Oval 9"/>
          <p:cNvSpPr/>
          <p:nvPr/>
        </p:nvSpPr>
        <p:spPr>
          <a:xfrm>
            <a:off x="1143000" y="6248400"/>
            <a:ext cx="3048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14" idx="1"/>
            <a:endCxn id="10" idx="7"/>
          </p:cNvCxnSpPr>
          <p:nvPr/>
        </p:nvCxnSpPr>
        <p:spPr>
          <a:xfrm rot="10800000" flipV="1">
            <a:off x="1403164" y="5987533"/>
            <a:ext cx="578037" cy="305503"/>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81200" y="5802868"/>
            <a:ext cx="2362200" cy="369332"/>
          </a:xfrm>
          <a:prstGeom prst="rect">
            <a:avLst/>
          </a:prstGeom>
          <a:noFill/>
        </p:spPr>
        <p:txBody>
          <a:bodyPr wrap="square" rtlCol="0">
            <a:spAutoFit/>
          </a:bodyPr>
          <a:lstStyle/>
          <a:p>
            <a:pPr algn="ctr"/>
            <a:r>
              <a:rPr lang="en-US" dirty="0" smtClean="0">
                <a:solidFill>
                  <a:srgbClr val="FFFF00"/>
                </a:solidFill>
                <a:effectLst>
                  <a:outerShdw blurRad="38100" dist="38100" dir="2700000" algn="tl">
                    <a:srgbClr val="000000">
                      <a:alpha val="43137"/>
                    </a:srgbClr>
                  </a:outerShdw>
                </a:effectLst>
              </a:rPr>
              <a:t>The layout view button</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0" y="0"/>
            <a:ext cx="9144000" cy="6865263"/>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429000" y="228600"/>
            <a:ext cx="1209675" cy="2381250"/>
          </a:xfrm>
          <a:prstGeom prst="rect">
            <a:avLst/>
          </a:prstGeom>
          <a:noFill/>
          <a:ln w="9525">
            <a:noFill/>
            <a:miter lim="800000"/>
            <a:headEnd/>
            <a:tailEnd/>
          </a:ln>
        </p:spPr>
      </p:pic>
      <p:sp>
        <p:nvSpPr>
          <p:cNvPr id="4" name="Oval 3"/>
          <p:cNvSpPr/>
          <p:nvPr/>
        </p:nvSpPr>
        <p:spPr>
          <a:xfrm>
            <a:off x="2438400" y="533400"/>
            <a:ext cx="6096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2057400" y="838200"/>
            <a:ext cx="1295400" cy="923330"/>
          </a:xfrm>
          <a:prstGeom prst="rect">
            <a:avLst/>
          </a:prstGeom>
          <a:noFill/>
        </p:spPr>
        <p:txBody>
          <a:bodyPr wrap="square" rtlCol="0">
            <a:spAutoFit/>
          </a:bodyPr>
          <a:lstStyle/>
          <a:p>
            <a:pPr algn="ctr"/>
            <a:r>
              <a:rPr lang="en-US" dirty="0" smtClean="0">
                <a:solidFill>
                  <a:srgbClr val="C00000"/>
                </a:solidFill>
                <a:effectLst>
                  <a:outerShdw blurRad="38100" dist="38100" dir="2700000" algn="tl">
                    <a:srgbClr val="000000">
                      <a:alpha val="43137"/>
                    </a:srgbClr>
                  </a:outerShdw>
                </a:effectLst>
              </a:rPr>
              <a:t>Change Layout Button</a:t>
            </a:r>
            <a:endParaRPr lang="en-US" dirty="0">
              <a:solidFill>
                <a:srgbClr val="C00000"/>
              </a:solidFill>
              <a:effectLst>
                <a:outerShdw blurRad="38100" dist="38100" dir="2700000" algn="tl">
                  <a:srgbClr val="000000">
                    <a:alpha val="43137"/>
                  </a:srgbClr>
                </a:outerShdw>
              </a:effectLst>
            </a:endParaRPr>
          </a:p>
        </p:txBody>
      </p:sp>
      <p:cxnSp>
        <p:nvCxnSpPr>
          <p:cNvPr id="6" name="Straight Arrow Connector 5"/>
          <p:cNvCxnSpPr>
            <a:stCxn id="7" idx="0"/>
          </p:cNvCxnSpPr>
          <p:nvPr/>
        </p:nvCxnSpPr>
        <p:spPr>
          <a:xfrm rot="16200000" flipV="1">
            <a:off x="933450" y="971550"/>
            <a:ext cx="914400" cy="4953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19200" y="1676400"/>
            <a:ext cx="838200" cy="923330"/>
          </a:xfrm>
          <a:prstGeom prst="rect">
            <a:avLst/>
          </a:prstGeom>
          <a:noFill/>
        </p:spPr>
        <p:txBody>
          <a:bodyPr wrap="square" rtlCol="0">
            <a:spAutoFit/>
          </a:bodyPr>
          <a:lstStyle/>
          <a:p>
            <a:pPr algn="ctr"/>
            <a:r>
              <a:rPr lang="en-US" dirty="0" smtClean="0">
                <a:solidFill>
                  <a:srgbClr val="C00000"/>
                </a:solidFill>
                <a:effectLst>
                  <a:outerShdw blurRad="38100" dist="38100" dir="2700000" algn="tl">
                    <a:srgbClr val="000000">
                      <a:alpha val="43137"/>
                    </a:srgbClr>
                  </a:outerShdw>
                </a:effectLst>
              </a:rPr>
              <a:t>Zoom Whole Page</a:t>
            </a:r>
            <a:endParaRPr lang="en-US" dirty="0">
              <a:solidFill>
                <a:srgbClr val="C00000"/>
              </a:solidFill>
              <a:effectLst>
                <a:outerShdw blurRad="38100" dist="38100" dir="2700000" algn="tl">
                  <a:srgbClr val="000000">
                    <a:alpha val="43137"/>
                  </a:srgbClr>
                </a:outerShdw>
              </a:effectLst>
            </a:endParaRPr>
          </a:p>
        </p:txBody>
      </p:sp>
      <p:cxnSp>
        <p:nvCxnSpPr>
          <p:cNvPr id="19" name="Straight Arrow Connector 18"/>
          <p:cNvCxnSpPr>
            <a:stCxn id="23" idx="6"/>
          </p:cNvCxnSpPr>
          <p:nvPr/>
        </p:nvCxnSpPr>
        <p:spPr>
          <a:xfrm>
            <a:off x="1447800" y="342900"/>
            <a:ext cx="1905000" cy="1143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82040" y="228600"/>
            <a:ext cx="36576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6" name="Picture 5" descr="A2_MojaveNationalPreserveSign.jpg"/>
          <p:cNvPicPr>
            <a:picLocks noChangeAspect="1"/>
          </p:cNvPicPr>
          <p:nvPr/>
        </p:nvPicPr>
        <p:blipFill>
          <a:blip r:embed="rId4" cstate="print"/>
          <a:stretch>
            <a:fillRect/>
          </a:stretch>
        </p:blipFill>
        <p:spPr>
          <a:xfrm>
            <a:off x="826558" y="625771"/>
            <a:ext cx="7490885" cy="5606458"/>
          </a:xfrm>
          <a:prstGeom prst="ellipse">
            <a:avLst/>
          </a:prstGeom>
          <a:ln>
            <a:solidFill>
              <a:schemeClr val="tx1"/>
            </a:solidFill>
          </a:ln>
          <a:effectLst>
            <a:softEdge rad="112500"/>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44000" cy="6865263"/>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276600" y="304800"/>
            <a:ext cx="3785347"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Mojave Road 23Jun2010.jpg"/>
          <p:cNvPicPr>
            <a:picLocks noChangeAspect="1"/>
          </p:cNvPicPr>
          <p:nvPr/>
        </p:nvPicPr>
        <p:blipFill>
          <a:blip r:embed="rId4" cstate="print"/>
          <a:stretch>
            <a:fillRect/>
          </a:stretch>
        </p:blipFill>
        <p:spPr>
          <a:xfrm>
            <a:off x="401783" y="990600"/>
            <a:ext cx="8340435" cy="5396752"/>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p:spPr>
      </p:pic>
      <p:sp>
        <p:nvSpPr>
          <p:cNvPr id="5" name="TextBox 4"/>
          <p:cNvSpPr txBox="1"/>
          <p:nvPr/>
        </p:nvSpPr>
        <p:spPr>
          <a:xfrm>
            <a:off x="2995960" y="381000"/>
            <a:ext cx="3152081" cy="369332"/>
          </a:xfrm>
          <a:prstGeom prst="rect">
            <a:avLst/>
          </a:prstGeom>
          <a:solidFill>
            <a:schemeClr val="bg1"/>
          </a:solidFill>
          <a:ln>
            <a:solidFill>
              <a:schemeClr val="tx1"/>
            </a:solidFill>
          </a:ln>
          <a:effectLst>
            <a:outerShdw blurRad="63500" sx="104000" sy="104000" algn="ctr" rotWithShape="0">
              <a:prstClr val="black">
                <a:alpha val="40000"/>
              </a:prstClr>
            </a:outerShdw>
          </a:effectLst>
        </p:spPr>
        <p:txBody>
          <a:bodyPr wrap="none" rtlCol="0">
            <a:spAutoFit/>
          </a:bodyPr>
          <a:lstStyle/>
          <a:p>
            <a:r>
              <a:rPr lang="en-US" dirty="0" smtClean="0"/>
              <a:t>Your Mighty Mojave Road Map!</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304800" y="376535"/>
            <a:ext cx="1367682" cy="461665"/>
          </a:xfrm>
          <a:prstGeom prst="rect">
            <a:avLst/>
          </a:prstGeom>
          <a:solidFill>
            <a:schemeClr val="bg1"/>
          </a:solidFill>
          <a:ln>
            <a:solidFill>
              <a:schemeClr val="tx1"/>
            </a:solidFill>
          </a:ln>
        </p:spPr>
        <p:txBody>
          <a:bodyPr wrap="none" rtlCol="0">
            <a:spAutoFit/>
          </a:bodyPr>
          <a:lstStyle/>
          <a:p>
            <a:r>
              <a:rPr lang="en-US" sz="2400" dirty="0" smtClean="0"/>
              <a:t>Appendix</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81000" y="380999"/>
            <a:ext cx="8382000" cy="6089791"/>
          </a:xfrm>
          <a:prstGeom prst="rect">
            <a:avLst/>
          </a:prstGeom>
          <a:noFill/>
          <a:ln w="38100">
            <a:solidFill>
              <a:schemeClr val="tx1"/>
            </a:solidFill>
            <a:miter lim="800000"/>
            <a:headEnd/>
            <a:tailEnd/>
          </a:ln>
        </p:spPr>
      </p:pic>
      <p:cxnSp>
        <p:nvCxnSpPr>
          <p:cNvPr id="4" name="Straight Arrow Connector 3"/>
          <p:cNvCxnSpPr/>
          <p:nvPr/>
        </p:nvCxnSpPr>
        <p:spPr>
          <a:xfrm rot="10800000" flipV="1">
            <a:off x="6477000" y="2514600"/>
            <a:ext cx="990600" cy="685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9" idx="2"/>
          </p:cNvCxnSpPr>
          <p:nvPr/>
        </p:nvCxnSpPr>
        <p:spPr>
          <a:xfrm rot="5400000" flipH="1" flipV="1">
            <a:off x="3261834" y="4662962"/>
            <a:ext cx="105732" cy="838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57400" y="3657600"/>
            <a:ext cx="1676400" cy="1477328"/>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The preserve is between I15 and I40 south/ southwest of Las Vegas</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cxnSp>
        <p:nvCxnSpPr>
          <p:cNvPr id="5" name="Straight Arrow Connector 4"/>
          <p:cNvCxnSpPr/>
          <p:nvPr/>
        </p:nvCxnSpPr>
        <p:spPr>
          <a:xfrm rot="5400000">
            <a:off x="1836401" y="1733332"/>
            <a:ext cx="773670" cy="109367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2477294" y="4228306"/>
            <a:ext cx="8382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7391400" y="2971800"/>
            <a:ext cx="762000" cy="685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cstate="print"/>
          <a:srcRect l="15448" r="22758"/>
          <a:stretch>
            <a:fillRect/>
          </a:stretch>
        </p:blipFill>
        <p:spPr bwMode="auto">
          <a:xfrm>
            <a:off x="457200" y="381000"/>
            <a:ext cx="3962400" cy="6096000"/>
          </a:xfrm>
          <a:prstGeom prst="rect">
            <a:avLst/>
          </a:prstGeom>
          <a:noFill/>
          <a:ln w="38100">
            <a:solidFill>
              <a:schemeClr val="tx1"/>
            </a:solidFill>
            <a:miter lim="800000"/>
            <a:headEnd/>
            <a:tailEnd/>
          </a:ln>
        </p:spPr>
      </p:pic>
      <p:sp>
        <p:nvSpPr>
          <p:cNvPr id="18" name="TextBox 17"/>
          <p:cNvSpPr txBox="1"/>
          <p:nvPr/>
        </p:nvSpPr>
        <p:spPr>
          <a:xfrm>
            <a:off x="7249420" y="3810000"/>
            <a:ext cx="1614416" cy="1200329"/>
          </a:xfrm>
          <a:prstGeom prst="rect">
            <a:avLst/>
          </a:prstGeom>
          <a:noFill/>
        </p:spPr>
        <p:txBody>
          <a:bodyPr wrap="none" rtlCol="0">
            <a:spAutoFit/>
          </a:bodyPr>
          <a:lstStyle/>
          <a:p>
            <a:pPr algn="ctr"/>
            <a:r>
              <a:rPr lang="en-US" dirty="0" smtClean="0">
                <a:solidFill>
                  <a:srgbClr val="FF0000"/>
                </a:solidFill>
                <a:effectLst>
                  <a:outerShdw blurRad="38100" dist="38100" dir="2700000" algn="tl">
                    <a:srgbClr val="000000">
                      <a:alpha val="43137"/>
                    </a:srgbClr>
                  </a:outerShdw>
                </a:effectLst>
              </a:rPr>
              <a:t>Be Sure</a:t>
            </a:r>
          </a:p>
          <a:p>
            <a:pPr algn="ctr"/>
            <a:r>
              <a:rPr lang="en-US" dirty="0" smtClean="0">
                <a:solidFill>
                  <a:srgbClr val="FF0000"/>
                </a:solidFill>
                <a:effectLst>
                  <a:outerShdw blurRad="38100" dist="38100" dir="2700000" algn="tl">
                    <a:srgbClr val="000000">
                      <a:alpha val="43137"/>
                    </a:srgbClr>
                  </a:outerShdw>
                </a:effectLst>
              </a:rPr>
              <a:t>and have a</a:t>
            </a:r>
          </a:p>
          <a:p>
            <a:pPr algn="ctr"/>
            <a:r>
              <a:rPr lang="en-US" dirty="0" smtClean="0">
                <a:solidFill>
                  <a:srgbClr val="FF0000"/>
                </a:solidFill>
                <a:effectLst>
                  <a:outerShdw blurRad="38100" dist="38100" dir="2700000" algn="tl">
                    <a:srgbClr val="000000">
                      <a:alpha val="43137"/>
                    </a:srgbClr>
                  </a:outerShdw>
                </a:effectLst>
              </a:rPr>
              <a:t>decompression</a:t>
            </a:r>
          </a:p>
          <a:p>
            <a:pPr algn="ctr"/>
            <a:r>
              <a:rPr lang="en-US" dirty="0" smtClean="0">
                <a:solidFill>
                  <a:srgbClr val="FF0000"/>
                </a:solidFill>
                <a:effectLst>
                  <a:outerShdw blurRad="38100" dist="38100" dir="2700000" algn="tl">
                    <a:srgbClr val="000000">
                      <a:alpha val="43137"/>
                    </a:srgbClr>
                  </a:outerShdw>
                </a:effectLst>
              </a:rPr>
              <a:t>program</a:t>
            </a:r>
            <a:endParaRPr lang="en-US" dirty="0">
              <a:solidFill>
                <a:srgbClr val="FF0000"/>
              </a:solidFill>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a:blip r:embed="rId5" cstate="print"/>
          <a:srcRect l="15672" r="23134"/>
          <a:stretch>
            <a:fillRect/>
          </a:stretch>
        </p:blipFill>
        <p:spPr bwMode="auto">
          <a:xfrm>
            <a:off x="4703234" y="723900"/>
            <a:ext cx="4059766" cy="5410200"/>
          </a:xfrm>
          <a:prstGeom prst="rect">
            <a:avLst/>
          </a:prstGeom>
          <a:noFill/>
          <a:ln w="38100">
            <a:solidFill>
              <a:schemeClr val="tx1"/>
            </a:solidFill>
            <a:miter lim="800000"/>
            <a:headEnd/>
            <a:tailEnd/>
          </a:ln>
        </p:spPr>
      </p:pic>
      <p:cxnSp>
        <p:nvCxnSpPr>
          <p:cNvPr id="11" name="Straight Arrow Connector 10"/>
          <p:cNvCxnSpPr>
            <a:stCxn id="12" idx="2"/>
          </p:cNvCxnSpPr>
          <p:nvPr/>
        </p:nvCxnSpPr>
        <p:spPr>
          <a:xfrm rot="5400000">
            <a:off x="1867763" y="4077563"/>
            <a:ext cx="912674" cy="76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1905000"/>
            <a:ext cx="1676400" cy="1754326"/>
          </a:xfrm>
          <a:prstGeom prst="rect">
            <a:avLst/>
          </a:prstGeom>
          <a:noFill/>
        </p:spPr>
        <p:txBody>
          <a:bodyPr wrap="square" rtlCol="0">
            <a:spAutoFit/>
          </a:bodyPr>
          <a:lstStyle/>
          <a:p>
            <a:pPr algn="ctr"/>
            <a:r>
              <a:rPr lang="en-US" dirty="0" smtClean="0">
                <a:solidFill>
                  <a:srgbClr val="FF0000"/>
                </a:solidFill>
                <a:effectLst>
                  <a:outerShdw blurRad="38100" dist="38100" dir="2700000" algn="tl">
                    <a:srgbClr val="000000">
                      <a:alpha val="43137"/>
                    </a:srgbClr>
                  </a:outerShdw>
                </a:effectLst>
              </a:rPr>
              <a:t>Click on one these links to bring up a reference page like the one on the right</a:t>
            </a:r>
            <a:endParaRPr lang="en-US" dirty="0">
              <a:solidFill>
                <a:srgbClr val="FF0000"/>
              </a:solidFill>
              <a:effectLst>
                <a:outerShdw blurRad="38100" dist="38100" dir="2700000" algn="tl">
                  <a:srgbClr val="000000">
                    <a:alpha val="43137"/>
                  </a:srgbClr>
                </a:outerShdw>
              </a:effectLst>
            </a:endParaRPr>
          </a:p>
        </p:txBody>
      </p:sp>
      <p:cxnSp>
        <p:nvCxnSpPr>
          <p:cNvPr id="14" name="Straight Arrow Connector 13"/>
          <p:cNvCxnSpPr>
            <a:stCxn id="15" idx="2"/>
          </p:cNvCxnSpPr>
          <p:nvPr/>
        </p:nvCxnSpPr>
        <p:spPr>
          <a:xfrm rot="5400000">
            <a:off x="6033077" y="3061275"/>
            <a:ext cx="1268849" cy="99060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15000" y="1752600"/>
            <a:ext cx="2895601" cy="1169551"/>
          </a:xfrm>
          <a:prstGeom prst="rect">
            <a:avLst/>
          </a:prstGeom>
          <a:noFill/>
        </p:spPr>
        <p:txBody>
          <a:bodyPr wrap="square" rtlCol="0">
            <a:spAutoFit/>
          </a:bodyPr>
          <a:lstStyle/>
          <a:p>
            <a:pPr algn="ctr"/>
            <a:r>
              <a:rPr lang="en-US" sz="1400" dirty="0" smtClean="0">
                <a:solidFill>
                  <a:srgbClr val="FF0000"/>
                </a:solidFill>
                <a:effectLst>
                  <a:outerShdw blurRad="38100" dist="38100" dir="2700000" algn="tl">
                    <a:srgbClr val="000000">
                      <a:alpha val="43137"/>
                    </a:srgbClr>
                  </a:outerShdw>
                </a:effectLst>
              </a:rPr>
              <a:t>Scroll down to here and click this link to download the zip file. Sometimes you will get to this page and the zip file isn’t there so you have to find another source outside the NPS</a:t>
            </a:r>
            <a:endParaRPr lang="en-US" sz="1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cstate="print"/>
          <a:srcRect/>
          <a:stretch>
            <a:fillRect/>
          </a:stretch>
        </p:blipFill>
        <p:spPr bwMode="auto">
          <a:xfrm>
            <a:off x="381000" y="381000"/>
            <a:ext cx="83820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a:stCxn id="21" idx="1"/>
          </p:cNvCxnSpPr>
          <p:nvPr/>
        </p:nvCxnSpPr>
        <p:spPr>
          <a:xfrm rot="10800000">
            <a:off x="685800" y="990600"/>
            <a:ext cx="1295400" cy="16324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1600200" y="3810000"/>
            <a:ext cx="914400" cy="609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9" idx="1"/>
          </p:cNvCxnSpPr>
          <p:nvPr/>
        </p:nvCxnSpPr>
        <p:spPr>
          <a:xfrm rot="10800000" flipV="1">
            <a:off x="2590800" y="718066"/>
            <a:ext cx="640450" cy="62573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0" idx="3"/>
          </p:cNvCxnSpPr>
          <p:nvPr/>
        </p:nvCxnSpPr>
        <p:spPr>
          <a:xfrm>
            <a:off x="2136911" y="184666"/>
            <a:ext cx="377689" cy="6535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13219" y="4267200"/>
            <a:ext cx="2732223"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Folder of </a:t>
            </a:r>
            <a:r>
              <a:rPr lang="en-US" dirty="0" err="1" smtClean="0">
                <a:solidFill>
                  <a:srgbClr val="FF0000"/>
                </a:solidFill>
                <a:effectLst>
                  <a:outerShdw blurRad="38100" dist="38100" dir="2700000" algn="tl">
                    <a:srgbClr val="000000">
                      <a:alpha val="43137"/>
                    </a:srgbClr>
                  </a:outerShdw>
                </a:effectLst>
              </a:rPr>
              <a:t>shapefile</a:t>
            </a:r>
            <a:r>
              <a:rPr lang="en-US" dirty="0" smtClean="0">
                <a:solidFill>
                  <a:srgbClr val="FF0000"/>
                </a:solidFill>
                <a:effectLst>
                  <a:outerShdw blurRad="38100" dist="38100" dir="2700000" algn="tl">
                    <a:srgbClr val="000000">
                      <a:alpha val="43137"/>
                    </a:srgbClr>
                  </a:outerShdw>
                </a:effectLst>
              </a:rPr>
              <a:t> location</a:t>
            </a:r>
            <a:endParaRPr lang="en-US"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3231250" y="533400"/>
            <a:ext cx="959750"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File tabs</a:t>
            </a:r>
            <a:endParaRPr lang="en-US" dirty="0">
              <a:solidFill>
                <a:srgbClr val="FF0000"/>
              </a:solidFill>
              <a:effectLst>
                <a:outerShdw blurRad="38100" dist="38100" dir="2700000" algn="tl">
                  <a:srgbClr val="000000">
                    <a:alpha val="43137"/>
                  </a:srgbClr>
                </a:outerShdw>
              </a:effectLst>
            </a:endParaRPr>
          </a:p>
        </p:txBody>
      </p:sp>
      <p:sp>
        <p:nvSpPr>
          <p:cNvPr id="20" name="TextBox 19"/>
          <p:cNvSpPr txBox="1"/>
          <p:nvPr/>
        </p:nvSpPr>
        <p:spPr>
          <a:xfrm>
            <a:off x="561030" y="0"/>
            <a:ext cx="1575881" cy="369332"/>
          </a:xfrm>
          <a:prstGeom prst="rect">
            <a:avLst/>
          </a:prstGeom>
          <a:noFill/>
        </p:spPr>
        <p:txBody>
          <a:bodyPr wrap="none" rtlCol="0">
            <a:spAutoFit/>
          </a:bodyPr>
          <a:lstStyle/>
          <a:p>
            <a:r>
              <a:rPr lang="en-US" dirty="0" err="1" smtClean="0">
                <a:solidFill>
                  <a:srgbClr val="FF0000"/>
                </a:solidFill>
                <a:effectLst>
                  <a:outerShdw blurRad="38100" dist="38100" dir="2700000" algn="tl">
                    <a:srgbClr val="000000">
                      <a:alpha val="43137"/>
                    </a:srgbClr>
                  </a:outerShdw>
                </a:effectLst>
              </a:rPr>
              <a:t>ArcMap</a:t>
            </a:r>
            <a:r>
              <a:rPr lang="en-US" dirty="0" smtClean="0">
                <a:solidFill>
                  <a:srgbClr val="FF0000"/>
                </a:solidFill>
                <a:effectLst>
                  <a:outerShdw blurRad="38100" dist="38100" dir="2700000" algn="tl">
                    <a:srgbClr val="000000">
                      <a:alpha val="43137"/>
                    </a:srgbClr>
                  </a:outerShdw>
                </a:effectLst>
              </a:rPr>
              <a:t> access</a:t>
            </a:r>
            <a:endParaRPr lang="en-US"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a:off x="1981200" y="2438400"/>
            <a:ext cx="3317768" cy="369332"/>
          </a:xfrm>
          <a:prstGeom prst="rect">
            <a:avLst/>
          </a:prstGeom>
          <a:noFill/>
        </p:spPr>
        <p:txBody>
          <a:bodyPr wrap="none" rtlCol="0">
            <a:spAutoFit/>
          </a:bodyPr>
          <a:lstStyle/>
          <a:p>
            <a:pPr algn="ctr"/>
            <a:r>
              <a:rPr lang="en-US" dirty="0" smtClean="0">
                <a:solidFill>
                  <a:srgbClr val="FF0000"/>
                </a:solidFill>
                <a:effectLst>
                  <a:outerShdw blurRad="38100" dist="38100" dir="2700000" algn="tl">
                    <a:srgbClr val="000000">
                      <a:alpha val="43137"/>
                    </a:srgbClr>
                  </a:outerShdw>
                </a:effectLst>
              </a:rPr>
              <a:t>Connect to Folder &amp;Up One Level</a:t>
            </a:r>
            <a:endParaRPr lang="en-US" dirty="0">
              <a:solidFill>
                <a:srgbClr val="FF0000"/>
              </a:solidFill>
              <a:effectLst>
                <a:outerShdw blurRad="38100" dist="38100" dir="2700000" algn="tl">
                  <a:srgbClr val="000000">
                    <a:alpha val="43137"/>
                  </a:srgbClr>
                </a:outerShdw>
              </a:effectLst>
            </a:endParaRPr>
          </a:p>
        </p:txBody>
      </p:sp>
      <p:cxnSp>
        <p:nvCxnSpPr>
          <p:cNvPr id="14" name="Straight Arrow Connector 13"/>
          <p:cNvCxnSpPr>
            <a:stCxn id="22" idx="1"/>
          </p:cNvCxnSpPr>
          <p:nvPr/>
        </p:nvCxnSpPr>
        <p:spPr>
          <a:xfrm rot="10800000">
            <a:off x="3733800" y="1752600"/>
            <a:ext cx="1676400" cy="2469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10200" y="1676400"/>
            <a:ext cx="2602315" cy="646331"/>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New copied and renamed</a:t>
            </a:r>
          </a:p>
          <a:p>
            <a:pPr algn="ctr"/>
            <a:r>
              <a:rPr lang="en-US" dirty="0" smtClean="0">
                <a:solidFill>
                  <a:srgbClr val="FF0000"/>
                </a:solidFill>
                <a:effectLst>
                  <a:outerShdw blurRad="38100" dist="38100" dir="2700000" algn="tl">
                    <a:srgbClr val="000000">
                      <a:alpha val="43137"/>
                    </a:srgbClr>
                  </a:outerShdw>
                </a:effectLst>
              </a:rPr>
              <a:t>roads </a:t>
            </a:r>
            <a:r>
              <a:rPr lang="en-US" dirty="0" err="1" smtClean="0">
                <a:solidFill>
                  <a:srgbClr val="FF0000"/>
                </a:solidFill>
                <a:effectLst>
                  <a:outerShdw blurRad="38100" dist="38100" dir="2700000" algn="tl">
                    <a:srgbClr val="000000">
                      <a:alpha val="43137"/>
                    </a:srgbClr>
                  </a:outerShdw>
                </a:effectLst>
              </a:rPr>
              <a:t>shapefile</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20484" name="Picture 4"/>
          <p:cNvPicPr>
            <a:picLocks noChangeAspect="1" noChangeArrowheads="1"/>
          </p:cNvPicPr>
          <p:nvPr/>
        </p:nvPicPr>
        <p:blipFill>
          <a:blip r:embed="rId4" cstate="print"/>
          <a:srcRect/>
          <a:stretch>
            <a:fillRect/>
          </a:stretch>
        </p:blipFill>
        <p:spPr bwMode="auto">
          <a:xfrm>
            <a:off x="533400" y="380999"/>
            <a:ext cx="8229600" cy="6159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483" name="Picture 3"/>
          <p:cNvPicPr>
            <a:picLocks noChangeAspect="1" noChangeArrowheads="1"/>
          </p:cNvPicPr>
          <p:nvPr/>
        </p:nvPicPr>
        <p:blipFill>
          <a:blip r:embed="rId5" cstate="print"/>
          <a:srcRect/>
          <a:stretch>
            <a:fillRect/>
          </a:stretch>
        </p:blipFill>
        <p:spPr bwMode="auto">
          <a:xfrm>
            <a:off x="3505200" y="1828800"/>
            <a:ext cx="3683592" cy="3452813"/>
          </a:xfrm>
          <a:prstGeom prst="rect">
            <a:avLst/>
          </a:prstGeom>
          <a:noFill/>
          <a:ln w="9525">
            <a:noFill/>
            <a:miter lim="800000"/>
            <a:headEnd/>
            <a:tailEnd/>
          </a:ln>
        </p:spPr>
      </p:pic>
      <p:cxnSp>
        <p:nvCxnSpPr>
          <p:cNvPr id="6" name="Straight Arrow Connector 5"/>
          <p:cNvCxnSpPr>
            <a:stCxn id="21" idx="0"/>
          </p:cNvCxnSpPr>
          <p:nvPr/>
        </p:nvCxnSpPr>
        <p:spPr>
          <a:xfrm rot="16200000" flipV="1">
            <a:off x="2026737" y="2850063"/>
            <a:ext cx="545068" cy="48374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2" idx="1"/>
          </p:cNvCxnSpPr>
          <p:nvPr/>
        </p:nvCxnSpPr>
        <p:spPr>
          <a:xfrm rot="10800000" flipV="1">
            <a:off x="3276600" y="5747266"/>
            <a:ext cx="1219200" cy="424934"/>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7" idx="0"/>
          </p:cNvCxnSpPr>
          <p:nvPr/>
        </p:nvCxnSpPr>
        <p:spPr>
          <a:xfrm rot="5400000" flipH="1" flipV="1">
            <a:off x="1209574" y="1057174"/>
            <a:ext cx="685800" cy="55265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9" idx="0"/>
          </p:cNvCxnSpPr>
          <p:nvPr/>
        </p:nvCxnSpPr>
        <p:spPr>
          <a:xfrm rot="5400000" flipH="1" flipV="1">
            <a:off x="4643921" y="757721"/>
            <a:ext cx="381000" cy="84675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1"/>
          </p:cNvCxnSpPr>
          <p:nvPr/>
        </p:nvCxnSpPr>
        <p:spPr>
          <a:xfrm rot="10800000">
            <a:off x="6781800" y="1219200"/>
            <a:ext cx="990600" cy="641866"/>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2000" y="1676400"/>
            <a:ext cx="1028295"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Standard</a:t>
            </a:r>
          </a:p>
        </p:txBody>
      </p:sp>
      <p:sp>
        <p:nvSpPr>
          <p:cNvPr id="18" name="TextBox 17"/>
          <p:cNvSpPr txBox="1"/>
          <p:nvPr/>
        </p:nvSpPr>
        <p:spPr>
          <a:xfrm>
            <a:off x="7772400" y="1676400"/>
            <a:ext cx="810863"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Layout</a:t>
            </a:r>
            <a:endParaRPr lang="en-US"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4038600" y="1371600"/>
            <a:ext cx="744884"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Editor</a:t>
            </a:r>
            <a:endParaRPr lang="en-US"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a:off x="2209800" y="3364468"/>
            <a:ext cx="662682"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Tools</a:t>
            </a:r>
            <a:endParaRPr lang="en-US" dirty="0">
              <a:solidFill>
                <a:srgbClr val="FF0000"/>
              </a:solidFill>
              <a:effectLst>
                <a:outerShdw blurRad="38100" dist="38100" dir="2700000" algn="tl">
                  <a:srgbClr val="000000">
                    <a:alpha val="43137"/>
                  </a:srgbClr>
                </a:outerShdw>
              </a:effectLst>
            </a:endParaRPr>
          </a:p>
        </p:txBody>
      </p:sp>
      <p:sp>
        <p:nvSpPr>
          <p:cNvPr id="22" name="TextBox 21"/>
          <p:cNvSpPr txBox="1"/>
          <p:nvPr/>
        </p:nvSpPr>
        <p:spPr>
          <a:xfrm>
            <a:off x="4495800" y="5562600"/>
            <a:ext cx="960584"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Drawing</a:t>
            </a:r>
            <a:endParaRPr lang="en-US"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1696994" y="4643735"/>
            <a:ext cx="1336521" cy="646331"/>
          </a:xfrm>
          <a:prstGeom prst="rect">
            <a:avLst/>
          </a:prstGeom>
          <a:noFill/>
        </p:spPr>
        <p:txBody>
          <a:bodyPr wrap="none" rtlCol="0">
            <a:spAutoFit/>
          </a:bodyPr>
          <a:lstStyle/>
          <a:p>
            <a:pPr algn="ctr"/>
            <a:r>
              <a:rPr lang="en-US" dirty="0" smtClean="0">
                <a:solidFill>
                  <a:srgbClr val="FF0000"/>
                </a:solidFill>
                <a:effectLst>
                  <a:outerShdw blurRad="38100" dist="38100" dir="2700000" algn="tl">
                    <a:srgbClr val="000000">
                      <a:alpha val="43137"/>
                    </a:srgbClr>
                  </a:outerShdw>
                </a:effectLst>
              </a:rPr>
              <a:t>Data/Layout</a:t>
            </a:r>
          </a:p>
          <a:p>
            <a:pPr algn="ctr"/>
            <a:r>
              <a:rPr lang="en-US" dirty="0" smtClean="0">
                <a:solidFill>
                  <a:srgbClr val="FF0000"/>
                </a:solidFill>
                <a:effectLst>
                  <a:outerShdw blurRad="38100" dist="38100" dir="2700000" algn="tl">
                    <a:srgbClr val="000000">
                      <a:alpha val="43137"/>
                    </a:srgbClr>
                  </a:outerShdw>
                </a:effectLst>
              </a:rPr>
              <a:t>Views</a:t>
            </a:r>
            <a:endParaRPr lang="en-US" dirty="0">
              <a:solidFill>
                <a:srgbClr val="FF0000"/>
              </a:solidFill>
              <a:effectLst>
                <a:outerShdw blurRad="38100" dist="38100" dir="2700000" algn="tl">
                  <a:srgbClr val="000000">
                    <a:alpha val="43137"/>
                  </a:srgbClr>
                </a:outerShdw>
              </a:effectLst>
            </a:endParaRPr>
          </a:p>
        </p:txBody>
      </p:sp>
      <p:cxnSp>
        <p:nvCxnSpPr>
          <p:cNvPr id="29" name="Straight Arrow Connector 28"/>
          <p:cNvCxnSpPr>
            <a:stCxn id="23" idx="2"/>
          </p:cNvCxnSpPr>
          <p:nvPr/>
        </p:nvCxnSpPr>
        <p:spPr>
          <a:xfrm rot="5400000">
            <a:off x="1922661" y="5577206"/>
            <a:ext cx="729734" cy="155455"/>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6" idx="0"/>
          </p:cNvCxnSpPr>
          <p:nvPr/>
        </p:nvCxnSpPr>
        <p:spPr>
          <a:xfrm rot="16200000" flipV="1">
            <a:off x="2252061" y="1176939"/>
            <a:ext cx="533400" cy="16072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74041" y="1524000"/>
            <a:ext cx="1050159"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Add Data</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144000" cy="6876570"/>
          </a:xfrm>
          <a:prstGeom prst="rect">
            <a:avLst/>
          </a:prstGeom>
          <a:noFill/>
          <a:ln w="9525">
            <a:noFill/>
            <a:miter lim="800000"/>
            <a:headEnd/>
            <a:tailEnd/>
          </a:ln>
        </p:spPr>
      </p:pic>
      <p:cxnSp>
        <p:nvCxnSpPr>
          <p:cNvPr id="6" name="Straight Arrow Connector 5"/>
          <p:cNvCxnSpPr>
            <a:stCxn id="7" idx="0"/>
          </p:cNvCxnSpPr>
          <p:nvPr/>
        </p:nvCxnSpPr>
        <p:spPr>
          <a:xfrm rot="16200000" flipV="1">
            <a:off x="1930620" y="795939"/>
            <a:ext cx="533400" cy="16072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1143000"/>
            <a:ext cx="1050159"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Add Data</a:t>
            </a:r>
            <a:endParaRPr lang="en-US" dirty="0">
              <a:solidFill>
                <a:srgbClr val="FF0000"/>
              </a:solidFill>
              <a:effectLst>
                <a:outerShdw blurRad="38100" dist="38100" dir="2700000" algn="tl">
                  <a:srgbClr val="000000">
                    <a:alpha val="43137"/>
                  </a:srgbClr>
                </a:outerShdw>
              </a:effectLst>
            </a:endParaRPr>
          </a:p>
        </p:txBody>
      </p:sp>
      <p:cxnSp>
        <p:nvCxnSpPr>
          <p:cNvPr id="8" name="Straight Arrow Connector 7"/>
          <p:cNvCxnSpPr/>
          <p:nvPr/>
        </p:nvCxnSpPr>
        <p:spPr>
          <a:xfrm rot="16200000" flipV="1">
            <a:off x="190502" y="419101"/>
            <a:ext cx="457199" cy="380999"/>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5" name="Straight Arrow Connector 4"/>
          <p:cNvCxnSpPr/>
          <p:nvPr/>
        </p:nvCxnSpPr>
        <p:spPr>
          <a:xfrm rot="10800000">
            <a:off x="685800" y="1524000"/>
            <a:ext cx="609600" cy="2"/>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85802" y="1295400"/>
            <a:ext cx="609598"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flipH="1" flipV="1">
            <a:off x="38096" y="2247904"/>
            <a:ext cx="685807" cy="304801"/>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4103" name="Picture 7"/>
          <p:cNvPicPr>
            <a:picLocks noChangeAspect="1" noChangeArrowheads="1"/>
          </p:cNvPicPr>
          <p:nvPr/>
        </p:nvPicPr>
        <p:blipFill>
          <a:blip r:embed="rId4" cstate="print"/>
          <a:srcRect/>
          <a:stretch>
            <a:fillRect/>
          </a:stretch>
        </p:blipFill>
        <p:spPr bwMode="auto">
          <a:xfrm>
            <a:off x="2724150" y="2330301"/>
            <a:ext cx="4286250" cy="2575073"/>
          </a:xfrm>
          <a:prstGeom prst="rect">
            <a:avLst/>
          </a:prstGeom>
          <a:noFill/>
          <a:ln w="9525">
            <a:noFill/>
            <a:miter lim="800000"/>
            <a:headEnd/>
            <a:tailEnd/>
          </a:ln>
        </p:spPr>
      </p:pic>
      <p:cxnSp>
        <p:nvCxnSpPr>
          <p:cNvPr id="8" name="Straight Arrow Connector 7"/>
          <p:cNvCxnSpPr/>
          <p:nvPr/>
        </p:nvCxnSpPr>
        <p:spPr>
          <a:xfrm rot="5400000">
            <a:off x="838200" y="685800"/>
            <a:ext cx="381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3000" y="457200"/>
            <a:ext cx="2375458" cy="369332"/>
          </a:xfrm>
          <a:prstGeom prst="rect">
            <a:avLst/>
          </a:prstGeom>
          <a:noFill/>
        </p:spPr>
        <p:txBody>
          <a:bodyPr wrap="none" rtlCol="0">
            <a:spAutoFit/>
          </a:bodyPr>
          <a:lstStyle/>
          <a:p>
            <a:r>
              <a:rPr lang="en-US" dirty="0" smtClean="0">
                <a:solidFill>
                  <a:srgbClr val="C00000"/>
                </a:solidFill>
                <a:effectLst>
                  <a:outerShdw blurRad="38100" dist="38100" dir="2700000" algn="tl">
                    <a:srgbClr val="000000">
                      <a:alpha val="43137"/>
                    </a:srgbClr>
                  </a:outerShdw>
                </a:effectLst>
              </a:rPr>
              <a:t>Right click on the name</a:t>
            </a:r>
            <a:endParaRPr lang="en-US"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3301</TotalTime>
  <Words>285</Words>
  <Application>Microsoft Office PowerPoint</Application>
  <PresentationFormat>On-screen Show (4:3)</PresentationFormat>
  <Paragraphs>128</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315</cp:revision>
  <dcterms:created xsi:type="dcterms:W3CDTF">2010-06-11T17:27:29Z</dcterms:created>
  <dcterms:modified xsi:type="dcterms:W3CDTF">2011-02-08T17:29:23Z</dcterms:modified>
</cp:coreProperties>
</file>