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9" r:id="rId4"/>
    <p:sldId id="262" r:id="rId5"/>
    <p:sldId id="260" r:id="rId6"/>
    <p:sldId id="258" r:id="rId7"/>
    <p:sldId id="263" r:id="rId8"/>
    <p:sldId id="265" r:id="rId9"/>
    <p:sldId id="266" r:id="rId10"/>
    <p:sldId id="264" r:id="rId11"/>
    <p:sldId id="267" r:id="rId12"/>
    <p:sldId id="268" r:id="rId13"/>
    <p:sldId id="269" r:id="rId14"/>
    <p:sldId id="27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96" autoAdjust="0"/>
    <p:restoredTop sz="46433" autoAdjust="0"/>
  </p:normalViewPr>
  <p:slideViewPr>
    <p:cSldViewPr>
      <p:cViewPr varScale="1">
        <p:scale>
          <a:sx n="45" d="100"/>
          <a:sy n="45" d="100"/>
        </p:scale>
        <p:origin x="-1980"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82F525-B5E5-48BF-8F4A-9BCAB80CF2CB}" type="datetimeFigureOut">
              <a:rPr lang="en-US" smtClean="0"/>
              <a:pPr/>
              <a:t>9/30/2010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E03FC9-B9DE-4B91-85C2-660DFD6009B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 live on and in</a:t>
            </a:r>
            <a:r>
              <a:rPr lang="en-US" baseline="0" dirty="0" smtClean="0"/>
              <a:t> reality see our earth in three dimensions. We comprehend distance, elevation, and expanse. Often times to understand our world we take those three dimensions and make them two. We cast our understanding of the earth onto a two dimensional printed medium, digital screen, or other canvas. </a:t>
            </a:r>
          </a:p>
          <a:p>
            <a:r>
              <a:rPr lang="en-US" baseline="0" dirty="0" smtClean="0"/>
              <a:t>	Spatial data (data about geographic locations) carries information with it that tells the interpreter where in the world that data is and fits. Even when we virtually simulate a three dimensional surface there is a piece of projection information behind it. Kind of like this background picture I pulled off of Google Earth. It is a real world location (Hunt’s Mesa) that a camera (interpreter) </a:t>
            </a:r>
            <a:r>
              <a:rPr lang="en-US" baseline="0" dirty="0" smtClean="0"/>
              <a:t>reproduced </a:t>
            </a:r>
            <a:r>
              <a:rPr lang="en-US" baseline="0" dirty="0" smtClean="0"/>
              <a:t>on to a flat screen. In this workshop we will talk about some of the ways we take an image or graphic and arrange it so it is geographically correct.</a:t>
            </a:r>
            <a:endParaRPr lang="en-US" dirty="0"/>
          </a:p>
        </p:txBody>
      </p:sp>
      <p:sp>
        <p:nvSpPr>
          <p:cNvPr id="4" name="Slide Number Placeholder 3"/>
          <p:cNvSpPr>
            <a:spLocks noGrp="1"/>
          </p:cNvSpPr>
          <p:nvPr>
            <p:ph type="sldNum" sz="quarter" idx="10"/>
          </p:nvPr>
        </p:nvSpPr>
        <p:spPr/>
        <p:txBody>
          <a:bodyPr/>
          <a:lstStyle/>
          <a:p>
            <a:fld id="{0CE03FC9-B9DE-4B91-85C2-660DFD6009B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So what does all talk of projections mean to you? Well these map projections are a medium of spatial</a:t>
            </a:r>
            <a:r>
              <a:rPr lang="en-US" baseline="0" dirty="0" smtClean="0"/>
              <a:t> communications. When we study our world and the events, places, and people it entangles spatial data is used to help us and others understand what is going on. We can only do so much with that spatial data when it is not projected onto the right spot on the earth. We are unable to communicate to others the findings of our research and studies. So whether you are analyzing consumer data across Tucson for a marketing firm or working on elk herd movements across the Colorado Plateau you need to be able to project your data on to real earth locations.</a:t>
            </a:r>
            <a:endParaRPr lang="en-US" dirty="0"/>
          </a:p>
        </p:txBody>
      </p:sp>
      <p:sp>
        <p:nvSpPr>
          <p:cNvPr id="4" name="Slide Number Placeholder 3"/>
          <p:cNvSpPr>
            <a:spLocks noGrp="1"/>
          </p:cNvSpPr>
          <p:nvPr>
            <p:ph type="sldNum" sz="quarter" idx="10"/>
          </p:nvPr>
        </p:nvSpPr>
        <p:spPr/>
        <p:txBody>
          <a:bodyPr/>
          <a:lstStyle/>
          <a:p>
            <a:fld id="{0CE03FC9-B9DE-4B91-85C2-660DFD6009B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As you do GIS projects you will run into projection challenges. If</a:t>
            </a:r>
            <a:r>
              <a:rPr lang="en-US" baseline="0" dirty="0" smtClean="0"/>
              <a:t> you do the other online workshops here on the GRAIL website we’ve taken care of any projection adventures for you but in the next slide or two let me show you how you might address this using </a:t>
            </a:r>
            <a:r>
              <a:rPr lang="en-US" baseline="0" dirty="0" err="1" smtClean="0"/>
              <a:t>ArcGIS</a:t>
            </a:r>
            <a:r>
              <a:rPr lang="en-US" baseline="0" dirty="0" smtClean="0"/>
              <a:t> (many other GIS programs can re-project too). </a:t>
            </a:r>
          </a:p>
          <a:p>
            <a:r>
              <a:rPr lang="en-US" baseline="0" dirty="0" smtClean="0"/>
              <a:t>	Here we have polygons of some buildings in Mesa. Just like in our previous examples, you can see the rose colored polygons in the Bonne projection match up with the buildings in the </a:t>
            </a:r>
            <a:r>
              <a:rPr lang="en-US" baseline="0" dirty="0" err="1" smtClean="0"/>
              <a:t>basemap</a:t>
            </a:r>
            <a:r>
              <a:rPr lang="en-US" baseline="0" dirty="0" smtClean="0"/>
              <a:t> imagery and the sky blue ones in the geographic coordinate system NAD27 do not. Well we want the blue ones to match up too so we are going to re-project the map layer they are in.</a:t>
            </a:r>
            <a:endParaRPr lang="en-US" dirty="0"/>
          </a:p>
        </p:txBody>
      </p:sp>
      <p:sp>
        <p:nvSpPr>
          <p:cNvPr id="4" name="Slide Number Placeholder 3"/>
          <p:cNvSpPr>
            <a:spLocks noGrp="1"/>
          </p:cNvSpPr>
          <p:nvPr>
            <p:ph type="sldNum" sz="quarter" idx="10"/>
          </p:nvPr>
        </p:nvSpPr>
        <p:spPr/>
        <p:txBody>
          <a:bodyPr/>
          <a:lstStyle/>
          <a:p>
            <a:fld id="{0CE03FC9-B9DE-4B91-85C2-660DFD6009B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	(1)</a:t>
            </a:r>
            <a:r>
              <a:rPr lang="en-US" dirty="0" smtClean="0"/>
              <a:t> In </a:t>
            </a:r>
            <a:r>
              <a:rPr lang="en-US" dirty="0" err="1" smtClean="0"/>
              <a:t>ArcGIS</a:t>
            </a:r>
            <a:r>
              <a:rPr lang="en-US" baseline="0" dirty="0" smtClean="0"/>
              <a:t> I’ll access the </a:t>
            </a:r>
            <a:r>
              <a:rPr lang="en-US" baseline="0" dirty="0" err="1" smtClean="0"/>
              <a:t>ArcToolbox</a:t>
            </a:r>
            <a:r>
              <a:rPr lang="en-US" baseline="0" dirty="0" smtClean="0"/>
              <a:t> and drill down to </a:t>
            </a:r>
            <a:r>
              <a:rPr lang="en-US" b="1" baseline="0" dirty="0" smtClean="0"/>
              <a:t>Data Management Tools&gt;Projections and Transformations&gt;Feature&gt;Project.</a:t>
            </a:r>
            <a:r>
              <a:rPr lang="en-US" baseline="0" dirty="0" smtClean="0"/>
              <a:t> If I had an picture like the </a:t>
            </a:r>
            <a:r>
              <a:rPr lang="en-US" baseline="0" dirty="0" err="1" smtClean="0"/>
              <a:t>basemap</a:t>
            </a:r>
            <a:r>
              <a:rPr lang="en-US" baseline="0" dirty="0" smtClean="0"/>
              <a:t>, aerial photo, or satellite image I’d pick Raster&gt;Define Projection. </a:t>
            </a:r>
          </a:p>
          <a:p>
            <a:r>
              <a:rPr lang="en-US" b="1" baseline="0" dirty="0" smtClean="0"/>
              <a:t>	(2)</a:t>
            </a:r>
            <a:r>
              <a:rPr lang="en-US" baseline="0" dirty="0" smtClean="0"/>
              <a:t> The Project tool window comes up and for the input I add the feature I want to re-project and choose a name for the output. The pivotal moment is when I choose the output coordinate system. </a:t>
            </a:r>
          </a:p>
          <a:p>
            <a:r>
              <a:rPr lang="en-US" b="1" baseline="0" dirty="0" smtClean="0"/>
              <a:t>	(3)</a:t>
            </a:r>
            <a:r>
              <a:rPr lang="en-US" baseline="0" dirty="0" smtClean="0"/>
              <a:t> This brings up another window and if I press Select I have the option of choosing any projected or geographic coordinate system </a:t>
            </a:r>
            <a:r>
              <a:rPr lang="en-US" baseline="0" dirty="0" err="1" smtClean="0"/>
              <a:t>ArcGIS</a:t>
            </a:r>
            <a:r>
              <a:rPr lang="en-US" baseline="0" dirty="0" smtClean="0"/>
              <a:t> has on file or if I choose Import I can copy the projection from a feature or raster that I already know lines up with the rest of the map layers. Just for the fun of it I’m going to press </a:t>
            </a:r>
            <a:r>
              <a:rPr lang="en-US" b="1" baseline="0" dirty="0" smtClean="0"/>
              <a:t>Select&gt;Projected Coordinate Systems&gt;UTM&gt;WGS 1984&gt;Northern Hemisphere&gt;Zone 12</a:t>
            </a:r>
            <a:r>
              <a:rPr lang="en-US" baseline="0" dirty="0" smtClean="0"/>
              <a:t>. </a:t>
            </a:r>
          </a:p>
          <a:p>
            <a:r>
              <a:rPr lang="en-US" b="1" baseline="0" dirty="0" smtClean="0"/>
              <a:t>	(4)</a:t>
            </a:r>
            <a:r>
              <a:rPr lang="en-US" baseline="0" dirty="0" smtClean="0"/>
              <a:t> After I add that .</a:t>
            </a:r>
            <a:r>
              <a:rPr lang="en-US" baseline="0" dirty="0" err="1" smtClean="0"/>
              <a:t>prj</a:t>
            </a:r>
            <a:r>
              <a:rPr lang="en-US" baseline="0" dirty="0" smtClean="0"/>
              <a:t> file it takes me back to the Spatial Reference Properties window and shows me the projection info for the feature I’m going to create (just a re-projected copy of the original). </a:t>
            </a:r>
          </a:p>
          <a:p>
            <a:r>
              <a:rPr lang="en-US" b="1" baseline="0" dirty="0" smtClean="0"/>
              <a:t>	(5)</a:t>
            </a:r>
            <a:r>
              <a:rPr lang="en-US" baseline="0" dirty="0" smtClean="0"/>
              <a:t> I then Press OK and it’s back to the Projection tool. My input, output, and coordinate system are now all set. I’m also going to choose an optional Geographic Transformation to help with the geometry during the projection change. When changing from one datum to another, such as NAD1927 to WGS1984,  a mathematical model is often needed because you are changing from one geometric shape to another. I then press OK and let it process.</a:t>
            </a:r>
            <a:endParaRPr lang="en-US" dirty="0"/>
          </a:p>
        </p:txBody>
      </p:sp>
      <p:sp>
        <p:nvSpPr>
          <p:cNvPr id="4" name="Slide Number Placeholder 3"/>
          <p:cNvSpPr>
            <a:spLocks noGrp="1"/>
          </p:cNvSpPr>
          <p:nvPr>
            <p:ph type="sldNum" sz="quarter" idx="10"/>
          </p:nvPr>
        </p:nvSpPr>
        <p:spPr/>
        <p:txBody>
          <a:bodyPr/>
          <a:lstStyle/>
          <a:p>
            <a:fld id="{0CE03FC9-B9DE-4B91-85C2-660DFD6009B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Wow these are much closer to matching up however they are still not there. I can keep messing around with the projections or what I should have done was just projected it the Bonne projection</a:t>
            </a:r>
            <a:r>
              <a:rPr lang="en-US" baseline="0" dirty="0" smtClean="0"/>
              <a:t> like the original and everything might have had better chance of matching up. Even then It might take a few tries because we need to find the correct geographic transformation to account for the difference in the reference datum. So the point is projections are critical details in GIS and can make everything be in concert or as synchronized as a bunch of hyper 6 year olds.</a:t>
            </a:r>
            <a:endParaRPr lang="en-US" dirty="0"/>
          </a:p>
        </p:txBody>
      </p:sp>
      <p:sp>
        <p:nvSpPr>
          <p:cNvPr id="4" name="Slide Number Placeholder 3"/>
          <p:cNvSpPr>
            <a:spLocks noGrp="1"/>
          </p:cNvSpPr>
          <p:nvPr>
            <p:ph type="sldNum" sz="quarter" idx="10"/>
          </p:nvPr>
        </p:nvSpPr>
        <p:spPr/>
        <p:txBody>
          <a:bodyPr/>
          <a:lstStyle/>
          <a:p>
            <a:fld id="{0CE03FC9-B9DE-4B91-85C2-660DFD6009B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	If</a:t>
            </a:r>
            <a:r>
              <a:rPr lang="en-US" baseline="0" smtClean="0"/>
              <a:t> </a:t>
            </a:r>
            <a:r>
              <a:rPr lang="en-US" baseline="0" dirty="0" smtClean="0"/>
              <a:t>you get anything out of this workshop just remember when working spatial data projections </a:t>
            </a:r>
            <a:r>
              <a:rPr lang="en-US" baseline="0" smtClean="0"/>
              <a:t>are important. </a:t>
            </a:r>
            <a:r>
              <a:rPr lang="en-US" dirty="0" smtClean="0"/>
              <a:t>Please feel free to contact us at GRAIL with any questions</a:t>
            </a:r>
          </a:p>
          <a:p>
            <a:endParaRPr lang="en-US" dirty="0"/>
          </a:p>
        </p:txBody>
      </p:sp>
      <p:sp>
        <p:nvSpPr>
          <p:cNvPr id="4" name="Slide Number Placeholder 3"/>
          <p:cNvSpPr>
            <a:spLocks noGrp="1"/>
          </p:cNvSpPr>
          <p:nvPr>
            <p:ph type="sldNum" sz="quarter" idx="10"/>
          </p:nvPr>
        </p:nvSpPr>
        <p:spPr/>
        <p:txBody>
          <a:bodyPr/>
          <a:lstStyle/>
          <a:p>
            <a:fld id="{0CE03FC9-B9DE-4B91-85C2-660DFD6009BB}" type="slidenum">
              <a:rPr lang="en-US" smtClean="0"/>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t>	We start with </a:t>
            </a:r>
            <a:r>
              <a:rPr lang="en-US" sz="1200" b="1" dirty="0" smtClean="0"/>
              <a:t>Geodetic datum</a:t>
            </a:r>
            <a:r>
              <a:rPr lang="en-US" sz="1200" dirty="0" smtClean="0"/>
              <a:t> which define the size and shape of the earth and are the </a:t>
            </a:r>
            <a:r>
              <a:rPr lang="en-US" sz="1200" dirty="0" smtClean="0"/>
              <a:t>origin of </a:t>
            </a:r>
            <a:r>
              <a:rPr lang="en-US" sz="1200" dirty="0" smtClean="0"/>
              <a:t>the projections and coordinate systems used to map the earth. Hundreds of different datum have been calculated and used since the first estimates of the earth's size were made by Aristotle.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Datum have evolved from those describing a spherical earth to ellipsoidal models derived from years of satellite measurements. </a:t>
            </a:r>
            <a:r>
              <a:rPr lang="en-US" sz="1200" b="1" dirty="0" smtClean="0"/>
              <a:t>Modern</a:t>
            </a:r>
            <a:r>
              <a:rPr lang="en-US" sz="1200" dirty="0" smtClean="0"/>
              <a:t> geodetic datum range from flat-earth models used for plane surveying to complex models used for international applications which completely describe the size, shape, orientation, gravity field, and angular velocity of the earth. While cartography, surveying, navigation, and astronomy all make use of geodetic datum, the science of geodesy is the central discipline for the topic.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	In a nutshell datum</a:t>
            </a:r>
            <a:r>
              <a:rPr lang="en-US" sz="1200" b="0" baseline="0" dirty="0" smtClean="0"/>
              <a:t> </a:t>
            </a:r>
            <a:r>
              <a:rPr lang="en-US" sz="1200" b="1" baseline="0" dirty="0" smtClean="0"/>
              <a:t>are what provide the reference foundation for the coordinate system of your spatial data</a:t>
            </a:r>
            <a:r>
              <a:rPr lang="en-US" sz="1200" b="0" baseline="0" dirty="0" smtClean="0"/>
              <a:t>. You should also be aware that unless proper transformation happens while working with two or more datum in one project it may show the data layers added to the original layer as slightly off because </a:t>
            </a:r>
            <a:r>
              <a:rPr lang="en-US" sz="1200" b="1" baseline="0" dirty="0" smtClean="0"/>
              <a:t>each datum has a different way of taking the measurements of an irregular 3D earth and putting them on a uniform 2D surface.</a:t>
            </a:r>
            <a:endParaRPr lang="en-US" sz="1200" b="1" dirty="0" smtClean="0"/>
          </a:p>
        </p:txBody>
      </p:sp>
      <p:sp>
        <p:nvSpPr>
          <p:cNvPr id="4" name="Slide Number Placeholder 3"/>
          <p:cNvSpPr>
            <a:spLocks noGrp="1"/>
          </p:cNvSpPr>
          <p:nvPr>
            <p:ph type="sldNum" sz="quarter" idx="10"/>
          </p:nvPr>
        </p:nvSpPr>
        <p:spPr/>
        <p:txBody>
          <a:bodyPr/>
          <a:lstStyle/>
          <a:p>
            <a:fld id="{0CE03FC9-B9DE-4B91-85C2-660DFD6009BB}"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From the datum we get projections;</a:t>
            </a:r>
            <a:r>
              <a:rPr lang="en-US" baseline="0" dirty="0" smtClean="0"/>
              <a:t> from the projections we get coordinate systems. All three of these combined are often generically referred to as the projection</a:t>
            </a:r>
            <a:r>
              <a:rPr lang="en-US" baseline="0" dirty="0" smtClean="0"/>
              <a:t>. </a:t>
            </a:r>
            <a:r>
              <a:rPr lang="en-US" baseline="0" dirty="0" smtClean="0"/>
              <a:t>The projection is what develops the datum into a coordinate system. </a:t>
            </a:r>
            <a:r>
              <a:rPr lang="en-US" b="1" baseline="0" dirty="0" smtClean="0"/>
              <a:t>The coordinate system </a:t>
            </a:r>
            <a:r>
              <a:rPr lang="en-US" b="1" baseline="0" dirty="0" smtClean="0"/>
              <a:t>is </a:t>
            </a:r>
            <a:r>
              <a:rPr lang="en-US" b="1" baseline="0" dirty="0" smtClean="0"/>
              <a:t>a calculated grid </a:t>
            </a:r>
            <a:r>
              <a:rPr lang="en-US" b="1" baseline="0" dirty="0" smtClean="0"/>
              <a:t>integrated </a:t>
            </a:r>
            <a:r>
              <a:rPr lang="en-US" b="1" baseline="0" dirty="0" smtClean="0"/>
              <a:t>your data to put the data in the right place.</a:t>
            </a:r>
            <a:r>
              <a:rPr lang="en-US" baseline="0" dirty="0" smtClean="0"/>
              <a:t> Based on what datum are </a:t>
            </a:r>
            <a:r>
              <a:rPr lang="en-US" baseline="0" dirty="0" smtClean="0"/>
              <a:t>used </a:t>
            </a:r>
            <a:r>
              <a:rPr lang="en-US" baseline="0" dirty="0" smtClean="0"/>
              <a:t>you can come up with several different coordinate systems.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Most people are familiar with </a:t>
            </a:r>
            <a:r>
              <a:rPr lang="en-US" b="1" baseline="0" dirty="0" smtClean="0"/>
              <a:t>latitude and longitude</a:t>
            </a:r>
            <a:r>
              <a:rPr lang="en-US" baseline="0" dirty="0" smtClean="0"/>
              <a:t> but there are many others </a:t>
            </a:r>
            <a:r>
              <a:rPr lang="en-US" baseline="0" dirty="0" smtClean="0"/>
              <a:t>commonly </a:t>
            </a:r>
            <a:r>
              <a:rPr lang="en-US" baseline="0" dirty="0" smtClean="0"/>
              <a:t>used in work from engineering to marketing. Some are focused on the entire globe while others are for a local area (geocentric). Even though </a:t>
            </a:r>
            <a:r>
              <a:rPr lang="en-US" baseline="0" dirty="0" smtClean="0"/>
              <a:t>the </a:t>
            </a:r>
            <a:r>
              <a:rPr lang="en-US" baseline="0" dirty="0" smtClean="0"/>
              <a:t>coordinate grid may be geocentric it may be able to work for the entire world. The U.S. State Plane grid system was set up in the 1930’s for state, county, and city governments and won’t work outside the United States but the UTM grid system developed by the </a:t>
            </a:r>
            <a:r>
              <a:rPr lang="en-US" dirty="0" smtClean="0"/>
              <a:t>United States Army Corps of Engineers</a:t>
            </a:r>
            <a:r>
              <a:rPr lang="en-US" baseline="0" dirty="0" smtClean="0"/>
              <a:t> works great world wide (except at the poles).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When</a:t>
            </a:r>
            <a:r>
              <a:rPr lang="en-US" baseline="0" dirty="0" smtClean="0"/>
              <a:t> the Geographic Information </a:t>
            </a:r>
            <a:r>
              <a:rPr lang="en-US" baseline="0" dirty="0" smtClean="0"/>
              <a:t>System </a:t>
            </a:r>
            <a:r>
              <a:rPr lang="en-US" baseline="0" dirty="0" smtClean="0"/>
              <a:t>(GIS) software knows where your data is located via a datum based coordinate system it can project it onto other geographic layers such as a map and put it in the right place. Even though everything is in the right place the difference in projections may cause some visual misalignment.</a:t>
            </a:r>
            <a:endParaRPr lang="en-US" dirty="0" smtClean="0"/>
          </a:p>
        </p:txBody>
      </p:sp>
      <p:sp>
        <p:nvSpPr>
          <p:cNvPr id="4" name="Slide Number Placeholder 3"/>
          <p:cNvSpPr>
            <a:spLocks noGrp="1"/>
          </p:cNvSpPr>
          <p:nvPr>
            <p:ph type="sldNum" sz="quarter" idx="10"/>
          </p:nvPr>
        </p:nvSpPr>
        <p:spPr/>
        <p:txBody>
          <a:bodyPr/>
          <a:lstStyle/>
          <a:p>
            <a:fld id="{0CE03FC9-B9DE-4B91-85C2-660DFD6009BB}"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So we have measurements</a:t>
            </a:r>
            <a:r>
              <a:rPr lang="en-US" baseline="0" dirty="0" smtClean="0"/>
              <a:t> of the earth and its surface. We take those measurements and illustrate our very tangible world on a visual surface. Creation of these projections comes using two basic methods. Geographic </a:t>
            </a:r>
            <a:r>
              <a:rPr lang="en-US" baseline="0" dirty="0" smtClean="0"/>
              <a:t>coordinate systems </a:t>
            </a:r>
            <a:r>
              <a:rPr lang="en-US" baseline="0" dirty="0" smtClean="0"/>
              <a:t>and </a:t>
            </a:r>
            <a:r>
              <a:rPr lang="en-US" baseline="0" dirty="0" smtClean="0"/>
              <a:t>projected coordinate systems</a:t>
            </a:r>
            <a:r>
              <a:rPr lang="en-US" baseline="0" dirty="0" smtClean="0"/>
              <a:t>. A geographic coordinate system creates a framework calculated from three dimensions and the center of the object. The designed net covers the object’s surface. This allows us to come up with grids such as Latitude and longitude. A projected coordinate system is based off a geographic coordinate system but instead of the spatial web wrapping around the surface of a three dimensional object, it projects the three dimensional surface onto a two dimensional canvas. This can be done in a variety of ways. </a:t>
            </a:r>
          </a:p>
          <a:p>
            <a:r>
              <a:rPr lang="en-US" dirty="0" smtClean="0"/>
              <a:t>Image Source: ESRI (http://resources.esri.com/help/9.3/arcgisengine/dotnet/89b720a5-7339-44b0-8b58-0f5bf2843393.htm)</a:t>
            </a:r>
            <a:endParaRPr lang="en-US" dirty="0"/>
          </a:p>
        </p:txBody>
      </p:sp>
      <p:sp>
        <p:nvSpPr>
          <p:cNvPr id="4" name="Slide Number Placeholder 3"/>
          <p:cNvSpPr>
            <a:spLocks noGrp="1"/>
          </p:cNvSpPr>
          <p:nvPr>
            <p:ph type="sldNum" sz="quarter" idx="10"/>
          </p:nvPr>
        </p:nvSpPr>
        <p:spPr/>
        <p:txBody>
          <a:bodyPr/>
          <a:lstStyle/>
          <a:p>
            <a:fld id="{0CE03FC9-B9DE-4B91-85C2-660DFD6009BB}"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From cones</a:t>
            </a:r>
            <a:r>
              <a:rPr lang="en-US" baseline="0" dirty="0" smtClean="0"/>
              <a:t> to cylinders to flat planes we can project the world in a plethora of views and interpretations. You can peel an orange but in order to make those peels lay flat there needs to be some tearing or cutting. When the 3D earth gets </a:t>
            </a:r>
            <a:r>
              <a:rPr lang="en-US" baseline="0" dirty="0" smtClean="0"/>
              <a:t>projected </a:t>
            </a:r>
            <a:r>
              <a:rPr lang="en-US" baseline="0" dirty="0" smtClean="0"/>
              <a:t>onto a 2D visualization we can choose to preserve some elements but others will get distorted. The elements of scale, shape, area, distance, angles, and others need to be considered. </a:t>
            </a:r>
          </a:p>
          <a:p>
            <a:r>
              <a:rPr lang="en-US" baseline="0" dirty="0" smtClean="0"/>
              <a:t>	If you want to preserve distance when making your interpretation of the world then you may need to sacrifice the true shape of places. Sometimes this isn’t even noticeable but other times it can be a big problem. We also need to factor in the center or origin of the projection and pay attention to line and angle parameters. For example if we are doing a study on the endangered yeti in Mongolia a projection that preserves area and is centered in Asia might be more useful than one that is centered at 0°Longituted, 0° Latitude and focuses on scale.</a:t>
            </a:r>
            <a:endParaRPr lang="en-US" dirty="0"/>
          </a:p>
        </p:txBody>
      </p:sp>
      <p:sp>
        <p:nvSpPr>
          <p:cNvPr id="4" name="Slide Number Placeholder 3"/>
          <p:cNvSpPr>
            <a:spLocks noGrp="1"/>
          </p:cNvSpPr>
          <p:nvPr>
            <p:ph type="sldNum" sz="quarter" idx="10"/>
          </p:nvPr>
        </p:nvSpPr>
        <p:spPr/>
        <p:txBody>
          <a:bodyPr/>
          <a:lstStyle/>
          <a:p>
            <a:fld id="{0CE03FC9-B9DE-4B91-85C2-660DFD6009BB}"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As I mentioned earlier when talking about datum, when we use two different projections you can get slightly off data. Polygons of buildings on the west side of central NAU main campus were overlaid</a:t>
            </a:r>
            <a:r>
              <a:rPr lang="en-US" baseline="0" dirty="0" smtClean="0"/>
              <a:t> </a:t>
            </a:r>
            <a:r>
              <a:rPr lang="en-US" baseline="0" dirty="0" smtClean="0"/>
              <a:t>on </a:t>
            </a:r>
            <a:r>
              <a:rPr lang="en-US" baseline="0" dirty="0" smtClean="0"/>
              <a:t>raster </a:t>
            </a:r>
            <a:r>
              <a:rPr lang="en-US" baseline="0" dirty="0" smtClean="0"/>
              <a:t>images </a:t>
            </a:r>
            <a:r>
              <a:rPr lang="en-US" baseline="0" dirty="0" smtClean="0"/>
              <a:t>with the projections Plate </a:t>
            </a:r>
            <a:r>
              <a:rPr lang="en-US" baseline="0" dirty="0" err="1" smtClean="0"/>
              <a:t>Carree</a:t>
            </a:r>
            <a:r>
              <a:rPr lang="en-US" baseline="0" dirty="0" smtClean="0"/>
              <a:t> on the left and Arizona State Plane on the right. As you can see two different projections are close but may not match up.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The polygons on the left are not necessarily wrong but are in a projection that may have measured the earth differently enough from the projection of other map features to cause a visual discrepancy. This can easily be fixed by simply re-projecting either the raster or polygon layer with GIS software. Occasionally the problem may also lie in the database where the layers are stored and it may take some more technical work to get things to line up.</a:t>
            </a:r>
            <a:endParaRPr lang="en-US" dirty="0" smtClean="0"/>
          </a:p>
        </p:txBody>
      </p:sp>
      <p:sp>
        <p:nvSpPr>
          <p:cNvPr id="4" name="Slide Number Placeholder 3"/>
          <p:cNvSpPr>
            <a:spLocks noGrp="1"/>
          </p:cNvSpPr>
          <p:nvPr>
            <p:ph type="sldNum" sz="quarter" idx="10"/>
          </p:nvPr>
        </p:nvSpPr>
        <p:spPr/>
        <p:txBody>
          <a:bodyPr/>
          <a:lstStyle/>
          <a:p>
            <a:fld id="{0CE03FC9-B9DE-4B91-85C2-660DFD6009BB}"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Here is another example of the same two dissimilar projections.</a:t>
            </a:r>
            <a:r>
              <a:rPr lang="en-US" baseline="0" dirty="0" smtClean="0"/>
              <a:t> Notice however this time you have to look a little closer to see that the points don’t match up. </a:t>
            </a:r>
            <a:r>
              <a:rPr lang="en-US" b="1" baseline="0" dirty="0" smtClean="0"/>
              <a:t>That tree or rock is going to be in the same place on earth no mater how we project it but we can look at it from different view points.</a:t>
            </a:r>
            <a:r>
              <a:rPr lang="en-US" baseline="0" dirty="0" smtClean="0"/>
              <a:t> From the diverse view points there may only be a half meter variation. You may be doing a project where that half meter is the factor between right and oops or you may be doing a project where the distinction between </a:t>
            </a:r>
            <a:r>
              <a:rPr lang="en-US" baseline="0" dirty="0" smtClean="0"/>
              <a:t>NAD1983 </a:t>
            </a:r>
            <a:r>
              <a:rPr lang="en-US" baseline="0" dirty="0" smtClean="0"/>
              <a:t>and </a:t>
            </a:r>
            <a:r>
              <a:rPr lang="en-US" baseline="0" dirty="0" smtClean="0"/>
              <a:t>WGS1984 </a:t>
            </a:r>
            <a:r>
              <a:rPr lang="en-US" baseline="0" dirty="0" smtClean="0"/>
              <a:t>datum is insignificant. </a:t>
            </a:r>
            <a:endParaRPr lang="en-US" dirty="0"/>
          </a:p>
        </p:txBody>
      </p:sp>
      <p:sp>
        <p:nvSpPr>
          <p:cNvPr id="4" name="Slide Number Placeholder 3"/>
          <p:cNvSpPr>
            <a:spLocks noGrp="1"/>
          </p:cNvSpPr>
          <p:nvPr>
            <p:ph type="sldNum" sz="quarter" idx="10"/>
          </p:nvPr>
        </p:nvSpPr>
        <p:spPr/>
        <p:txBody>
          <a:bodyPr/>
          <a:lstStyle/>
          <a:p>
            <a:fld id="{0CE03FC9-B9DE-4B91-85C2-660DFD6009B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It</a:t>
            </a:r>
            <a:r>
              <a:rPr lang="en-US" baseline="0" dirty="0" smtClean="0"/>
              <a:t> is</a:t>
            </a:r>
            <a:r>
              <a:rPr lang="en-US" dirty="0" smtClean="0"/>
              <a:t> the projection that places the spatial data in the right spot. We can take</a:t>
            </a:r>
            <a:r>
              <a:rPr lang="en-US" baseline="0" dirty="0" smtClean="0"/>
              <a:t> a picture of a piece of land or record the number of porcupines in an area but unless we add projection data to our information the computer or other interpreter won’t know where to put it on the earth. </a:t>
            </a:r>
          </a:p>
          <a:p>
            <a:r>
              <a:rPr lang="en-US" baseline="0" dirty="0" smtClean="0"/>
              <a:t>	In the example here I went out on a run near Kendrick Mountain and marked </a:t>
            </a:r>
            <a:r>
              <a:rPr lang="en-US" baseline="0" dirty="0" smtClean="0"/>
              <a:t>on my GPS unit all </a:t>
            </a:r>
            <a:r>
              <a:rPr lang="en-US" baseline="0" dirty="0" smtClean="0"/>
              <a:t>the spots </a:t>
            </a:r>
            <a:r>
              <a:rPr lang="en-US" baseline="0" dirty="0" smtClean="0"/>
              <a:t>where </a:t>
            </a:r>
            <a:r>
              <a:rPr lang="en-US" baseline="0" dirty="0" smtClean="0"/>
              <a:t>I saw a </a:t>
            </a:r>
            <a:r>
              <a:rPr lang="en-US" baseline="0" dirty="0" err="1" smtClean="0"/>
              <a:t>jackalope</a:t>
            </a:r>
            <a:r>
              <a:rPr lang="en-US" baseline="0" dirty="0" smtClean="0"/>
              <a:t> </a:t>
            </a:r>
            <a:r>
              <a:rPr lang="en-US" baseline="0" dirty="0" smtClean="0"/>
              <a:t>burrow. </a:t>
            </a:r>
            <a:r>
              <a:rPr lang="en-US" baseline="0" dirty="0" smtClean="0"/>
              <a:t>The unit also created a record of my running path. I took my unit back to the office, download the waypoints and the auto created track, used a GIS program to put them on top of an image, and made a map. </a:t>
            </a:r>
            <a:r>
              <a:rPr lang="en-US" b="1" baseline="0" dirty="0" smtClean="0"/>
              <a:t>When my GPS unit recorded my running path and the </a:t>
            </a:r>
            <a:r>
              <a:rPr lang="en-US" b="1" baseline="0" dirty="0" err="1" smtClean="0"/>
              <a:t>jackalope</a:t>
            </a:r>
            <a:r>
              <a:rPr lang="en-US" b="1" baseline="0" dirty="0" smtClean="0"/>
              <a:t> burrows it attached projection information to each piece of data.</a:t>
            </a:r>
            <a:r>
              <a:rPr lang="en-US" baseline="0" dirty="0" smtClean="0"/>
              <a:t> </a:t>
            </a:r>
            <a:r>
              <a:rPr lang="en-US" baseline="0" dirty="0" smtClean="0"/>
              <a:t>I </a:t>
            </a:r>
            <a:r>
              <a:rPr lang="en-US" baseline="0" dirty="0" smtClean="0"/>
              <a:t>placed the line and points </a:t>
            </a:r>
            <a:r>
              <a:rPr lang="en-US" baseline="0" dirty="0" smtClean="0"/>
              <a:t>on an image that </a:t>
            </a:r>
            <a:r>
              <a:rPr lang="en-US" baseline="0" dirty="0" smtClean="0"/>
              <a:t>also had </a:t>
            </a:r>
            <a:r>
              <a:rPr lang="en-US" baseline="0" dirty="0" smtClean="0"/>
              <a:t>projection information. </a:t>
            </a:r>
            <a:r>
              <a:rPr lang="en-US" baseline="0" dirty="0" smtClean="0"/>
              <a:t>When I opened the image the </a:t>
            </a:r>
            <a:r>
              <a:rPr lang="en-US" baseline="0" dirty="0" smtClean="0"/>
              <a:t>computer knew </a:t>
            </a:r>
            <a:r>
              <a:rPr lang="en-US" baseline="0" dirty="0" smtClean="0"/>
              <a:t>where in the world to place the </a:t>
            </a:r>
            <a:r>
              <a:rPr lang="en-US" baseline="0" dirty="0" smtClean="0"/>
              <a:t>image, lines, and points.</a:t>
            </a:r>
            <a:endParaRPr lang="en-US" dirty="0"/>
          </a:p>
        </p:txBody>
      </p:sp>
      <p:sp>
        <p:nvSpPr>
          <p:cNvPr id="4" name="Slide Number Placeholder 3"/>
          <p:cNvSpPr>
            <a:spLocks noGrp="1"/>
          </p:cNvSpPr>
          <p:nvPr>
            <p:ph type="sldNum" sz="quarter" idx="10"/>
          </p:nvPr>
        </p:nvSpPr>
        <p:spPr/>
        <p:txBody>
          <a:bodyPr/>
          <a:lstStyle/>
          <a:p>
            <a:fld id="{0CE03FC9-B9DE-4B91-85C2-660DFD6009B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eaLnBrk="1" hangingPunct="1"/>
            <a:r>
              <a:rPr lang="en-US" dirty="0" smtClean="0"/>
              <a:t>	Don’t confuse</a:t>
            </a:r>
            <a:r>
              <a:rPr lang="en-US" baseline="0" dirty="0" smtClean="0"/>
              <a:t> what we have been talking about</a:t>
            </a:r>
            <a:r>
              <a:rPr lang="en-US" dirty="0" smtClean="0"/>
              <a:t> with the way a GPS works. Projections operate by putting recorded spatial data on a 2D canvas, however a</a:t>
            </a:r>
            <a:r>
              <a:rPr lang="en-US" baseline="0" dirty="0" smtClean="0"/>
              <a:t> GPS is working with spatial data in real time and real 3D.  </a:t>
            </a:r>
            <a:r>
              <a:rPr lang="en-US" b="1" baseline="0" dirty="0" smtClean="0"/>
              <a:t>What happens is while you are looking at the GPS unit you will see your coordinates on a 3D surface but when you record a waypoint the computer in the unit assigns projection information to that data.</a:t>
            </a:r>
            <a:r>
              <a:rPr lang="en-US" baseline="0" dirty="0" smtClean="0"/>
              <a:t> </a:t>
            </a:r>
            <a:r>
              <a:rPr lang="en-US" dirty="0" smtClean="0"/>
              <a:t>In GPS t</a:t>
            </a:r>
            <a:r>
              <a:rPr lang="en-US" sz="1200" baseline="0" dirty="0" smtClean="0"/>
              <a:t>he satellites, unit receiver, and unit computer use a method called triangulation or </a:t>
            </a:r>
            <a:r>
              <a:rPr lang="en-US" sz="1200" baseline="0" dirty="0" err="1" smtClean="0"/>
              <a:t>trilateration</a:t>
            </a:r>
            <a:r>
              <a:rPr lang="en-US" sz="1200" baseline="0" dirty="0" smtClean="0"/>
              <a:t> to calculate where things are. </a:t>
            </a:r>
            <a:r>
              <a:rPr lang="en-US" sz="1200" dirty="0" smtClean="0"/>
              <a:t>For simplicity sake, we calculate our position by understanding where satellites are in orbit and then further computing how far we are from those satellites (because angles, motions, and positions we are not always the same distance from the same satellite all the time). </a:t>
            </a:r>
          </a:p>
          <a:p>
            <a:pPr eaLnBrk="1" hangingPunct="1"/>
            <a:r>
              <a:rPr lang="en-US" sz="1200" b="1" dirty="0" smtClean="0"/>
              <a:t>	Here is how it works:</a:t>
            </a:r>
            <a:r>
              <a:rPr lang="en-US" sz="1200" b="1" baseline="0" dirty="0" smtClean="0"/>
              <a:t> i</a:t>
            </a:r>
            <a:r>
              <a:rPr lang="en-US" sz="1200" b="1" dirty="0" smtClean="0"/>
              <a:t>f </a:t>
            </a:r>
            <a:r>
              <a:rPr lang="en-US" sz="1200" dirty="0" smtClean="0"/>
              <a:t>we know we are a certain distance from satellite A (10,000 miles)</a:t>
            </a:r>
            <a:r>
              <a:rPr lang="en-US" sz="1200" baseline="0" dirty="0" smtClean="0"/>
              <a:t> </a:t>
            </a:r>
            <a:r>
              <a:rPr lang="en-US" sz="1200" dirty="0" smtClean="0"/>
              <a:t>this narrows down where we are in the whole universe. This one </a:t>
            </a:r>
            <a:r>
              <a:rPr lang="en-US" sz="1200" i="1" dirty="0" smtClean="0"/>
              <a:t>range</a:t>
            </a:r>
            <a:r>
              <a:rPr lang="en-US" sz="1200" i="1" baseline="0" dirty="0" smtClean="0"/>
              <a:t> </a:t>
            </a:r>
            <a:r>
              <a:rPr lang="en-US" sz="1200" i="0" baseline="0" dirty="0" smtClean="0"/>
              <a:t> of the signals the satellite is broadcasting </a:t>
            </a:r>
            <a:r>
              <a:rPr lang="en-US" sz="1200" dirty="0" smtClean="0"/>
              <a:t>tells us we are located somewhere on the sphere of the range. </a:t>
            </a:r>
            <a:r>
              <a:rPr lang="en-US" sz="1200" b="1" dirty="0" smtClean="0"/>
              <a:t>At</a:t>
            </a:r>
            <a:r>
              <a:rPr lang="en-US" sz="1200" dirty="0" smtClean="0"/>
              <a:t> the same time we also know that we are 13,000 miles away from satellite B. This narrows where we are in the universe even more. The only place we can be 10,000 miles from A and 13,000 miles from B is in the area where the two spheres intersect. </a:t>
            </a:r>
            <a:r>
              <a:rPr lang="en-US" sz="1200" b="1" dirty="0" smtClean="0"/>
              <a:t>By</a:t>
            </a:r>
            <a:r>
              <a:rPr lang="en-US" sz="1200" dirty="0" smtClean="0"/>
              <a:t> adding a third satellite we can pinpoint our location in that area.  If we know that we are 12,000 miles from satellite C then there are only two points where all three spheres intersect. </a:t>
            </a:r>
            <a:r>
              <a:rPr lang="en-US" sz="1200" dirty="0" smtClean="0"/>
              <a:t>In </a:t>
            </a:r>
            <a:r>
              <a:rPr lang="en-US" sz="1200" dirty="0" smtClean="0"/>
              <a:t>some cases the software built into the GPS receivers have various techniques to determine which point is correct and which point is ridiculous. For example if one of those two points is in outer space the GPS knows you</a:t>
            </a:r>
            <a:r>
              <a:rPr lang="en-US" sz="1200" baseline="0" dirty="0" smtClean="0"/>
              <a:t> probably aren’t floating around up there.</a:t>
            </a:r>
            <a:r>
              <a:rPr lang="en-US" sz="1200" dirty="0" smtClean="0"/>
              <a:t> </a:t>
            </a:r>
          </a:p>
          <a:p>
            <a:pPr eaLnBrk="1" hangingPunct="1"/>
            <a:r>
              <a:rPr lang="en-US" sz="1200" b="1" dirty="0" smtClean="0"/>
              <a:t>	Technically</a:t>
            </a:r>
            <a:r>
              <a:rPr lang="en-US" sz="1200" dirty="0" smtClean="0"/>
              <a:t>, trigonometry says we really need four satellites to range and unambiguously locate ourselves. In other words the fourth satellite can be used to determine which of the two points derived from three satellites is the correct choice.</a:t>
            </a:r>
            <a:r>
              <a:rPr lang="en-US" sz="1200" baseline="0" dirty="0" smtClean="0"/>
              <a:t> Hence we bring forth another satellite. Even though just four satellites will give us a fix on our location bringing in more satellites will give us greater accuracy. Increasing the satellites you’ve locked onto from five to six may mean the difference from 10 to 3 meters of accuracy. The geometry of the satellites and their signals is how the GPS calculates where you are.</a:t>
            </a:r>
            <a:endParaRPr lang="en-US" sz="1200" dirty="0" smtClean="0"/>
          </a:p>
        </p:txBody>
      </p:sp>
      <p:sp>
        <p:nvSpPr>
          <p:cNvPr id="4" name="Slide Number Placeholder 3"/>
          <p:cNvSpPr>
            <a:spLocks noGrp="1"/>
          </p:cNvSpPr>
          <p:nvPr>
            <p:ph type="sldNum" sz="quarter" idx="10"/>
          </p:nvPr>
        </p:nvSpPr>
        <p:spPr/>
        <p:txBody>
          <a:bodyPr/>
          <a:lstStyle/>
          <a:p>
            <a:fld id="{0CE03FC9-B9DE-4B91-85C2-660DFD6009B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4D6ADA-674A-447C-AA1F-EC1B199588CF}" type="datetimeFigureOut">
              <a:rPr lang="en-US" smtClean="0"/>
              <a:pPr/>
              <a:t>9/30/2010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121E8-7192-4813-9989-726A87B245C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4D6ADA-674A-447C-AA1F-EC1B199588CF}" type="datetimeFigureOut">
              <a:rPr lang="en-US" smtClean="0"/>
              <a:pPr/>
              <a:t>9/30/2010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121E8-7192-4813-9989-726A87B245C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4D6ADA-674A-447C-AA1F-EC1B199588CF}" type="datetimeFigureOut">
              <a:rPr lang="en-US" smtClean="0"/>
              <a:pPr/>
              <a:t>9/30/2010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121E8-7192-4813-9989-726A87B245C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4D6ADA-674A-447C-AA1F-EC1B199588CF}" type="datetimeFigureOut">
              <a:rPr lang="en-US" smtClean="0"/>
              <a:pPr/>
              <a:t>9/30/2010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121E8-7192-4813-9989-726A87B245C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4D6ADA-674A-447C-AA1F-EC1B199588CF}" type="datetimeFigureOut">
              <a:rPr lang="en-US" smtClean="0"/>
              <a:pPr/>
              <a:t>9/30/2010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121E8-7192-4813-9989-726A87B245C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4D6ADA-674A-447C-AA1F-EC1B199588CF}" type="datetimeFigureOut">
              <a:rPr lang="en-US" smtClean="0"/>
              <a:pPr/>
              <a:t>9/30/2010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121E8-7192-4813-9989-726A87B245C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4D6ADA-674A-447C-AA1F-EC1B199588CF}" type="datetimeFigureOut">
              <a:rPr lang="en-US" smtClean="0"/>
              <a:pPr/>
              <a:t>9/30/2010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121E8-7192-4813-9989-726A87B245C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4D6ADA-674A-447C-AA1F-EC1B199588CF}" type="datetimeFigureOut">
              <a:rPr lang="en-US" smtClean="0"/>
              <a:pPr/>
              <a:t>9/30/2010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121E8-7192-4813-9989-726A87B245C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4D6ADA-674A-447C-AA1F-EC1B199588CF}" type="datetimeFigureOut">
              <a:rPr lang="en-US" smtClean="0"/>
              <a:pPr/>
              <a:t>9/30/2010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121E8-7192-4813-9989-726A87B245C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4D6ADA-674A-447C-AA1F-EC1B199588CF}" type="datetimeFigureOut">
              <a:rPr lang="en-US" smtClean="0"/>
              <a:pPr/>
              <a:t>9/30/2010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121E8-7192-4813-9989-726A87B245C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4D6ADA-674A-447C-AA1F-EC1B199588CF}" type="datetimeFigureOut">
              <a:rPr lang="en-US" smtClean="0"/>
              <a:pPr/>
              <a:t>9/30/2010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121E8-7192-4813-9989-726A87B245C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D6ADA-674A-447C-AA1F-EC1B199588CF}" type="datetimeFigureOut">
              <a:rPr lang="en-US" smtClean="0"/>
              <a:pPr/>
              <a:t>9/30/2010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121E8-7192-4813-9989-726A87B245C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mailto:Mark.Manone@nau.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9.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C:\Documents and Settings\smk39\My Documents\My pictures\Hunt's me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TextBox 3"/>
          <p:cNvSpPr txBox="1"/>
          <p:nvPr/>
        </p:nvSpPr>
        <p:spPr>
          <a:xfrm>
            <a:off x="800100" y="228600"/>
            <a:ext cx="7543800" cy="2862322"/>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sz="6000" dirty="0" smtClean="0">
                <a:latin typeface="Tekton Pro" pitchFamily="34" charset="0"/>
              </a:rPr>
              <a:t>Projections, Datum, and Coordinate Systems</a:t>
            </a:r>
            <a:endParaRPr lang="en-US" sz="6000" dirty="0">
              <a:latin typeface="Tekton Pro" pitchFamily="34" charset="0"/>
            </a:endParaRPr>
          </a:p>
        </p:txBody>
      </p:sp>
      <p:pic>
        <p:nvPicPr>
          <p:cNvPr id="5" name="Picture 4" descr="GRAIL logo.jpg"/>
          <p:cNvPicPr>
            <a:picLocks noChangeAspect="1"/>
          </p:cNvPicPr>
          <p:nvPr/>
        </p:nvPicPr>
        <p:blipFill>
          <a:blip r:embed="rId4" cstate="print"/>
          <a:stretch>
            <a:fillRect/>
          </a:stretch>
        </p:blipFill>
        <p:spPr>
          <a:xfrm>
            <a:off x="3740150" y="3746058"/>
            <a:ext cx="1663700" cy="730405"/>
          </a:xfrm>
          <a:prstGeom prst="rect">
            <a:avLst/>
          </a:prstGeom>
          <a:ln w="19050">
            <a:solidFill>
              <a:schemeClr val="tx1"/>
            </a:solidFill>
          </a:ln>
          <a:effectLst>
            <a:outerShdw blurRad="63500" sx="106000" sy="106000" algn="ctr" rotWithShape="0">
              <a:prstClr val="black">
                <a:alpha val="40000"/>
              </a:prstClr>
            </a:outerShdw>
          </a:effectLst>
        </p:spPr>
      </p:pic>
      <p:sp>
        <p:nvSpPr>
          <p:cNvPr id="6" name="TextBox 5"/>
          <p:cNvSpPr txBox="1"/>
          <p:nvPr/>
        </p:nvSpPr>
        <p:spPr>
          <a:xfrm>
            <a:off x="3871382" y="5131599"/>
            <a:ext cx="1401236" cy="461665"/>
          </a:xfrm>
          <a:prstGeom prst="rect">
            <a:avLst/>
          </a:prstGeom>
          <a:solidFill>
            <a:schemeClr val="bg1"/>
          </a:solidFill>
          <a:ln w="19050">
            <a:solidFill>
              <a:schemeClr val="tx1"/>
            </a:solidFill>
          </a:ln>
          <a:effectLst>
            <a:outerShdw blurRad="63500" sx="104000" sy="104000" algn="ctr" rotWithShape="0">
              <a:prstClr val="black">
                <a:alpha val="40000"/>
              </a:prstClr>
            </a:outerShdw>
          </a:effectLst>
        </p:spPr>
        <p:txBody>
          <a:bodyPr wrap="square" rtlCol="0">
            <a:spAutoFit/>
          </a:bodyPr>
          <a:lstStyle/>
          <a:p>
            <a:pPr algn="ctr"/>
            <a:r>
              <a:rPr lang="en-US" sz="2400" dirty="0" smtClean="0">
                <a:latin typeface="Tekton Pro" pitchFamily="34" charset="0"/>
              </a:rPr>
              <a:t>Module 1</a:t>
            </a:r>
            <a:endParaRPr lang="en-US" sz="2400" dirty="0">
              <a:latin typeface="Tekton Pro" pitchFamily="34" charset="0"/>
            </a:endParaRPr>
          </a:p>
        </p:txBody>
      </p:sp>
      <p:sp>
        <p:nvSpPr>
          <p:cNvPr id="7" name="TextBox 6"/>
          <p:cNvSpPr txBox="1"/>
          <p:nvPr/>
        </p:nvSpPr>
        <p:spPr>
          <a:xfrm>
            <a:off x="3747095" y="6248400"/>
            <a:ext cx="1649811" cy="246221"/>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p>
            <a:r>
              <a:rPr lang="en-US" sz="1000" dirty="0" smtClean="0"/>
              <a:t>Created by: Scott Kelly 2010</a:t>
            </a:r>
            <a:endParaRPr lang="en-US"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smk39\My Documents\My pictures\Hunt's me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8370" name="Picture 2" descr="D:\workshops\Intro to GPS\pictures\JeffNaomiGPS.jpg"/>
          <p:cNvPicPr>
            <a:picLocks noChangeAspect="1" noChangeArrowheads="1"/>
          </p:cNvPicPr>
          <p:nvPr/>
        </p:nvPicPr>
        <p:blipFill>
          <a:blip r:embed="rId4" cstate="print"/>
          <a:srcRect/>
          <a:stretch>
            <a:fillRect/>
          </a:stretch>
        </p:blipFill>
        <p:spPr bwMode="auto">
          <a:xfrm flipH="1">
            <a:off x="152400" y="3505200"/>
            <a:ext cx="4334827" cy="3124200"/>
          </a:xfrm>
          <a:prstGeom prst="rect">
            <a:avLst/>
          </a:prstGeom>
          <a:noFill/>
          <a:ln w="19050">
            <a:solidFill>
              <a:schemeClr val="tx1"/>
            </a:solidFill>
          </a:ln>
          <a:effectLst>
            <a:outerShdw blurRad="63500" sx="102000" sy="102000" algn="ctr" rotWithShape="0">
              <a:prstClr val="black">
                <a:alpha val="40000"/>
              </a:prstClr>
            </a:outerShdw>
          </a:effectLst>
        </p:spPr>
      </p:pic>
      <p:pic>
        <p:nvPicPr>
          <p:cNvPr id="3" name="Picture 2"/>
          <p:cNvPicPr>
            <a:picLocks noChangeAspect="1" noChangeArrowheads="1"/>
          </p:cNvPicPr>
          <p:nvPr/>
        </p:nvPicPr>
        <p:blipFill>
          <a:blip r:embed="rId5" cstate="print"/>
          <a:srcRect/>
          <a:stretch>
            <a:fillRect/>
          </a:stretch>
        </p:blipFill>
        <p:spPr bwMode="auto">
          <a:xfrm>
            <a:off x="4572000" y="301752"/>
            <a:ext cx="4372325" cy="3127248"/>
          </a:xfrm>
          <a:prstGeom prst="rect">
            <a:avLst/>
          </a:prstGeom>
          <a:noFill/>
          <a:ln w="19050">
            <a:solidFill>
              <a:schemeClr val="tx1"/>
            </a:solidFill>
            <a:miter lim="800000"/>
            <a:headEnd/>
            <a:tailEnd/>
          </a:ln>
          <a:effectLst>
            <a:outerShdw blurRad="63500" sx="103000" sy="103000" algn="ctr" rotWithShape="0">
              <a:prstClr val="black">
                <a:alpha val="40000"/>
              </a:prstClr>
            </a:outerShdw>
          </a:effectLst>
        </p:spPr>
      </p:pic>
      <p:sp>
        <p:nvSpPr>
          <p:cNvPr id="5" name="TextBox 4"/>
          <p:cNvSpPr txBox="1"/>
          <p:nvPr/>
        </p:nvSpPr>
        <p:spPr>
          <a:xfrm>
            <a:off x="7467600" y="317956"/>
            <a:ext cx="1516762" cy="215444"/>
          </a:xfrm>
          <a:prstGeom prst="rect">
            <a:avLst/>
          </a:prstGeom>
          <a:noFill/>
        </p:spPr>
        <p:txBody>
          <a:bodyPr wrap="none" rtlCol="0">
            <a:spAutoFit/>
          </a:bodyPr>
          <a:lstStyle/>
          <a:p>
            <a:r>
              <a:rPr lang="en-US" sz="800" dirty="0" smtClean="0">
                <a:solidFill>
                  <a:srgbClr val="C00000"/>
                </a:solidFill>
                <a:effectLst>
                  <a:glow rad="63500">
                    <a:schemeClr val="accent1">
                      <a:satMod val="175000"/>
                      <a:alpha val="40000"/>
                    </a:schemeClr>
                  </a:glow>
                </a:effectLst>
                <a:latin typeface="Tekton Pro" pitchFamily="34" charset="0"/>
              </a:rPr>
              <a:t>Image Source: Telluride Ski Area</a:t>
            </a:r>
            <a:endParaRPr lang="en-US" sz="800" dirty="0">
              <a:solidFill>
                <a:srgbClr val="C00000"/>
              </a:solidFill>
              <a:effectLst>
                <a:glow rad="63500">
                  <a:schemeClr val="accent1">
                    <a:satMod val="175000"/>
                    <a:alpha val="40000"/>
                  </a:schemeClr>
                </a:glow>
              </a:effectLst>
              <a:latin typeface="Tekton Pro"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smk39\My Documents\My pictures\Hunt's me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8370" name="Picture 2"/>
          <p:cNvPicPr>
            <a:picLocks noChangeAspect="1" noChangeArrowheads="1"/>
          </p:cNvPicPr>
          <p:nvPr/>
        </p:nvPicPr>
        <p:blipFill>
          <a:blip r:embed="rId4" cstate="print"/>
          <a:srcRect/>
          <a:stretch>
            <a:fillRect/>
          </a:stretch>
        </p:blipFill>
        <p:spPr bwMode="auto">
          <a:xfrm>
            <a:off x="228600" y="201011"/>
            <a:ext cx="8686800" cy="6455979"/>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
        <p:nvSpPr>
          <p:cNvPr id="4" name="TextBox 3"/>
          <p:cNvSpPr txBox="1"/>
          <p:nvPr/>
        </p:nvSpPr>
        <p:spPr>
          <a:xfrm>
            <a:off x="3048000" y="3925669"/>
            <a:ext cx="1142999" cy="646331"/>
          </a:xfrm>
          <a:prstGeom prst="rect">
            <a:avLst/>
          </a:prstGeom>
          <a:noFill/>
        </p:spPr>
        <p:txBody>
          <a:bodyPr wrap="square" rtlCol="0">
            <a:spAutoFit/>
          </a:bodyPr>
          <a:lstStyle/>
          <a:p>
            <a:pPr algn="ctr"/>
            <a:r>
              <a:rPr lang="en-US" dirty="0" smtClean="0">
                <a:solidFill>
                  <a:schemeClr val="bg1"/>
                </a:solidFill>
                <a:effectLst>
                  <a:glow rad="101600">
                    <a:schemeClr val="tx1">
                      <a:alpha val="60000"/>
                    </a:schemeClr>
                  </a:glow>
                </a:effectLst>
                <a:latin typeface="Tekton Pro" pitchFamily="34" charset="0"/>
              </a:rPr>
              <a:t>These are way off</a:t>
            </a:r>
            <a:endParaRPr lang="en-US" dirty="0">
              <a:solidFill>
                <a:schemeClr val="bg1"/>
              </a:solidFill>
              <a:effectLst>
                <a:glow rad="101600">
                  <a:schemeClr val="tx1">
                    <a:alpha val="60000"/>
                  </a:schemeClr>
                </a:glow>
              </a:effectLst>
              <a:latin typeface="Tekton Pro" pitchFamily="34" charset="0"/>
            </a:endParaRPr>
          </a:p>
        </p:txBody>
      </p:sp>
      <p:cxnSp>
        <p:nvCxnSpPr>
          <p:cNvPr id="6" name="Straight Arrow Connector 5"/>
          <p:cNvCxnSpPr>
            <a:stCxn id="4" idx="0"/>
          </p:cNvCxnSpPr>
          <p:nvPr/>
        </p:nvCxnSpPr>
        <p:spPr>
          <a:xfrm rot="16200000" flipV="1">
            <a:off x="2971117" y="3277286"/>
            <a:ext cx="725269" cy="571498"/>
          </a:xfrm>
          <a:prstGeom prst="straightConnector1">
            <a:avLst/>
          </a:prstGeom>
          <a:ln w="19050">
            <a:solidFill>
              <a:schemeClr val="bg1"/>
            </a:solidFill>
            <a:tailEnd type="arrow"/>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4" idx="0"/>
          </p:cNvCxnSpPr>
          <p:nvPr/>
        </p:nvCxnSpPr>
        <p:spPr>
          <a:xfrm rot="5400000" flipH="1" flipV="1">
            <a:off x="3466418" y="3429685"/>
            <a:ext cx="649067" cy="342902"/>
          </a:xfrm>
          <a:prstGeom prst="straightConnector1">
            <a:avLst/>
          </a:prstGeom>
          <a:ln w="19050">
            <a:solidFill>
              <a:schemeClr val="bg1"/>
            </a:solidFill>
            <a:tailEnd type="arrow"/>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p:cNvCxnSpPr>
          <p:nvPr/>
        </p:nvCxnSpPr>
        <p:spPr>
          <a:xfrm rot="16200000" flipH="1">
            <a:off x="3714750" y="4476750"/>
            <a:ext cx="1066800" cy="1257300"/>
          </a:xfrm>
          <a:prstGeom prst="straightConnector1">
            <a:avLst/>
          </a:prstGeom>
          <a:ln w="19050">
            <a:solidFill>
              <a:schemeClr val="bg1"/>
            </a:solidFill>
            <a:tailEnd type="arrow"/>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4" idx="2"/>
          </p:cNvCxnSpPr>
          <p:nvPr/>
        </p:nvCxnSpPr>
        <p:spPr>
          <a:xfrm rot="16200000" flipH="1">
            <a:off x="3219450" y="4972050"/>
            <a:ext cx="914400" cy="114300"/>
          </a:xfrm>
          <a:prstGeom prst="straightConnector1">
            <a:avLst/>
          </a:prstGeom>
          <a:ln w="19050">
            <a:solidFill>
              <a:schemeClr val="bg1"/>
            </a:solidFill>
            <a:tailEnd type="arrow"/>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38800" y="2286000"/>
            <a:ext cx="1447800" cy="646331"/>
          </a:xfrm>
          <a:prstGeom prst="rect">
            <a:avLst/>
          </a:prstGeom>
          <a:noFill/>
        </p:spPr>
        <p:txBody>
          <a:bodyPr wrap="square" rtlCol="0">
            <a:spAutoFit/>
          </a:bodyPr>
          <a:lstStyle/>
          <a:p>
            <a:pPr algn="ctr"/>
            <a:r>
              <a:rPr lang="en-US" dirty="0" smtClean="0">
                <a:solidFill>
                  <a:schemeClr val="bg1"/>
                </a:solidFill>
                <a:effectLst>
                  <a:glow rad="101600">
                    <a:schemeClr val="tx1">
                      <a:alpha val="60000"/>
                    </a:schemeClr>
                  </a:glow>
                </a:effectLst>
                <a:latin typeface="Tekton Pro" pitchFamily="34" charset="0"/>
              </a:rPr>
              <a:t>These aren’t too bad</a:t>
            </a:r>
            <a:endParaRPr lang="en-US" dirty="0">
              <a:solidFill>
                <a:schemeClr val="bg1"/>
              </a:solidFill>
              <a:effectLst>
                <a:glow rad="101600">
                  <a:schemeClr val="tx1">
                    <a:alpha val="60000"/>
                  </a:schemeClr>
                </a:glow>
              </a:effectLst>
              <a:latin typeface="Tekton Pro" pitchFamily="34" charset="0"/>
            </a:endParaRPr>
          </a:p>
        </p:txBody>
      </p:sp>
      <p:cxnSp>
        <p:nvCxnSpPr>
          <p:cNvPr id="19" name="Straight Arrow Connector 18"/>
          <p:cNvCxnSpPr>
            <a:stCxn id="18" idx="2"/>
          </p:cNvCxnSpPr>
          <p:nvPr/>
        </p:nvCxnSpPr>
        <p:spPr>
          <a:xfrm rot="16200000" flipH="1">
            <a:off x="6171517" y="3123514"/>
            <a:ext cx="496669" cy="114302"/>
          </a:xfrm>
          <a:prstGeom prst="straightConnector1">
            <a:avLst/>
          </a:prstGeom>
          <a:ln w="19050">
            <a:solidFill>
              <a:schemeClr val="bg1"/>
            </a:solidFill>
            <a:tailEnd type="arrow"/>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2"/>
          </p:cNvCxnSpPr>
          <p:nvPr/>
        </p:nvCxnSpPr>
        <p:spPr>
          <a:xfrm rot="5400000">
            <a:off x="5866722" y="2780623"/>
            <a:ext cx="344270" cy="647687"/>
          </a:xfrm>
          <a:prstGeom prst="straightConnector1">
            <a:avLst/>
          </a:prstGeom>
          <a:ln w="19050">
            <a:solidFill>
              <a:schemeClr val="bg1"/>
            </a:solidFill>
            <a:tailEnd type="arrow"/>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791200" y="228600"/>
            <a:ext cx="1219200" cy="369332"/>
          </a:xfrm>
          <a:prstGeom prst="rect">
            <a:avLst/>
          </a:prstGeom>
          <a:noFill/>
        </p:spPr>
        <p:txBody>
          <a:bodyPr wrap="square" rtlCol="0">
            <a:spAutoFit/>
          </a:bodyPr>
          <a:lstStyle/>
          <a:p>
            <a:pPr algn="ctr"/>
            <a:r>
              <a:rPr lang="en-US" dirty="0" err="1" smtClean="0">
                <a:solidFill>
                  <a:schemeClr val="bg1"/>
                </a:solidFill>
                <a:effectLst>
                  <a:glow rad="101600">
                    <a:schemeClr val="tx1">
                      <a:alpha val="60000"/>
                    </a:schemeClr>
                  </a:glow>
                </a:effectLst>
                <a:latin typeface="Tekton Pro" pitchFamily="34" charset="0"/>
              </a:rPr>
              <a:t>Arctoolbox</a:t>
            </a:r>
            <a:endParaRPr lang="en-US" dirty="0">
              <a:solidFill>
                <a:schemeClr val="bg1"/>
              </a:solidFill>
              <a:effectLst>
                <a:glow rad="101600">
                  <a:schemeClr val="tx1">
                    <a:alpha val="60000"/>
                  </a:schemeClr>
                </a:glow>
              </a:effectLst>
              <a:latin typeface="Tekton Pro" pitchFamily="34" charset="0"/>
            </a:endParaRPr>
          </a:p>
        </p:txBody>
      </p:sp>
      <p:cxnSp>
        <p:nvCxnSpPr>
          <p:cNvPr id="34" name="Straight Arrow Connector 33"/>
          <p:cNvCxnSpPr>
            <a:stCxn id="33" idx="1"/>
          </p:cNvCxnSpPr>
          <p:nvPr/>
        </p:nvCxnSpPr>
        <p:spPr>
          <a:xfrm rot="10800000" flipV="1">
            <a:off x="4038600" y="413266"/>
            <a:ext cx="1752600" cy="196334"/>
          </a:xfrm>
          <a:prstGeom prst="straightConnector1">
            <a:avLst/>
          </a:prstGeom>
          <a:ln w="19050">
            <a:solidFill>
              <a:schemeClr val="bg1"/>
            </a:solidFill>
            <a:tailEnd type="arrow"/>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3" idx="3"/>
          </p:cNvCxnSpPr>
          <p:nvPr/>
        </p:nvCxnSpPr>
        <p:spPr>
          <a:xfrm>
            <a:off x="7010400" y="413266"/>
            <a:ext cx="1676400" cy="805934"/>
          </a:xfrm>
          <a:prstGeom prst="straightConnector1">
            <a:avLst/>
          </a:prstGeom>
          <a:ln w="19050">
            <a:solidFill>
              <a:schemeClr val="bg1"/>
            </a:solidFill>
            <a:tailEnd type="arrow"/>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smk39\My Documents\My pictures\Hunt's me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9394" name="Picture 2"/>
          <p:cNvPicPr>
            <a:picLocks noChangeAspect="1" noChangeArrowheads="1"/>
          </p:cNvPicPr>
          <p:nvPr/>
        </p:nvPicPr>
        <p:blipFill>
          <a:blip r:embed="rId4" cstate="print"/>
          <a:srcRect l="41888" t="15903" r="31103" b="9801"/>
          <a:stretch>
            <a:fillRect/>
          </a:stretch>
        </p:blipFill>
        <p:spPr bwMode="auto">
          <a:xfrm>
            <a:off x="152399" y="190500"/>
            <a:ext cx="3001537" cy="6477000"/>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59395" name="Picture 3"/>
          <p:cNvPicPr>
            <a:picLocks noChangeAspect="1" noChangeArrowheads="1"/>
          </p:cNvPicPr>
          <p:nvPr/>
        </p:nvPicPr>
        <p:blipFill>
          <a:blip r:embed="rId5" cstate="print"/>
          <a:srcRect/>
          <a:stretch>
            <a:fillRect/>
          </a:stretch>
        </p:blipFill>
        <p:spPr bwMode="auto">
          <a:xfrm>
            <a:off x="3733800" y="152400"/>
            <a:ext cx="3776662" cy="3538010"/>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59397" name="Picture 5"/>
          <p:cNvPicPr>
            <a:picLocks noChangeAspect="1" noChangeArrowheads="1"/>
          </p:cNvPicPr>
          <p:nvPr/>
        </p:nvPicPr>
        <p:blipFill>
          <a:blip r:embed="rId6" cstate="print"/>
          <a:srcRect/>
          <a:stretch>
            <a:fillRect/>
          </a:stretch>
        </p:blipFill>
        <p:spPr bwMode="auto">
          <a:xfrm>
            <a:off x="3733800" y="3048000"/>
            <a:ext cx="3810000" cy="3569242"/>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59396" name="Picture 4"/>
          <p:cNvPicPr>
            <a:picLocks noChangeAspect="1" noChangeArrowheads="1"/>
          </p:cNvPicPr>
          <p:nvPr/>
        </p:nvPicPr>
        <p:blipFill>
          <a:blip r:embed="rId7" cstate="print"/>
          <a:srcRect/>
          <a:stretch>
            <a:fillRect/>
          </a:stretch>
        </p:blipFill>
        <p:spPr bwMode="auto">
          <a:xfrm>
            <a:off x="6096000" y="1295400"/>
            <a:ext cx="2857966" cy="4076700"/>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smk39\My Documents\My pictures\Hunt's me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0418" name="Picture 2"/>
          <p:cNvPicPr>
            <a:picLocks noChangeArrowheads="1"/>
          </p:cNvPicPr>
          <p:nvPr/>
        </p:nvPicPr>
        <p:blipFill>
          <a:blip r:embed="rId4" cstate="print"/>
          <a:srcRect/>
          <a:stretch>
            <a:fillRect/>
          </a:stretch>
        </p:blipFill>
        <p:spPr bwMode="auto">
          <a:xfrm>
            <a:off x="228600" y="201168"/>
            <a:ext cx="8686800" cy="6455664"/>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smk39\My Documents\My pictures\Hunt's me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extBox 1"/>
          <p:cNvSpPr txBox="1"/>
          <p:nvPr/>
        </p:nvSpPr>
        <p:spPr>
          <a:xfrm>
            <a:off x="3485648" y="376535"/>
            <a:ext cx="2172711" cy="461665"/>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p>
            <a:pPr algn="ctr"/>
            <a:r>
              <a:rPr lang="en-US" sz="2400" dirty="0" smtClean="0">
                <a:latin typeface="Tekton Pro" pitchFamily="34" charset="0"/>
              </a:rPr>
              <a:t>Any Questions?</a:t>
            </a:r>
          </a:p>
        </p:txBody>
      </p:sp>
      <p:sp>
        <p:nvSpPr>
          <p:cNvPr id="3" name="TextBox 2"/>
          <p:cNvSpPr txBox="1"/>
          <p:nvPr/>
        </p:nvSpPr>
        <p:spPr>
          <a:xfrm>
            <a:off x="1188574" y="4724400"/>
            <a:ext cx="6766852" cy="923330"/>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dirty="0" smtClean="0">
                <a:latin typeface="Tekton Pro" pitchFamily="34" charset="0"/>
              </a:rPr>
              <a:t>“To </a:t>
            </a:r>
            <a:r>
              <a:rPr lang="en-US" b="1" dirty="0" smtClean="0">
                <a:latin typeface="Tekton Pro" pitchFamily="34" charset="0"/>
              </a:rPr>
              <a:t>map</a:t>
            </a:r>
            <a:r>
              <a:rPr lang="en-US" dirty="0" smtClean="0">
                <a:latin typeface="Tekton Pro" pitchFamily="34" charset="0"/>
              </a:rPr>
              <a:t> out a course of action and follow it to an end requires courage”</a:t>
            </a:r>
          </a:p>
          <a:p>
            <a:pPr algn="ctr"/>
            <a:r>
              <a:rPr lang="en-US" dirty="0" smtClean="0">
                <a:latin typeface="Tekton Pro" pitchFamily="34" charset="0"/>
              </a:rPr>
              <a:t>  </a:t>
            </a:r>
            <a:r>
              <a:rPr lang="en-US" sz="1200" dirty="0" smtClean="0">
                <a:latin typeface="Tekton Pro" pitchFamily="34" charset="0"/>
              </a:rPr>
              <a:t>Ralph Waldo Emerson</a:t>
            </a:r>
          </a:p>
          <a:p>
            <a:endParaRPr lang="en-US" dirty="0"/>
          </a:p>
        </p:txBody>
      </p:sp>
      <p:sp>
        <p:nvSpPr>
          <p:cNvPr id="4" name="TextBox 3"/>
          <p:cNvSpPr txBox="1"/>
          <p:nvPr/>
        </p:nvSpPr>
        <p:spPr>
          <a:xfrm>
            <a:off x="3142314" y="2209800"/>
            <a:ext cx="2859373" cy="1477328"/>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p>
            <a:pPr algn="ctr"/>
            <a:r>
              <a:rPr lang="en-US" dirty="0" smtClean="0">
                <a:latin typeface="Tekton Pro" pitchFamily="34" charset="0"/>
              </a:rPr>
              <a:t>Please Contact:</a:t>
            </a:r>
          </a:p>
          <a:p>
            <a:pPr algn="ctr"/>
            <a:r>
              <a:rPr lang="en-US" b="1" dirty="0" smtClean="0">
                <a:latin typeface="Tekton Pro" pitchFamily="34" charset="0"/>
              </a:rPr>
              <a:t>Mark </a:t>
            </a:r>
            <a:r>
              <a:rPr lang="en-US" b="1" dirty="0" err="1" smtClean="0">
                <a:latin typeface="Tekton Pro" pitchFamily="34" charset="0"/>
              </a:rPr>
              <a:t>Manone</a:t>
            </a:r>
            <a:r>
              <a:rPr lang="en-US" dirty="0" smtClean="0">
                <a:latin typeface="Tekton Pro" pitchFamily="34" charset="0"/>
              </a:rPr>
              <a:t> </a:t>
            </a:r>
            <a:br>
              <a:rPr lang="en-US" dirty="0" smtClean="0">
                <a:latin typeface="Tekton Pro" pitchFamily="34" charset="0"/>
              </a:rPr>
            </a:br>
            <a:r>
              <a:rPr lang="en-US" dirty="0" smtClean="0">
                <a:latin typeface="Tekton Pro" pitchFamily="34" charset="0"/>
              </a:rPr>
              <a:t> Training Facility Coordinator</a:t>
            </a:r>
            <a:br>
              <a:rPr lang="en-US" dirty="0" smtClean="0">
                <a:latin typeface="Tekton Pro" pitchFamily="34" charset="0"/>
              </a:rPr>
            </a:br>
            <a:r>
              <a:rPr lang="en-US" dirty="0" smtClean="0">
                <a:latin typeface="Tekton Pro" pitchFamily="34" charset="0"/>
              </a:rPr>
              <a:t> </a:t>
            </a:r>
            <a:r>
              <a:rPr lang="en-US" dirty="0" smtClean="0">
                <a:latin typeface="Tekton Pro" pitchFamily="34" charset="0"/>
                <a:hlinkClick r:id="rId4"/>
              </a:rPr>
              <a:t>Mark.Manone@nau.edu</a:t>
            </a:r>
            <a:r>
              <a:rPr lang="en-US" dirty="0" smtClean="0">
                <a:latin typeface="Tekton Pro" pitchFamily="34" charset="0"/>
              </a:rPr>
              <a:t/>
            </a:r>
            <a:br>
              <a:rPr lang="en-US" dirty="0" smtClean="0">
                <a:latin typeface="Tekton Pro" pitchFamily="34" charset="0"/>
              </a:rPr>
            </a:br>
            <a:r>
              <a:rPr lang="en-US" dirty="0" smtClean="0">
                <a:latin typeface="Tekton Pro" pitchFamily="34" charset="0"/>
              </a:rPr>
              <a:t> (928) 523-9159</a:t>
            </a:r>
            <a:endParaRPr lang="en-US" dirty="0">
              <a:latin typeface="Tekton Pro"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C:\Documents and Settings\smk39\My Documents\My pictures\Hunt's me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Rectangle 2"/>
          <p:cNvSpPr txBox="1">
            <a:spLocks noChangeArrowheads="1"/>
          </p:cNvSpPr>
          <p:nvPr/>
        </p:nvSpPr>
        <p:spPr>
          <a:xfrm>
            <a:off x="457200" y="457200"/>
            <a:ext cx="8229600" cy="685800"/>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i="0" u="none" strike="noStrike" kern="1200" spc="50" normalizeH="0" baseline="0" noProof="0" dirty="0" smtClean="0">
                <a:ln w="13500">
                  <a:solidFill>
                    <a:schemeClr val="accent1">
                      <a:shade val="2500"/>
                      <a:alpha val="6500"/>
                    </a:schemeClr>
                  </a:solidFill>
                  <a:prstDash val="solid"/>
                </a:ln>
                <a:effectLst>
                  <a:innerShdw blurRad="50900" dist="38500" dir="13500000">
                    <a:srgbClr val="000000">
                      <a:alpha val="60000"/>
                    </a:srgbClr>
                  </a:innerShdw>
                </a:effectLst>
                <a:uLnTx/>
                <a:uFillTx/>
                <a:latin typeface="Tekton Pro" pitchFamily="34" charset="0"/>
                <a:ea typeface="+mj-ea"/>
                <a:cs typeface="+mj-cs"/>
              </a:rPr>
              <a:t>Geodetic Datum: What are they?</a:t>
            </a:r>
          </a:p>
        </p:txBody>
      </p:sp>
      <p:sp>
        <p:nvSpPr>
          <p:cNvPr id="3" name="Rectangle 3"/>
          <p:cNvSpPr txBox="1">
            <a:spLocks noChangeArrowheads="1"/>
          </p:cNvSpPr>
          <p:nvPr/>
        </p:nvSpPr>
        <p:spPr>
          <a:xfrm>
            <a:off x="152400" y="1676400"/>
            <a:ext cx="4876800" cy="4953000"/>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i="0" u="none" strike="noStrike" kern="1200" normalizeH="0" baseline="0" noProof="0" dirty="0" smtClean="0">
                <a:uLnTx/>
                <a:uFillTx/>
                <a:latin typeface="+mn-lt"/>
                <a:ea typeface="+mn-ea"/>
                <a:cs typeface="+mn-cs"/>
              </a:rPr>
              <a:t>Define the size and position of the earth relative to its center</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i="0" u="none" strike="noStrike" kern="1200" normalizeH="0" baseline="0" noProof="0" dirty="0" smtClean="0">
                <a:uLnTx/>
                <a:uFillTx/>
                <a:latin typeface="+mn-lt"/>
                <a:ea typeface="+mn-ea"/>
                <a:cs typeface="+mn-cs"/>
              </a:rPr>
              <a:t>Used as basis for coordinate systems</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i="0" u="none" strike="noStrike" kern="1200" normalizeH="0" baseline="0" noProof="0" dirty="0" smtClean="0">
                <a:uLnTx/>
                <a:uFillTx/>
                <a:latin typeface="+mn-lt"/>
                <a:ea typeface="+mn-ea"/>
                <a:cs typeface="+mn-cs"/>
              </a:rPr>
              <a:t>Variety of models:</a:t>
            </a:r>
          </a:p>
          <a:p>
            <a:pPr marL="742950" marR="0" lvl="1" indent="-285750" algn="l" defTabSz="914400" rtl="0" eaLnBrk="1" fontAlgn="auto" latinLnBrk="0" hangingPunct="1">
              <a:lnSpc>
                <a:spcPct val="100000"/>
              </a:lnSpc>
              <a:spcBef>
                <a:spcPct val="20000"/>
              </a:spcBef>
              <a:spcAft>
                <a:spcPts val="0"/>
              </a:spcAft>
              <a:buClrTx/>
              <a:buSzTx/>
              <a:tabLst/>
              <a:defRPr/>
            </a:pPr>
            <a:r>
              <a:rPr kumimoji="0" lang="en-US" sz="2400" i="0" u="none" strike="noStrike" kern="1200" normalizeH="0" baseline="0" noProof="0" dirty="0" smtClean="0">
                <a:uLnTx/>
                <a:uFillTx/>
                <a:latin typeface="+mn-lt"/>
                <a:ea typeface="+mn-ea"/>
                <a:cs typeface="+mn-cs"/>
              </a:rPr>
              <a:t>- Flat earth</a:t>
            </a:r>
          </a:p>
          <a:p>
            <a:pPr marL="742950" marR="0" lvl="1" indent="-285750" algn="l" defTabSz="914400" rtl="0" eaLnBrk="1" fontAlgn="auto" latinLnBrk="0" hangingPunct="1">
              <a:lnSpc>
                <a:spcPct val="100000"/>
              </a:lnSpc>
              <a:spcBef>
                <a:spcPct val="20000"/>
              </a:spcBef>
              <a:spcAft>
                <a:spcPts val="0"/>
              </a:spcAft>
              <a:buClrTx/>
              <a:buSzTx/>
              <a:tabLst/>
              <a:defRPr/>
            </a:pPr>
            <a:r>
              <a:rPr kumimoji="0" lang="en-US" sz="2400" i="0" u="none" strike="noStrike" kern="1200" normalizeH="0" baseline="0" noProof="0" dirty="0" smtClean="0">
                <a:uLnTx/>
                <a:uFillTx/>
                <a:latin typeface="+mn-lt"/>
                <a:ea typeface="+mn-ea"/>
                <a:cs typeface="+mn-cs"/>
              </a:rPr>
              <a:t>- Spherical</a:t>
            </a:r>
          </a:p>
          <a:p>
            <a:pPr marL="742950" marR="0" lvl="1" indent="-285750" algn="l" defTabSz="914400" rtl="0" eaLnBrk="1" fontAlgn="auto" latinLnBrk="0" hangingPunct="1">
              <a:lnSpc>
                <a:spcPct val="100000"/>
              </a:lnSpc>
              <a:spcBef>
                <a:spcPct val="20000"/>
              </a:spcBef>
              <a:spcAft>
                <a:spcPts val="0"/>
              </a:spcAft>
              <a:buClrTx/>
              <a:buSzTx/>
              <a:tabLst/>
              <a:defRPr/>
            </a:pPr>
            <a:r>
              <a:rPr kumimoji="0" lang="en-US" sz="2400" i="0" u="none" strike="noStrike" kern="1200" normalizeH="0" baseline="0" noProof="0" dirty="0" smtClean="0">
                <a:uLnTx/>
                <a:uFillTx/>
                <a:latin typeface="+mn-lt"/>
                <a:ea typeface="+mn-ea"/>
                <a:cs typeface="+mn-cs"/>
              </a:rPr>
              <a:t>- Ellipsoidal</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i="0" u="none" strike="noStrike" kern="1200" normalizeH="0" baseline="0" noProof="0" dirty="0" smtClean="0">
                <a:uLnTx/>
                <a:uFillTx/>
                <a:latin typeface="+mn-lt"/>
                <a:ea typeface="+mn-ea"/>
                <a:cs typeface="+mn-cs"/>
              </a:rPr>
              <a:t>WGS 84 defines </a:t>
            </a:r>
            <a:r>
              <a:rPr kumimoji="0" lang="en-US" sz="2800" i="0" u="none" strike="noStrike" kern="1200" normalizeH="0" baseline="0" noProof="0" dirty="0" err="1" smtClean="0">
                <a:uLnTx/>
                <a:uFillTx/>
                <a:latin typeface="+mn-lt"/>
                <a:ea typeface="+mn-ea"/>
                <a:cs typeface="+mn-cs"/>
              </a:rPr>
              <a:t>geoid</a:t>
            </a:r>
            <a:r>
              <a:rPr kumimoji="0" lang="en-US" sz="2800" i="0" u="none" strike="noStrike" kern="1200" normalizeH="0" baseline="0" noProof="0" dirty="0" smtClean="0">
                <a:uLnTx/>
                <a:uFillTx/>
                <a:latin typeface="+mn-lt"/>
                <a:ea typeface="+mn-ea"/>
                <a:cs typeface="+mn-cs"/>
              </a:rPr>
              <a:t> heights for the entire earth </a:t>
            </a:r>
          </a:p>
        </p:txBody>
      </p:sp>
      <p:pic>
        <p:nvPicPr>
          <p:cNvPr id="4" name="Picture 3" descr="surfaces"/>
          <p:cNvPicPr>
            <a:picLocks noChangeAspect="1" noChangeArrowheads="1"/>
          </p:cNvPicPr>
          <p:nvPr/>
        </p:nvPicPr>
        <p:blipFill>
          <a:blip r:embed="rId4" cstate="print"/>
          <a:srcRect l="3192" t="3915" r="3191" b="2121"/>
          <a:stretch>
            <a:fillRect/>
          </a:stretch>
        </p:blipFill>
        <p:spPr bwMode="auto">
          <a:xfrm>
            <a:off x="5181600" y="1676400"/>
            <a:ext cx="3810000" cy="2078182"/>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5" name="Picture 4" descr="geoid height"/>
          <p:cNvPicPr>
            <a:picLocks noChangeAspect="1" noChangeArrowheads="1"/>
          </p:cNvPicPr>
          <p:nvPr/>
        </p:nvPicPr>
        <p:blipFill>
          <a:blip r:embed="rId5" cstate="print"/>
          <a:srcRect/>
          <a:stretch>
            <a:fillRect/>
          </a:stretch>
        </p:blipFill>
        <p:spPr bwMode="auto">
          <a:xfrm>
            <a:off x="5181600" y="4352060"/>
            <a:ext cx="3809999" cy="2277340"/>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C:\Documents and Settings\smk39\My Documents\My pictures\Hunt's me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Rectangle 3"/>
          <p:cNvSpPr txBox="1">
            <a:spLocks noChangeArrowheads="1"/>
          </p:cNvSpPr>
          <p:nvPr/>
        </p:nvSpPr>
        <p:spPr>
          <a:xfrm>
            <a:off x="76200" y="1676400"/>
            <a:ext cx="5181600" cy="4953000"/>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a:lstStyle/>
          <a:p>
            <a:pPr marL="342900" marR="0" lvl="0" indent="-342900" algn="l" defTabSz="914400" rtl="0" eaLnBrk="1" fontAlgn="auto" latinLnBrk="0" hangingPunct="1">
              <a:lnSpc>
                <a:spcPct val="8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Based on Geodetic Datum</a:t>
            </a:r>
          </a:p>
          <a:p>
            <a:pPr marL="342900" marR="0" lvl="0" indent="-342900" algn="l" defTabSz="914400" rtl="0" eaLnBrk="1" fontAlgn="auto" latinLnBrk="0" hangingPunct="1">
              <a:lnSpc>
                <a:spcPct val="80000"/>
              </a:lnSpc>
              <a:spcBef>
                <a:spcPct val="20000"/>
              </a:spcBef>
              <a:spcAft>
                <a:spcPts val="0"/>
              </a:spcAft>
              <a:buClrTx/>
              <a:buSzTx/>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Describe locations in two or three dimensions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ie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X,Y,Z or X,Y)</a:t>
            </a:r>
          </a:p>
          <a:p>
            <a:pPr marL="342900" marR="0" lvl="0" indent="-342900" algn="l" defTabSz="914400" rtl="0" eaLnBrk="1" fontAlgn="auto" latinLnBrk="0" hangingPunct="1">
              <a:lnSpc>
                <a:spcPct val="80000"/>
              </a:lnSpc>
              <a:spcBef>
                <a:spcPct val="20000"/>
              </a:spcBef>
              <a:spcAft>
                <a:spcPts val="0"/>
              </a:spcAft>
              <a:buClrTx/>
              <a:buSzTx/>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Local and Global</a:t>
            </a:r>
          </a:p>
          <a:p>
            <a:pPr marL="342900" marR="0" lvl="0" indent="-342900" algn="l" defTabSz="914400" rtl="0" eaLnBrk="1" fontAlgn="auto" latinLnBrk="0" hangingPunct="1">
              <a:lnSpc>
                <a:spcPct val="80000"/>
              </a:lnSpc>
              <a:spcBef>
                <a:spcPct val="20000"/>
              </a:spcBef>
              <a:spcAft>
                <a:spcPts val="0"/>
              </a:spcAft>
              <a:buClrTx/>
              <a:buSzTx/>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Common systems</a:t>
            </a:r>
          </a:p>
          <a:p>
            <a:pPr marL="742950" marR="0" lvl="1" indent="-285750" algn="l" defTabSz="914400" rtl="0" eaLnBrk="1" fontAlgn="auto" latinLnBrk="0" hangingPunct="1">
              <a:lnSpc>
                <a:spcPct val="80000"/>
              </a:lnSpc>
              <a:spcBef>
                <a:spcPct val="2000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Geodetic Lat, Long (global)</a:t>
            </a:r>
          </a:p>
          <a:p>
            <a:pPr marL="742950" marR="0" lvl="1" indent="-285750" algn="l" defTabSz="914400" rtl="0" eaLnBrk="1" fontAlgn="auto" latinLnBrk="0" hangingPunct="1">
              <a:lnSpc>
                <a:spcPct val="80000"/>
              </a:lnSpc>
              <a:spcBef>
                <a:spcPct val="2000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UTM (local)</a:t>
            </a:r>
          </a:p>
          <a:p>
            <a:pPr marL="742950" marR="0" lvl="1" indent="-285750" algn="l" defTabSz="914400" rtl="0" eaLnBrk="1" fontAlgn="auto" latinLnBrk="0" hangingPunct="1">
              <a:lnSpc>
                <a:spcPct val="80000"/>
              </a:lnSpc>
              <a:spcBef>
                <a:spcPct val="2000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State Plane (local)</a:t>
            </a:r>
          </a:p>
          <a:p>
            <a:pPr marL="742950" marR="0" lvl="1" indent="-285750" algn="l" defTabSz="914400" rtl="0" eaLnBrk="1" fontAlgn="auto" latinLnBrk="0" hangingPunct="1">
              <a:lnSpc>
                <a:spcPct val="80000"/>
              </a:lnSpc>
              <a:spcBef>
                <a:spcPct val="20000"/>
              </a:spcBef>
              <a:spcAft>
                <a:spcPts val="0"/>
              </a:spcAft>
              <a:buClrTx/>
              <a:buSzTx/>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Variety of transformation methods</a:t>
            </a:r>
          </a:p>
        </p:txBody>
      </p:sp>
      <p:pic>
        <p:nvPicPr>
          <p:cNvPr id="3" name="Picture 10" descr="coordinate stems1"/>
          <p:cNvPicPr>
            <a:picLocks noChangeAspect="1" noChangeArrowheads="1"/>
          </p:cNvPicPr>
          <p:nvPr/>
        </p:nvPicPr>
        <p:blipFill>
          <a:blip r:embed="rId4" cstate="print"/>
          <a:srcRect/>
          <a:stretch>
            <a:fillRect/>
          </a:stretch>
        </p:blipFill>
        <p:spPr bwMode="auto">
          <a:xfrm>
            <a:off x="6117745" y="1676400"/>
            <a:ext cx="2235074" cy="2426072"/>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4" name="Picture 11" descr="utmzones"/>
          <p:cNvPicPr>
            <a:picLocks noChangeAspect="1" noChangeArrowheads="1"/>
          </p:cNvPicPr>
          <p:nvPr/>
        </p:nvPicPr>
        <p:blipFill>
          <a:blip r:embed="rId5" cstate="print"/>
          <a:srcRect/>
          <a:stretch>
            <a:fillRect/>
          </a:stretch>
        </p:blipFill>
        <p:spPr bwMode="auto">
          <a:xfrm>
            <a:off x="5428785" y="4572000"/>
            <a:ext cx="3612995" cy="2057400"/>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
        <p:nvSpPr>
          <p:cNvPr id="5" name="TextBox 4"/>
          <p:cNvSpPr txBox="1"/>
          <p:nvPr/>
        </p:nvSpPr>
        <p:spPr>
          <a:xfrm>
            <a:off x="2033677" y="381000"/>
            <a:ext cx="5076646" cy="769441"/>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none" rtlCol="0">
            <a:spAutoFit/>
          </a:bodyPr>
          <a:lstStyle/>
          <a:p>
            <a:r>
              <a:rPr lang="en-US" sz="44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rPr>
              <a:t>Coordinate Systems</a:t>
            </a:r>
            <a:endParaRPr lang="en-US" sz="4400" b="1" spc="50" dirty="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Documents and Settings\smk39\My Documents\My pictures\Hunt's me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grpSp>
        <p:nvGrpSpPr>
          <p:cNvPr id="11" name="Group 10"/>
          <p:cNvGrpSpPr/>
          <p:nvPr/>
        </p:nvGrpSpPr>
        <p:grpSpPr>
          <a:xfrm>
            <a:off x="533400" y="1371600"/>
            <a:ext cx="3505200" cy="4114800"/>
            <a:chOff x="685800" y="990600"/>
            <a:chExt cx="3505200" cy="4114800"/>
          </a:xfrm>
          <a:effectLst>
            <a:outerShdw blurRad="63500" sx="102000" sy="102000" algn="ctr" rotWithShape="0">
              <a:prstClr val="black">
                <a:alpha val="40000"/>
              </a:prstClr>
            </a:outerShdw>
          </a:effectLst>
        </p:grpSpPr>
        <p:sp>
          <p:nvSpPr>
            <p:cNvPr id="6" name="Rectangle 5"/>
            <p:cNvSpPr/>
            <p:nvPr/>
          </p:nvSpPr>
          <p:spPr>
            <a:xfrm>
              <a:off x="685800" y="990600"/>
              <a:ext cx="3505200" cy="41148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resources.esri.com/help/9.3/arcgisengine/dotnet/bitmaps/89b720a5-7339-44b0-8b58-0f5bf28433931.png"/>
            <p:cNvPicPr>
              <a:picLocks noChangeAspect="1" noChangeArrowheads="1"/>
            </p:cNvPicPr>
            <p:nvPr/>
          </p:nvPicPr>
          <p:blipFill>
            <a:blip r:embed="rId4" cstate="print"/>
            <a:srcRect/>
            <a:stretch>
              <a:fillRect/>
            </a:stretch>
          </p:blipFill>
          <p:spPr bwMode="auto">
            <a:xfrm>
              <a:off x="762000" y="1066800"/>
              <a:ext cx="3352800" cy="3369648"/>
            </a:xfrm>
            <a:prstGeom prst="rect">
              <a:avLst/>
            </a:prstGeom>
            <a:noFill/>
          </p:spPr>
        </p:pic>
        <p:sp>
          <p:nvSpPr>
            <p:cNvPr id="7" name="TextBox 6"/>
            <p:cNvSpPr txBox="1"/>
            <p:nvPr/>
          </p:nvSpPr>
          <p:spPr>
            <a:xfrm>
              <a:off x="859314" y="4583668"/>
              <a:ext cx="3243067" cy="369332"/>
            </a:xfrm>
            <a:prstGeom prst="rect">
              <a:avLst/>
            </a:prstGeom>
            <a:noFill/>
          </p:spPr>
          <p:txBody>
            <a:bodyPr wrap="none" rtlCol="0">
              <a:spAutoFit/>
            </a:bodyPr>
            <a:lstStyle/>
            <a:p>
              <a:r>
                <a:rPr lang="en-US" dirty="0" smtClean="0">
                  <a:latin typeface="Tekton Pro" pitchFamily="34" charset="0"/>
                </a:rPr>
                <a:t>Geographic Coordinate Systems</a:t>
              </a:r>
              <a:endParaRPr lang="en-US" dirty="0">
                <a:latin typeface="Tekton Pro" pitchFamily="34" charset="0"/>
              </a:endParaRPr>
            </a:p>
          </p:txBody>
        </p:sp>
      </p:grpSp>
      <p:grpSp>
        <p:nvGrpSpPr>
          <p:cNvPr id="12" name="Group 11"/>
          <p:cNvGrpSpPr/>
          <p:nvPr/>
        </p:nvGrpSpPr>
        <p:grpSpPr>
          <a:xfrm>
            <a:off x="4800600" y="1409700"/>
            <a:ext cx="3810000" cy="4038600"/>
            <a:chOff x="4876800" y="1143000"/>
            <a:chExt cx="3810000" cy="4038600"/>
          </a:xfrm>
          <a:effectLst>
            <a:outerShdw blurRad="63500" sx="102000" sy="102000" algn="ctr" rotWithShape="0">
              <a:prstClr val="black">
                <a:alpha val="40000"/>
              </a:prstClr>
            </a:outerShdw>
          </a:effectLst>
        </p:grpSpPr>
        <p:sp>
          <p:nvSpPr>
            <p:cNvPr id="9" name="Rectangle 8"/>
            <p:cNvSpPr/>
            <p:nvPr/>
          </p:nvSpPr>
          <p:spPr>
            <a:xfrm>
              <a:off x="4876800" y="1143000"/>
              <a:ext cx="3810000" cy="40386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Illustration of casting a shadow of a graticule onto a piece a paper"/>
            <p:cNvPicPr>
              <a:picLocks noChangeAspect="1" noChangeArrowheads="1"/>
            </p:cNvPicPr>
            <p:nvPr/>
          </p:nvPicPr>
          <p:blipFill>
            <a:blip r:embed="rId5" cstate="print"/>
            <a:srcRect/>
            <a:stretch>
              <a:fillRect/>
            </a:stretch>
          </p:blipFill>
          <p:spPr bwMode="auto">
            <a:xfrm>
              <a:off x="5058711" y="1327636"/>
              <a:ext cx="3446179" cy="2847976"/>
            </a:xfrm>
            <a:prstGeom prst="rect">
              <a:avLst/>
            </a:prstGeom>
            <a:noFill/>
          </p:spPr>
        </p:pic>
        <p:sp>
          <p:nvSpPr>
            <p:cNvPr id="8" name="TextBox 7"/>
            <p:cNvSpPr txBox="1"/>
            <p:nvPr/>
          </p:nvSpPr>
          <p:spPr>
            <a:xfrm>
              <a:off x="5290815" y="4572000"/>
              <a:ext cx="3098733" cy="369332"/>
            </a:xfrm>
            <a:prstGeom prst="rect">
              <a:avLst/>
            </a:prstGeom>
            <a:noFill/>
          </p:spPr>
          <p:txBody>
            <a:bodyPr wrap="none" rtlCol="0">
              <a:spAutoFit/>
            </a:bodyPr>
            <a:lstStyle/>
            <a:p>
              <a:r>
                <a:rPr lang="en-US" dirty="0" smtClean="0">
                  <a:latin typeface="Tekton Pro" pitchFamily="34" charset="0"/>
                </a:rPr>
                <a:t>Projected Coordinate Systems</a:t>
              </a:r>
              <a:endParaRPr lang="en-US" dirty="0">
                <a:latin typeface="Tekton Pro" pitchFamily="34" charset="0"/>
              </a:endParaRPr>
            </a:p>
          </p:txBody>
        </p:sp>
      </p:grpSp>
      <p:sp>
        <p:nvSpPr>
          <p:cNvPr id="13" name="TextBox 12"/>
          <p:cNvSpPr txBox="1"/>
          <p:nvPr/>
        </p:nvSpPr>
        <p:spPr>
          <a:xfrm>
            <a:off x="76200" y="6477000"/>
            <a:ext cx="1835759" cy="246221"/>
          </a:xfrm>
          <a:prstGeom prst="rect">
            <a:avLst/>
          </a:prstGeom>
          <a:noFill/>
        </p:spPr>
        <p:txBody>
          <a:bodyPr wrap="none" rtlCol="0">
            <a:spAutoFit/>
          </a:bodyPr>
          <a:lstStyle/>
          <a:p>
            <a:r>
              <a:rPr lang="en-US" sz="1000" dirty="0" smtClean="0">
                <a:solidFill>
                  <a:schemeClr val="bg1"/>
                </a:solidFill>
              </a:rPr>
              <a:t>Coordinate Images Source: ESRI</a:t>
            </a:r>
            <a:endParaRPr lang="en-US" sz="10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Documents and Settings\smk39\My Documents\My pictures\Hunt's me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TextBox 3"/>
          <p:cNvSpPr txBox="1"/>
          <p:nvPr/>
        </p:nvSpPr>
        <p:spPr>
          <a:xfrm>
            <a:off x="76200" y="6400800"/>
            <a:ext cx="4354077" cy="246221"/>
          </a:xfrm>
          <a:prstGeom prst="rect">
            <a:avLst/>
          </a:prstGeom>
          <a:noFill/>
        </p:spPr>
        <p:txBody>
          <a:bodyPr wrap="none" rtlCol="0">
            <a:spAutoFit/>
          </a:bodyPr>
          <a:lstStyle/>
          <a:p>
            <a:r>
              <a:rPr lang="en-US" sz="1000" dirty="0" smtClean="0">
                <a:solidFill>
                  <a:schemeClr val="bg1"/>
                </a:solidFill>
              </a:rPr>
              <a:t>Image Source:  http://commons.wikimedia.org/wiki/Category:USGS_projections</a:t>
            </a:r>
            <a:endParaRPr lang="en-US" sz="1000" dirty="0">
              <a:solidFill>
                <a:schemeClr val="bg1"/>
              </a:solidFill>
            </a:endParaRPr>
          </a:p>
        </p:txBody>
      </p:sp>
      <p:pic>
        <p:nvPicPr>
          <p:cNvPr id="3078" name="Picture 6" descr="http://upload.wikimedia.org/wikipedia/commons/0/03/Usgs_map_robinson.PNG"/>
          <p:cNvPicPr>
            <a:picLocks noChangeAspect="1" noChangeArrowheads="1"/>
          </p:cNvPicPr>
          <p:nvPr/>
        </p:nvPicPr>
        <p:blipFill>
          <a:blip r:embed="rId4" cstate="print"/>
          <a:srcRect/>
          <a:stretch>
            <a:fillRect/>
          </a:stretch>
        </p:blipFill>
        <p:spPr bwMode="auto">
          <a:xfrm>
            <a:off x="3962400" y="2133600"/>
            <a:ext cx="4972050" cy="1838837"/>
          </a:xfrm>
          <a:prstGeom prst="rect">
            <a:avLst/>
          </a:prstGeom>
          <a:noFill/>
        </p:spPr>
      </p:pic>
      <p:pic>
        <p:nvPicPr>
          <p:cNvPr id="3084" name="Picture 12" descr="http://upload.wikimedia.org/wikipedia/commons/c/c7/Usgs_map_sinousidal_equal_area.PNG"/>
          <p:cNvPicPr>
            <a:picLocks noChangeAspect="1" noChangeArrowheads="1"/>
          </p:cNvPicPr>
          <p:nvPr/>
        </p:nvPicPr>
        <p:blipFill>
          <a:blip r:embed="rId5" cstate="print"/>
          <a:srcRect/>
          <a:stretch>
            <a:fillRect/>
          </a:stretch>
        </p:blipFill>
        <p:spPr bwMode="auto">
          <a:xfrm>
            <a:off x="3962400" y="4390423"/>
            <a:ext cx="4972050" cy="1857977"/>
          </a:xfrm>
          <a:prstGeom prst="rect">
            <a:avLst/>
          </a:prstGeom>
          <a:noFill/>
        </p:spPr>
      </p:pic>
      <p:pic>
        <p:nvPicPr>
          <p:cNvPr id="3090" name="Picture 18" descr="http://upload.wikimedia.org/wikipedia/commons/1/12/Usgs_map_bipolar_oblique_conic_conformal.PNG"/>
          <p:cNvPicPr>
            <a:picLocks noChangeAspect="1" noChangeArrowheads="1"/>
          </p:cNvPicPr>
          <p:nvPr/>
        </p:nvPicPr>
        <p:blipFill>
          <a:blip r:embed="rId6" cstate="print"/>
          <a:srcRect/>
          <a:stretch>
            <a:fillRect/>
          </a:stretch>
        </p:blipFill>
        <p:spPr bwMode="auto">
          <a:xfrm>
            <a:off x="228599" y="3429000"/>
            <a:ext cx="2161226" cy="1234440"/>
          </a:xfrm>
          <a:prstGeom prst="rect">
            <a:avLst/>
          </a:prstGeom>
          <a:noFill/>
        </p:spPr>
      </p:pic>
      <p:pic>
        <p:nvPicPr>
          <p:cNvPr id="3076" name="Picture 4" descr="http://upload.wikimedia.org/wikipedia/commons/7/7c/Usgs_map_oblique_mercator.PNG"/>
          <p:cNvPicPr>
            <a:picLocks noChangeAspect="1" noChangeArrowheads="1"/>
          </p:cNvPicPr>
          <p:nvPr/>
        </p:nvPicPr>
        <p:blipFill>
          <a:blip r:embed="rId7" cstate="print"/>
          <a:srcRect/>
          <a:stretch>
            <a:fillRect/>
          </a:stretch>
        </p:blipFill>
        <p:spPr bwMode="auto">
          <a:xfrm>
            <a:off x="6019800" y="304800"/>
            <a:ext cx="2899409" cy="1420559"/>
          </a:xfrm>
          <a:prstGeom prst="rect">
            <a:avLst/>
          </a:prstGeom>
          <a:noFill/>
        </p:spPr>
      </p:pic>
      <p:pic>
        <p:nvPicPr>
          <p:cNvPr id="3080" name="Picture 8" descr="http://upload.wikimedia.org/wikipedia/commons/2/22/Usgs_map_miller_cylindrical.PNG"/>
          <p:cNvPicPr>
            <a:picLocks noChangeAspect="1" noChangeArrowheads="1"/>
          </p:cNvPicPr>
          <p:nvPr/>
        </p:nvPicPr>
        <p:blipFill>
          <a:blip r:embed="rId8" cstate="print"/>
          <a:srcRect/>
          <a:stretch>
            <a:fillRect/>
          </a:stretch>
        </p:blipFill>
        <p:spPr bwMode="auto">
          <a:xfrm>
            <a:off x="228601" y="4648200"/>
            <a:ext cx="3733800" cy="1600200"/>
          </a:xfrm>
          <a:prstGeom prst="rect">
            <a:avLst/>
          </a:prstGeom>
          <a:noFill/>
        </p:spPr>
      </p:pic>
      <p:pic>
        <p:nvPicPr>
          <p:cNvPr id="3088" name="Picture 16" descr="http://upload.wikimedia.org/wikipedia/commons/4/4e/USGS_map_azimuthal_tall.gif"/>
          <p:cNvPicPr>
            <a:picLocks noChangeAspect="1" noChangeArrowheads="1"/>
          </p:cNvPicPr>
          <p:nvPr/>
        </p:nvPicPr>
        <p:blipFill>
          <a:blip r:embed="rId9" cstate="print"/>
          <a:srcRect/>
          <a:stretch>
            <a:fillRect/>
          </a:stretch>
        </p:blipFill>
        <p:spPr bwMode="auto">
          <a:xfrm>
            <a:off x="228600" y="304800"/>
            <a:ext cx="2762250" cy="3190875"/>
          </a:xfrm>
          <a:prstGeom prst="rect">
            <a:avLst/>
          </a:prstGeom>
          <a:noFill/>
        </p:spPr>
      </p:pic>
      <p:pic>
        <p:nvPicPr>
          <p:cNvPr id="3082" name="Picture 10" descr="http://upload.wikimedia.org/wikipedia/commons/6/62/Usgs_map_lambert_conformal_conic.PN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2956560" y="304800"/>
            <a:ext cx="3063240" cy="1355159"/>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C:\Documents and Settings\smk39\My Documents\My pictures\Hunt's me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grpSp>
        <p:nvGrpSpPr>
          <p:cNvPr id="10" name="Group 9"/>
          <p:cNvGrpSpPr/>
          <p:nvPr/>
        </p:nvGrpSpPr>
        <p:grpSpPr>
          <a:xfrm>
            <a:off x="152400" y="571500"/>
            <a:ext cx="8839200" cy="5715001"/>
            <a:chOff x="152400" y="457199"/>
            <a:chExt cx="8839200" cy="5715001"/>
          </a:xfrm>
        </p:grpSpPr>
        <p:sp>
          <p:nvSpPr>
            <p:cNvPr id="2" name="Rectangle 1"/>
            <p:cNvSpPr/>
            <p:nvPr/>
          </p:nvSpPr>
          <p:spPr>
            <a:xfrm>
              <a:off x="152400" y="457199"/>
              <a:ext cx="8839200" cy="5715001"/>
            </a:xfrm>
            <a:prstGeom prst="rect">
              <a:avLst/>
            </a:prstGeom>
            <a:solidFill>
              <a:schemeClr val="bg1"/>
            </a:solidFill>
            <a:ln w="19050">
              <a:solidFill>
                <a:schemeClr val="tx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16820" y="1600200"/>
              <a:ext cx="8710360" cy="3505200"/>
              <a:chOff x="130628" y="1508927"/>
              <a:chExt cx="8937172" cy="3596473"/>
            </a:xfrm>
          </p:grpSpPr>
          <p:pic>
            <p:nvPicPr>
              <p:cNvPr id="4" name="Picture 3"/>
              <p:cNvPicPr>
                <a:picLocks noChangeAspect="1" noChangeArrowheads="1"/>
              </p:cNvPicPr>
              <p:nvPr/>
            </p:nvPicPr>
            <p:blipFill>
              <a:blip r:embed="rId4" cstate="print"/>
              <a:srcRect l="31875" t="14000" r="15000" b="16000"/>
              <a:stretch>
                <a:fillRect/>
              </a:stretch>
            </p:blipFill>
            <p:spPr bwMode="auto">
              <a:xfrm>
                <a:off x="130628" y="1508928"/>
                <a:ext cx="4365172" cy="3594847"/>
              </a:xfrm>
              <a:prstGeom prst="rect">
                <a:avLst/>
              </a:prstGeom>
              <a:noFill/>
              <a:ln w="19050">
                <a:solidFill>
                  <a:schemeClr val="tx1"/>
                </a:solidFill>
                <a:miter lim="800000"/>
                <a:headEnd/>
                <a:tailEnd/>
              </a:ln>
              <a:effectLst/>
            </p:spPr>
          </p:pic>
          <p:pic>
            <p:nvPicPr>
              <p:cNvPr id="5" name="Picture 4"/>
              <p:cNvPicPr>
                <a:picLocks noChangeAspect="1" noChangeArrowheads="1"/>
              </p:cNvPicPr>
              <p:nvPr/>
            </p:nvPicPr>
            <p:blipFill>
              <a:blip r:embed="rId5" cstate="print"/>
              <a:srcRect l="31875" t="14000" r="11250" b="13000"/>
              <a:stretch>
                <a:fillRect/>
              </a:stretch>
            </p:blipFill>
            <p:spPr bwMode="auto">
              <a:xfrm>
                <a:off x="4584527" y="1508927"/>
                <a:ext cx="4483273" cy="3596473"/>
              </a:xfrm>
              <a:prstGeom prst="rect">
                <a:avLst/>
              </a:prstGeom>
              <a:noFill/>
              <a:ln w="19050">
                <a:solidFill>
                  <a:schemeClr val="tx1"/>
                </a:solidFill>
                <a:miter lim="800000"/>
                <a:headEnd/>
                <a:tailEnd/>
              </a:ln>
              <a:effectLst/>
            </p:spPr>
          </p:pic>
        </p:grpSp>
        <p:sp>
          <p:nvSpPr>
            <p:cNvPr id="6" name="TextBox 5"/>
            <p:cNvSpPr txBox="1"/>
            <p:nvPr/>
          </p:nvSpPr>
          <p:spPr>
            <a:xfrm>
              <a:off x="203235" y="5334000"/>
              <a:ext cx="8737530" cy="707886"/>
            </a:xfrm>
            <a:prstGeom prst="rect">
              <a:avLst/>
            </a:prstGeom>
            <a:noFill/>
          </p:spPr>
          <p:txBody>
            <a:bodyPr wrap="square" rtlCol="0">
              <a:spAutoFit/>
            </a:bodyPr>
            <a:lstStyle/>
            <a:p>
              <a:pPr marL="342900" indent="-342900" algn="ctr"/>
              <a:r>
                <a:rPr lang="en-US" sz="2000" dirty="0" smtClean="0">
                  <a:latin typeface="Tekton Pro" pitchFamily="34" charset="0"/>
                </a:rPr>
                <a:t>Common issue of working between different databases, Datum, and Projections – Data sometimes does not line up or has conflicts</a:t>
              </a:r>
            </a:p>
          </p:txBody>
        </p:sp>
        <p:sp>
          <p:nvSpPr>
            <p:cNvPr id="7" name="TextBox 6"/>
            <p:cNvSpPr txBox="1"/>
            <p:nvPr/>
          </p:nvSpPr>
          <p:spPr>
            <a:xfrm>
              <a:off x="5636114" y="609600"/>
              <a:ext cx="2323328" cy="830997"/>
            </a:xfrm>
            <a:prstGeom prst="rect">
              <a:avLst/>
            </a:prstGeom>
            <a:noFill/>
          </p:spPr>
          <p:txBody>
            <a:bodyPr wrap="none" rtlCol="0">
              <a:spAutoFit/>
            </a:bodyPr>
            <a:lstStyle/>
            <a:p>
              <a:pPr algn="ctr"/>
              <a:r>
                <a:rPr lang="en-US" sz="2400" dirty="0" smtClean="0">
                  <a:latin typeface="Tekton Pro" pitchFamily="34" charset="0"/>
                </a:rPr>
                <a:t>Data in </a:t>
              </a:r>
              <a:r>
                <a:rPr lang="en-US" sz="2400" dirty="0" err="1" smtClean="0">
                  <a:latin typeface="Tekton Pro" pitchFamily="34" charset="0"/>
                </a:rPr>
                <a:t>ArcMap</a:t>
              </a:r>
              <a:endParaRPr lang="en-US" sz="2400" dirty="0" smtClean="0">
                <a:latin typeface="Tekton Pro" pitchFamily="34" charset="0"/>
              </a:endParaRPr>
            </a:p>
            <a:p>
              <a:pPr algn="ctr"/>
              <a:r>
                <a:rPr lang="en-US" sz="2400" dirty="0" smtClean="0">
                  <a:latin typeface="Tekton Pro" pitchFamily="34" charset="0"/>
                </a:rPr>
                <a:t>(AZ State Plane)</a:t>
              </a:r>
              <a:endParaRPr lang="en-US" sz="2400" dirty="0">
                <a:latin typeface="Tekton Pro" pitchFamily="34" charset="0"/>
              </a:endParaRPr>
            </a:p>
          </p:txBody>
        </p:sp>
        <p:sp>
          <p:nvSpPr>
            <p:cNvPr id="8" name="TextBox 7"/>
            <p:cNvSpPr txBox="1"/>
            <p:nvPr/>
          </p:nvSpPr>
          <p:spPr>
            <a:xfrm>
              <a:off x="825781" y="609600"/>
              <a:ext cx="2784929" cy="830997"/>
            </a:xfrm>
            <a:prstGeom prst="rect">
              <a:avLst/>
            </a:prstGeom>
            <a:noFill/>
          </p:spPr>
          <p:txBody>
            <a:bodyPr wrap="none" rtlCol="0">
              <a:spAutoFit/>
            </a:bodyPr>
            <a:lstStyle/>
            <a:p>
              <a:pPr algn="ctr"/>
              <a:r>
                <a:rPr lang="en-US" sz="2400" dirty="0" smtClean="0">
                  <a:latin typeface="Tekton Pro" pitchFamily="34" charset="0"/>
                </a:rPr>
                <a:t>Data in Google Earth</a:t>
              </a:r>
            </a:p>
            <a:p>
              <a:pPr algn="ctr"/>
              <a:r>
                <a:rPr lang="en-US" sz="2400" dirty="0" smtClean="0">
                  <a:latin typeface="Tekton Pro" pitchFamily="34" charset="0"/>
                </a:rPr>
                <a:t>(Plate </a:t>
              </a:r>
              <a:r>
                <a:rPr lang="en-US" sz="2400" dirty="0" err="1" smtClean="0">
                  <a:latin typeface="Tekton Pro" pitchFamily="34" charset="0"/>
                </a:rPr>
                <a:t>Carree</a:t>
              </a:r>
              <a:r>
                <a:rPr lang="en-US" sz="2400" dirty="0" smtClean="0">
                  <a:latin typeface="Tekton Pro" pitchFamily="34" charset="0"/>
                </a:rPr>
                <a:t>)</a:t>
              </a:r>
              <a:endParaRPr lang="en-US" sz="2400" dirty="0">
                <a:latin typeface="Tekton Pro" pitchFamily="34" charset="0"/>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C:\Documents and Settings\smk39\My Documents\My pictures\Hunt's me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2" name="Picture 2"/>
          <p:cNvPicPr>
            <a:picLocks noChangeAspect="1" noChangeArrowheads="1"/>
          </p:cNvPicPr>
          <p:nvPr/>
        </p:nvPicPr>
        <p:blipFill>
          <a:blip r:embed="rId4" cstate="print"/>
          <a:srcRect l="28382" t="16412" r="2316" b="13647"/>
          <a:stretch>
            <a:fillRect/>
          </a:stretch>
        </p:blipFill>
        <p:spPr bwMode="auto">
          <a:xfrm>
            <a:off x="76200" y="76200"/>
            <a:ext cx="4953000" cy="3124200"/>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3" name="Picture 3"/>
          <p:cNvPicPr>
            <a:picLocks noChangeAspect="1" noChangeArrowheads="1"/>
          </p:cNvPicPr>
          <p:nvPr/>
        </p:nvPicPr>
        <p:blipFill>
          <a:blip r:embed="rId5" cstate="print">
            <a:clrChange>
              <a:clrFrom>
                <a:srgbClr val="F0F0F0"/>
              </a:clrFrom>
              <a:clrTo>
                <a:srgbClr val="F0F0F0">
                  <a:alpha val="0"/>
                </a:srgbClr>
              </a:clrTo>
            </a:clrChange>
          </a:blip>
          <a:srcRect l="20355" t="8000" b="3000"/>
          <a:stretch>
            <a:fillRect/>
          </a:stretch>
        </p:blipFill>
        <p:spPr bwMode="auto">
          <a:xfrm>
            <a:off x="4267200" y="3429000"/>
            <a:ext cx="4800600" cy="3352800"/>
          </a:xfrm>
          <a:prstGeom prst="rect">
            <a:avLst/>
          </a:prstGeom>
          <a:noFill/>
          <a:ln w="19050">
            <a:solidFill>
              <a:schemeClr val="tx1"/>
            </a:solidFill>
            <a:miter lim="800000"/>
            <a:headEnd/>
            <a:tailEnd/>
          </a:ln>
          <a:effectLst>
            <a:outerShdw blurRad="63500" sx="103000" sy="103000" algn="ctr" rotWithShape="0">
              <a:prstClr val="black">
                <a:alpha val="40000"/>
              </a:prstClr>
            </a:outerShdw>
          </a:effectLst>
        </p:spPr>
      </p:pic>
      <p:sp>
        <p:nvSpPr>
          <p:cNvPr id="4" name="Rectangle 3"/>
          <p:cNvSpPr/>
          <p:nvPr/>
        </p:nvSpPr>
        <p:spPr>
          <a:xfrm>
            <a:off x="2057400" y="4953000"/>
            <a:ext cx="2208297" cy="646331"/>
          </a:xfrm>
          <a:prstGeom prst="rect">
            <a:avLst/>
          </a:prstGeom>
          <a:noFill/>
          <a:effectLst>
            <a:glow rad="101600">
              <a:schemeClr val="tx1">
                <a:alpha val="60000"/>
              </a:schemeClr>
            </a:glow>
          </a:effectLst>
        </p:spPr>
        <p:txBody>
          <a:bodyPr wrap="none" lIns="91440" tIns="45720" rIns="91440" bIns="45720">
            <a:spAutoFit/>
          </a:bodyPr>
          <a:lstStyle/>
          <a:p>
            <a:pPr algn="ctr"/>
            <a:r>
              <a:rPr lang="en-US" dirty="0" smtClean="0">
                <a:solidFill>
                  <a:schemeClr val="bg1"/>
                </a:solidFill>
                <a:effectLst>
                  <a:glow rad="101600">
                    <a:schemeClr val="tx1">
                      <a:alpha val="60000"/>
                    </a:schemeClr>
                  </a:glow>
                </a:effectLst>
              </a:rPr>
              <a:t>Data in Google Earth </a:t>
            </a:r>
          </a:p>
          <a:p>
            <a:pPr algn="ctr"/>
            <a:r>
              <a:rPr lang="en-US" dirty="0" smtClean="0">
                <a:solidFill>
                  <a:schemeClr val="bg1"/>
                </a:solidFill>
                <a:effectLst>
                  <a:glow rad="101600">
                    <a:schemeClr val="tx1">
                      <a:alpha val="60000"/>
                    </a:schemeClr>
                  </a:glow>
                </a:effectLst>
              </a:rPr>
              <a:t>(Plate </a:t>
            </a:r>
            <a:r>
              <a:rPr lang="en-US" dirty="0" err="1" smtClean="0">
                <a:solidFill>
                  <a:schemeClr val="bg1"/>
                </a:solidFill>
                <a:effectLst>
                  <a:glow rad="101600">
                    <a:schemeClr val="tx1">
                      <a:alpha val="60000"/>
                    </a:schemeClr>
                  </a:glow>
                </a:effectLst>
              </a:rPr>
              <a:t>Carree</a:t>
            </a:r>
            <a:r>
              <a:rPr lang="en-US" dirty="0" smtClean="0">
                <a:solidFill>
                  <a:schemeClr val="bg1"/>
                </a:solidFill>
                <a:effectLst>
                  <a:glow rad="101600">
                    <a:schemeClr val="tx1">
                      <a:alpha val="60000"/>
                    </a:schemeClr>
                  </a:glow>
                </a:effectLst>
              </a:rPr>
              <a:t>)</a:t>
            </a:r>
            <a:endParaRPr lang="en-US" dirty="0">
              <a:solidFill>
                <a:schemeClr val="bg1"/>
              </a:solidFill>
              <a:effectLst>
                <a:glow rad="101600">
                  <a:schemeClr val="tx1">
                    <a:alpha val="60000"/>
                  </a:schemeClr>
                </a:glow>
              </a:effectLst>
            </a:endParaRPr>
          </a:p>
        </p:txBody>
      </p:sp>
      <p:sp>
        <p:nvSpPr>
          <p:cNvPr id="5" name="Rectangle 4"/>
          <p:cNvSpPr/>
          <p:nvPr/>
        </p:nvSpPr>
        <p:spPr>
          <a:xfrm>
            <a:off x="5257800" y="685800"/>
            <a:ext cx="1708353" cy="646331"/>
          </a:xfrm>
          <a:prstGeom prst="rect">
            <a:avLst/>
          </a:prstGeom>
          <a:noFill/>
        </p:spPr>
        <p:txBody>
          <a:bodyPr wrap="none" lIns="91440" tIns="45720" rIns="91440" bIns="45720">
            <a:spAutoFit/>
          </a:bodyPr>
          <a:lstStyle/>
          <a:p>
            <a:pPr algn="ctr"/>
            <a:r>
              <a:rPr lang="en-US" dirty="0" smtClean="0">
                <a:effectLst>
                  <a:glow rad="101600">
                    <a:schemeClr val="bg1">
                      <a:alpha val="60000"/>
                    </a:schemeClr>
                  </a:glow>
                </a:effectLst>
              </a:rPr>
              <a:t>Data in ArcMap</a:t>
            </a:r>
          </a:p>
          <a:p>
            <a:pPr algn="ctr"/>
            <a:r>
              <a:rPr lang="en-US" dirty="0" smtClean="0">
                <a:effectLst>
                  <a:glow rad="101600">
                    <a:schemeClr val="bg1">
                      <a:alpha val="60000"/>
                    </a:schemeClr>
                  </a:glow>
                </a:effectLst>
              </a:rPr>
              <a:t>(AZ State Plane)</a:t>
            </a:r>
            <a:endParaRPr lang="en-US" dirty="0">
              <a:effectLst>
                <a:glow rad="101600">
                  <a:schemeClr val="bg1">
                    <a:alpha val="60000"/>
                  </a:schemeClr>
                </a:glow>
              </a:effectLst>
            </a:endParaRPr>
          </a:p>
        </p:txBody>
      </p:sp>
      <p:cxnSp>
        <p:nvCxnSpPr>
          <p:cNvPr id="6" name="Shape 5"/>
          <p:cNvCxnSpPr>
            <a:stCxn id="5" idx="2"/>
          </p:cNvCxnSpPr>
          <p:nvPr/>
        </p:nvCxnSpPr>
        <p:spPr>
          <a:xfrm rot="5400000">
            <a:off x="5398455" y="1115277"/>
            <a:ext cx="496669" cy="930377"/>
          </a:xfrm>
          <a:prstGeom prst="bentConnector2">
            <a:avLst/>
          </a:prstGeom>
          <a:ln>
            <a:solidFill>
              <a:schemeClr val="tx1"/>
            </a:solidFill>
            <a:tailEnd type="arrow"/>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7" name="Shape 6"/>
          <p:cNvCxnSpPr>
            <a:stCxn id="4" idx="2"/>
          </p:cNvCxnSpPr>
          <p:nvPr/>
        </p:nvCxnSpPr>
        <p:spPr>
          <a:xfrm rot="16200000" flipH="1">
            <a:off x="3466040" y="5294839"/>
            <a:ext cx="344269" cy="953251"/>
          </a:xfrm>
          <a:prstGeom prst="bentConnector2">
            <a:avLst/>
          </a:prstGeom>
          <a:ln>
            <a:solidFill>
              <a:schemeClr val="bg1"/>
            </a:solidFill>
            <a:tailEnd type="arrow"/>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smk39\My Documents\My pictures\Hunt's me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 name="Picture 7"/>
          <p:cNvPicPr>
            <a:picLocks noChangeAspect="1" noChangeArrowheads="1"/>
          </p:cNvPicPr>
          <p:nvPr/>
        </p:nvPicPr>
        <p:blipFill>
          <a:blip r:embed="rId4" cstate="print"/>
          <a:srcRect/>
          <a:stretch>
            <a:fillRect/>
          </a:stretch>
        </p:blipFill>
        <p:spPr bwMode="auto">
          <a:xfrm>
            <a:off x="228600" y="287611"/>
            <a:ext cx="8686800" cy="6323268"/>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smk39\My Documents\My pictures\Hunt's mesa.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3" name="Rectangle 2"/>
          <p:cNvSpPr txBox="1">
            <a:spLocks noChangeArrowheads="1"/>
          </p:cNvSpPr>
          <p:nvPr/>
        </p:nvSpPr>
        <p:spPr>
          <a:xfrm>
            <a:off x="1143000" y="274638"/>
            <a:ext cx="6858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normalizeH="0" baseline="0" noProof="0" dirty="0" smtClean="0">
                <a:uLnTx/>
                <a:uFillTx/>
                <a:latin typeface="Tekton Pro" pitchFamily="34" charset="0"/>
                <a:ea typeface="+mj-ea"/>
                <a:cs typeface="+mj-cs"/>
              </a:rPr>
              <a:t>Global</a:t>
            </a:r>
            <a:r>
              <a:rPr kumimoji="0" lang="en-US" sz="3200" i="0" u="none" strike="noStrike" kern="1200" normalizeH="0" noProof="0" dirty="0" smtClean="0">
                <a:uLnTx/>
                <a:uFillTx/>
                <a:latin typeface="Tekton Pro" pitchFamily="34" charset="0"/>
                <a:ea typeface="+mj-ea"/>
                <a:cs typeface="+mj-cs"/>
              </a:rPr>
              <a:t> Positioning Systems (GPS) Spatial Location Method: </a:t>
            </a:r>
            <a:r>
              <a:rPr kumimoji="0" lang="en-US" sz="3200" i="0" u="none" strike="noStrike" kern="1200" normalizeH="0" baseline="0" noProof="0" dirty="0" smtClean="0">
                <a:uLnTx/>
                <a:uFillTx/>
                <a:latin typeface="Tekton Pro" pitchFamily="34" charset="0"/>
                <a:ea typeface="+mj-ea"/>
                <a:cs typeface="+mj-cs"/>
              </a:rPr>
              <a:t>Triangulation</a:t>
            </a:r>
          </a:p>
        </p:txBody>
      </p:sp>
      <p:graphicFrame>
        <p:nvGraphicFramePr>
          <p:cNvPr id="4" name="Object 3"/>
          <p:cNvGraphicFramePr>
            <a:graphicFrameLocks noChangeAspect="1"/>
          </p:cNvGraphicFramePr>
          <p:nvPr/>
        </p:nvGraphicFramePr>
        <p:xfrm>
          <a:off x="1928813" y="1903413"/>
          <a:ext cx="2740025" cy="2773362"/>
        </p:xfrm>
        <a:graphic>
          <a:graphicData uri="http://schemas.openxmlformats.org/presentationml/2006/ole">
            <p:oleObj spid="_x0000_s27650" name="Bitmap Image" r:id="rId5" imgW="1798095" imgH="1783235" progId="PBrush">
              <p:embed/>
            </p:oleObj>
          </a:graphicData>
        </a:graphic>
      </p:graphicFrame>
      <p:sp>
        <p:nvSpPr>
          <p:cNvPr id="5" name="Text Box 4"/>
          <p:cNvSpPr txBox="1">
            <a:spLocks noChangeArrowheads="1"/>
          </p:cNvSpPr>
          <p:nvPr/>
        </p:nvSpPr>
        <p:spPr bwMode="auto">
          <a:xfrm>
            <a:off x="796215" y="1905000"/>
            <a:ext cx="1544397" cy="461665"/>
          </a:xfrm>
          <a:prstGeom prst="rect">
            <a:avLst/>
          </a:prstGeom>
          <a:noFill/>
          <a:ln w="9525">
            <a:noFill/>
            <a:miter lim="800000"/>
            <a:headEnd/>
            <a:tailEnd/>
          </a:ln>
        </p:spPr>
        <p:txBody>
          <a:bodyPr wrap="none" anchor="ctr">
            <a:spAutoFit/>
          </a:bodyPr>
          <a:lstStyle/>
          <a:p>
            <a:pPr algn="ctr" eaLnBrk="0" hangingPunct="0">
              <a:lnSpc>
                <a:spcPct val="100000"/>
              </a:lnSpc>
              <a:spcBef>
                <a:spcPct val="0"/>
              </a:spcBef>
              <a:buFontTx/>
              <a:buNone/>
            </a:pPr>
            <a:r>
              <a:rPr lang="en-US" sz="2400" u="none" dirty="0">
                <a:solidFill>
                  <a:schemeClr val="bg1"/>
                </a:solidFill>
                <a:effectLst>
                  <a:glow rad="101600">
                    <a:schemeClr val="tx1">
                      <a:alpha val="60000"/>
                    </a:schemeClr>
                  </a:glow>
                </a:effectLst>
                <a:latin typeface="Tekton Pro" pitchFamily="34" charset="0"/>
              </a:rPr>
              <a:t>Satellite </a:t>
            </a:r>
            <a:r>
              <a:rPr lang="en-US" sz="2400" u="none" dirty="0" smtClean="0">
                <a:solidFill>
                  <a:schemeClr val="bg1"/>
                </a:solidFill>
                <a:effectLst>
                  <a:glow rad="101600">
                    <a:schemeClr val="tx1">
                      <a:alpha val="60000"/>
                    </a:schemeClr>
                  </a:glow>
                </a:effectLst>
                <a:latin typeface="Tekton Pro" pitchFamily="34" charset="0"/>
              </a:rPr>
              <a:t>A</a:t>
            </a:r>
            <a:endParaRPr lang="en-US" sz="2400" u="none" dirty="0">
              <a:solidFill>
                <a:schemeClr val="bg1"/>
              </a:solidFill>
              <a:effectLst>
                <a:glow rad="101600">
                  <a:schemeClr val="tx1">
                    <a:alpha val="60000"/>
                  </a:schemeClr>
                </a:glow>
              </a:effectLst>
              <a:latin typeface="Tekton Pro" pitchFamily="34" charset="0"/>
            </a:endParaRPr>
          </a:p>
        </p:txBody>
      </p:sp>
      <p:grpSp>
        <p:nvGrpSpPr>
          <p:cNvPr id="6" name="Group 5"/>
          <p:cNvGrpSpPr>
            <a:grpSpLocks/>
          </p:cNvGrpSpPr>
          <p:nvPr/>
        </p:nvGrpSpPr>
        <p:grpSpPr bwMode="auto">
          <a:xfrm>
            <a:off x="3763963" y="1828800"/>
            <a:ext cx="3817937" cy="2830513"/>
            <a:chOff x="2371" y="1152"/>
            <a:chExt cx="2405" cy="1783"/>
          </a:xfrm>
        </p:grpSpPr>
        <p:grpSp>
          <p:nvGrpSpPr>
            <p:cNvPr id="7" name="Group 6"/>
            <p:cNvGrpSpPr>
              <a:grpSpLocks/>
            </p:cNvGrpSpPr>
            <p:nvPr/>
          </p:nvGrpSpPr>
          <p:grpSpPr bwMode="auto">
            <a:xfrm>
              <a:off x="2371" y="1188"/>
              <a:ext cx="1726" cy="1747"/>
              <a:chOff x="2640" y="1296"/>
              <a:chExt cx="1726" cy="1747"/>
            </a:xfrm>
          </p:grpSpPr>
          <p:graphicFrame>
            <p:nvGraphicFramePr>
              <p:cNvPr id="9" name="Object 7"/>
              <p:cNvGraphicFramePr>
                <a:graphicFrameLocks noChangeAspect="1"/>
              </p:cNvGraphicFramePr>
              <p:nvPr/>
            </p:nvGraphicFramePr>
            <p:xfrm>
              <a:off x="2640" y="1296"/>
              <a:ext cx="1726" cy="1747"/>
            </p:xfrm>
            <a:graphic>
              <a:graphicData uri="http://schemas.openxmlformats.org/presentationml/2006/ole">
                <p:oleObj spid="_x0000_s27651" name="Bitmap Image" r:id="rId6" imgW="1798095" imgH="1783235" progId="PBrush">
                  <p:embed/>
                </p:oleObj>
              </a:graphicData>
            </a:graphic>
          </p:graphicFrame>
          <p:sp>
            <p:nvSpPr>
              <p:cNvPr id="10" name="Freeform 8"/>
              <p:cNvSpPr>
                <a:spLocks/>
              </p:cNvSpPr>
              <p:nvPr/>
            </p:nvSpPr>
            <p:spPr bwMode="auto">
              <a:xfrm>
                <a:off x="2692" y="1696"/>
                <a:ext cx="358" cy="902"/>
              </a:xfrm>
              <a:custGeom>
                <a:avLst/>
                <a:gdLst>
                  <a:gd name="T0" fmla="*/ 191 w 358"/>
                  <a:gd name="T1" fmla="*/ 0 h 902"/>
                  <a:gd name="T2" fmla="*/ 214 w 358"/>
                  <a:gd name="T3" fmla="*/ 16 h 902"/>
                  <a:gd name="T4" fmla="*/ 249 w 358"/>
                  <a:gd name="T5" fmla="*/ 90 h 902"/>
                  <a:gd name="T6" fmla="*/ 262 w 358"/>
                  <a:gd name="T7" fmla="*/ 115 h 902"/>
                  <a:gd name="T8" fmla="*/ 278 w 358"/>
                  <a:gd name="T9" fmla="*/ 147 h 902"/>
                  <a:gd name="T10" fmla="*/ 300 w 358"/>
                  <a:gd name="T11" fmla="*/ 198 h 902"/>
                  <a:gd name="T12" fmla="*/ 316 w 358"/>
                  <a:gd name="T13" fmla="*/ 227 h 902"/>
                  <a:gd name="T14" fmla="*/ 329 w 358"/>
                  <a:gd name="T15" fmla="*/ 259 h 902"/>
                  <a:gd name="T16" fmla="*/ 342 w 358"/>
                  <a:gd name="T17" fmla="*/ 333 h 902"/>
                  <a:gd name="T18" fmla="*/ 332 w 358"/>
                  <a:gd name="T19" fmla="*/ 515 h 902"/>
                  <a:gd name="T20" fmla="*/ 358 w 358"/>
                  <a:gd name="T21" fmla="*/ 534 h 902"/>
                  <a:gd name="T22" fmla="*/ 335 w 358"/>
                  <a:gd name="T23" fmla="*/ 557 h 902"/>
                  <a:gd name="T24" fmla="*/ 322 w 358"/>
                  <a:gd name="T25" fmla="*/ 662 h 902"/>
                  <a:gd name="T26" fmla="*/ 294 w 358"/>
                  <a:gd name="T27" fmla="*/ 755 h 902"/>
                  <a:gd name="T28" fmla="*/ 281 w 358"/>
                  <a:gd name="T29" fmla="*/ 800 h 902"/>
                  <a:gd name="T30" fmla="*/ 268 w 358"/>
                  <a:gd name="T31" fmla="*/ 819 h 902"/>
                  <a:gd name="T32" fmla="*/ 242 w 358"/>
                  <a:gd name="T33" fmla="*/ 851 h 902"/>
                  <a:gd name="T34" fmla="*/ 201 w 358"/>
                  <a:gd name="T35" fmla="*/ 902 h 902"/>
                  <a:gd name="T36" fmla="*/ 178 w 358"/>
                  <a:gd name="T37" fmla="*/ 883 h 902"/>
                  <a:gd name="T38" fmla="*/ 156 w 358"/>
                  <a:gd name="T39" fmla="*/ 838 h 902"/>
                  <a:gd name="T40" fmla="*/ 140 w 358"/>
                  <a:gd name="T41" fmla="*/ 813 h 902"/>
                  <a:gd name="T42" fmla="*/ 114 w 358"/>
                  <a:gd name="T43" fmla="*/ 765 h 902"/>
                  <a:gd name="T44" fmla="*/ 66 w 358"/>
                  <a:gd name="T45" fmla="*/ 624 h 902"/>
                  <a:gd name="T46" fmla="*/ 60 w 358"/>
                  <a:gd name="T47" fmla="*/ 605 h 902"/>
                  <a:gd name="T48" fmla="*/ 54 w 358"/>
                  <a:gd name="T49" fmla="*/ 586 h 902"/>
                  <a:gd name="T50" fmla="*/ 73 w 358"/>
                  <a:gd name="T51" fmla="*/ 234 h 902"/>
                  <a:gd name="T52" fmla="*/ 86 w 358"/>
                  <a:gd name="T53" fmla="*/ 214 h 902"/>
                  <a:gd name="T54" fmla="*/ 108 w 358"/>
                  <a:gd name="T55" fmla="*/ 154 h 902"/>
                  <a:gd name="T56" fmla="*/ 134 w 358"/>
                  <a:gd name="T57" fmla="*/ 96 h 902"/>
                  <a:gd name="T58" fmla="*/ 150 w 358"/>
                  <a:gd name="T59" fmla="*/ 67 h 902"/>
                  <a:gd name="T60" fmla="*/ 172 w 358"/>
                  <a:gd name="T61" fmla="*/ 26 h 902"/>
                  <a:gd name="T62" fmla="*/ 191 w 358"/>
                  <a:gd name="T63" fmla="*/ 0 h 9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8"/>
                  <a:gd name="T97" fmla="*/ 0 h 902"/>
                  <a:gd name="T98" fmla="*/ 358 w 358"/>
                  <a:gd name="T99" fmla="*/ 902 h 9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8" h="902">
                    <a:moveTo>
                      <a:pt x="191" y="0"/>
                    </a:moveTo>
                    <a:cubicBezTo>
                      <a:pt x="202" y="3"/>
                      <a:pt x="205" y="8"/>
                      <a:pt x="214" y="16"/>
                    </a:cubicBezTo>
                    <a:cubicBezTo>
                      <a:pt x="222" y="41"/>
                      <a:pt x="226" y="74"/>
                      <a:pt x="249" y="90"/>
                    </a:cubicBezTo>
                    <a:cubicBezTo>
                      <a:pt x="253" y="101"/>
                      <a:pt x="253" y="107"/>
                      <a:pt x="262" y="115"/>
                    </a:cubicBezTo>
                    <a:cubicBezTo>
                      <a:pt x="266" y="127"/>
                      <a:pt x="272" y="136"/>
                      <a:pt x="278" y="147"/>
                    </a:cubicBezTo>
                    <a:cubicBezTo>
                      <a:pt x="282" y="164"/>
                      <a:pt x="290" y="183"/>
                      <a:pt x="300" y="198"/>
                    </a:cubicBezTo>
                    <a:cubicBezTo>
                      <a:pt x="303" y="209"/>
                      <a:pt x="316" y="227"/>
                      <a:pt x="316" y="227"/>
                    </a:cubicBezTo>
                    <a:cubicBezTo>
                      <a:pt x="319" y="240"/>
                      <a:pt x="325" y="247"/>
                      <a:pt x="329" y="259"/>
                    </a:cubicBezTo>
                    <a:cubicBezTo>
                      <a:pt x="332" y="284"/>
                      <a:pt x="336" y="309"/>
                      <a:pt x="342" y="333"/>
                    </a:cubicBezTo>
                    <a:cubicBezTo>
                      <a:pt x="340" y="394"/>
                      <a:pt x="335" y="454"/>
                      <a:pt x="332" y="515"/>
                    </a:cubicBezTo>
                    <a:cubicBezTo>
                      <a:pt x="340" y="524"/>
                      <a:pt x="349" y="526"/>
                      <a:pt x="358" y="534"/>
                    </a:cubicBezTo>
                    <a:cubicBezTo>
                      <a:pt x="347" y="542"/>
                      <a:pt x="339" y="543"/>
                      <a:pt x="335" y="557"/>
                    </a:cubicBezTo>
                    <a:cubicBezTo>
                      <a:pt x="343" y="592"/>
                      <a:pt x="345" y="632"/>
                      <a:pt x="322" y="662"/>
                    </a:cubicBezTo>
                    <a:cubicBezTo>
                      <a:pt x="313" y="693"/>
                      <a:pt x="313" y="727"/>
                      <a:pt x="294" y="755"/>
                    </a:cubicBezTo>
                    <a:cubicBezTo>
                      <a:pt x="291" y="769"/>
                      <a:pt x="288" y="787"/>
                      <a:pt x="281" y="800"/>
                    </a:cubicBezTo>
                    <a:cubicBezTo>
                      <a:pt x="277" y="807"/>
                      <a:pt x="268" y="819"/>
                      <a:pt x="268" y="819"/>
                    </a:cubicBezTo>
                    <a:cubicBezTo>
                      <a:pt x="264" y="832"/>
                      <a:pt x="251" y="840"/>
                      <a:pt x="242" y="851"/>
                    </a:cubicBezTo>
                    <a:cubicBezTo>
                      <a:pt x="236" y="871"/>
                      <a:pt x="213" y="884"/>
                      <a:pt x="201" y="902"/>
                    </a:cubicBezTo>
                    <a:cubicBezTo>
                      <a:pt x="189" y="898"/>
                      <a:pt x="187" y="892"/>
                      <a:pt x="178" y="883"/>
                    </a:cubicBezTo>
                    <a:cubicBezTo>
                      <a:pt x="174" y="866"/>
                      <a:pt x="168" y="852"/>
                      <a:pt x="156" y="838"/>
                    </a:cubicBezTo>
                    <a:cubicBezTo>
                      <a:pt x="152" y="825"/>
                      <a:pt x="152" y="820"/>
                      <a:pt x="140" y="813"/>
                    </a:cubicBezTo>
                    <a:cubicBezTo>
                      <a:pt x="130" y="797"/>
                      <a:pt x="126" y="780"/>
                      <a:pt x="114" y="765"/>
                    </a:cubicBezTo>
                    <a:cubicBezTo>
                      <a:pt x="107" y="728"/>
                      <a:pt x="88" y="655"/>
                      <a:pt x="66" y="624"/>
                    </a:cubicBezTo>
                    <a:cubicBezTo>
                      <a:pt x="64" y="618"/>
                      <a:pt x="62" y="611"/>
                      <a:pt x="60" y="605"/>
                    </a:cubicBezTo>
                    <a:cubicBezTo>
                      <a:pt x="58" y="599"/>
                      <a:pt x="54" y="586"/>
                      <a:pt x="54" y="586"/>
                    </a:cubicBezTo>
                    <a:cubicBezTo>
                      <a:pt x="37" y="473"/>
                      <a:pt x="0" y="328"/>
                      <a:pt x="73" y="234"/>
                    </a:cubicBezTo>
                    <a:cubicBezTo>
                      <a:pt x="81" y="207"/>
                      <a:pt x="68" y="244"/>
                      <a:pt x="86" y="214"/>
                    </a:cubicBezTo>
                    <a:cubicBezTo>
                      <a:pt x="97" y="196"/>
                      <a:pt x="96" y="172"/>
                      <a:pt x="108" y="154"/>
                    </a:cubicBezTo>
                    <a:cubicBezTo>
                      <a:pt x="114" y="133"/>
                      <a:pt x="122" y="114"/>
                      <a:pt x="134" y="96"/>
                    </a:cubicBezTo>
                    <a:cubicBezTo>
                      <a:pt x="137" y="85"/>
                      <a:pt x="150" y="67"/>
                      <a:pt x="150" y="67"/>
                    </a:cubicBezTo>
                    <a:cubicBezTo>
                      <a:pt x="153" y="52"/>
                      <a:pt x="163" y="39"/>
                      <a:pt x="172" y="26"/>
                    </a:cubicBezTo>
                    <a:cubicBezTo>
                      <a:pt x="177" y="9"/>
                      <a:pt x="191" y="18"/>
                      <a:pt x="191" y="0"/>
                    </a:cubicBezTo>
                    <a:close/>
                  </a:path>
                </a:pathLst>
              </a:custGeom>
              <a:solidFill>
                <a:srgbClr val="FFFFFF"/>
              </a:solidFill>
              <a:ln w="9525">
                <a:solidFill>
                  <a:srgbClr val="FFFF00"/>
                </a:solidFill>
                <a:round/>
                <a:headEnd/>
                <a:tailEnd/>
              </a:ln>
            </p:spPr>
            <p:txBody>
              <a:bodyPr wrap="none" anchor="ctr">
                <a:spAutoFit/>
              </a:bodyPr>
              <a:lstStyle/>
              <a:p>
                <a:endParaRPr lang="en-US"/>
              </a:p>
            </p:txBody>
          </p:sp>
        </p:grpSp>
        <p:sp>
          <p:nvSpPr>
            <p:cNvPr id="8" name="Text Box 9"/>
            <p:cNvSpPr txBox="1">
              <a:spLocks noChangeArrowheads="1"/>
            </p:cNvSpPr>
            <p:nvPr/>
          </p:nvSpPr>
          <p:spPr bwMode="auto">
            <a:xfrm>
              <a:off x="3807" y="1152"/>
              <a:ext cx="969" cy="291"/>
            </a:xfrm>
            <a:prstGeom prst="rect">
              <a:avLst/>
            </a:prstGeom>
            <a:noFill/>
            <a:ln w="9525">
              <a:noFill/>
              <a:miter lim="800000"/>
              <a:headEnd/>
              <a:tailEnd/>
            </a:ln>
          </p:spPr>
          <p:txBody>
            <a:bodyPr wrap="none" anchor="ctr">
              <a:spAutoFit/>
            </a:bodyPr>
            <a:lstStyle/>
            <a:p>
              <a:pPr algn="ctr" eaLnBrk="0" hangingPunct="0">
                <a:lnSpc>
                  <a:spcPct val="100000"/>
                </a:lnSpc>
                <a:spcBef>
                  <a:spcPct val="0"/>
                </a:spcBef>
                <a:buFontTx/>
                <a:buNone/>
              </a:pPr>
              <a:r>
                <a:rPr lang="en-US" sz="2400" u="none" dirty="0">
                  <a:solidFill>
                    <a:schemeClr val="bg1"/>
                  </a:solidFill>
                  <a:effectLst>
                    <a:glow rad="101600">
                      <a:schemeClr val="tx1">
                        <a:alpha val="60000"/>
                      </a:schemeClr>
                    </a:glow>
                  </a:effectLst>
                  <a:latin typeface="Tekton Pro" pitchFamily="34" charset="0"/>
                </a:rPr>
                <a:t>Satellite </a:t>
              </a:r>
              <a:r>
                <a:rPr lang="en-US" sz="2400" u="none" dirty="0" smtClean="0">
                  <a:solidFill>
                    <a:schemeClr val="bg1"/>
                  </a:solidFill>
                  <a:effectLst>
                    <a:glow rad="101600">
                      <a:schemeClr val="tx1">
                        <a:alpha val="60000"/>
                      </a:schemeClr>
                    </a:glow>
                  </a:effectLst>
                  <a:latin typeface="Tekton Pro" pitchFamily="34" charset="0"/>
                </a:rPr>
                <a:t>B</a:t>
              </a:r>
              <a:endParaRPr lang="en-US" sz="2400" u="none" dirty="0">
                <a:solidFill>
                  <a:schemeClr val="bg1"/>
                </a:solidFill>
                <a:effectLst>
                  <a:glow rad="101600">
                    <a:schemeClr val="tx1">
                      <a:alpha val="60000"/>
                    </a:schemeClr>
                  </a:glow>
                </a:effectLst>
                <a:latin typeface="Tekton Pro" pitchFamily="34" charset="0"/>
              </a:endParaRPr>
            </a:p>
          </p:txBody>
        </p:sp>
      </p:grpSp>
      <p:grpSp>
        <p:nvGrpSpPr>
          <p:cNvPr id="11" name="Group 10"/>
          <p:cNvGrpSpPr>
            <a:grpSpLocks/>
          </p:cNvGrpSpPr>
          <p:nvPr/>
        </p:nvGrpSpPr>
        <p:grpSpPr bwMode="auto">
          <a:xfrm>
            <a:off x="1382713" y="3181350"/>
            <a:ext cx="4217988" cy="2773363"/>
            <a:chOff x="871" y="2004"/>
            <a:chExt cx="2657" cy="1747"/>
          </a:xfrm>
        </p:grpSpPr>
        <p:grpSp>
          <p:nvGrpSpPr>
            <p:cNvPr id="12" name="Group 11"/>
            <p:cNvGrpSpPr>
              <a:grpSpLocks/>
            </p:cNvGrpSpPr>
            <p:nvPr/>
          </p:nvGrpSpPr>
          <p:grpSpPr bwMode="auto">
            <a:xfrm>
              <a:off x="1802" y="2004"/>
              <a:ext cx="1726" cy="1747"/>
              <a:chOff x="2064" y="2112"/>
              <a:chExt cx="1726" cy="1747"/>
            </a:xfrm>
          </p:grpSpPr>
          <p:graphicFrame>
            <p:nvGraphicFramePr>
              <p:cNvPr id="14" name="Object 12"/>
              <p:cNvGraphicFramePr>
                <a:graphicFrameLocks noChangeAspect="1"/>
              </p:cNvGraphicFramePr>
              <p:nvPr/>
            </p:nvGraphicFramePr>
            <p:xfrm>
              <a:off x="2064" y="2112"/>
              <a:ext cx="1726" cy="1747"/>
            </p:xfrm>
            <a:graphic>
              <a:graphicData uri="http://schemas.openxmlformats.org/presentationml/2006/ole">
                <p:oleObj spid="_x0000_s27652" name="Bitmap Image" r:id="rId7" imgW="1798095" imgH="1783235" progId="PBrush">
                  <p:embed/>
                </p:oleObj>
              </a:graphicData>
            </a:graphic>
          </p:graphicFrame>
          <p:sp>
            <p:nvSpPr>
              <p:cNvPr id="15" name="Oval 13"/>
              <p:cNvSpPr>
                <a:spLocks noChangeArrowheads="1"/>
              </p:cNvSpPr>
              <p:nvPr/>
            </p:nvSpPr>
            <p:spPr bwMode="auto">
              <a:xfrm>
                <a:off x="2697" y="2185"/>
                <a:ext cx="96" cy="96"/>
              </a:xfrm>
              <a:prstGeom prst="ellipse">
                <a:avLst/>
              </a:prstGeom>
              <a:solidFill>
                <a:srgbClr val="FF3300"/>
              </a:solidFill>
              <a:ln w="9525">
                <a:solidFill>
                  <a:srgbClr val="FF0000"/>
                </a:solidFill>
                <a:round/>
                <a:headEnd/>
                <a:tailEnd/>
              </a:ln>
            </p:spPr>
            <p:txBody>
              <a:bodyPr anchor="ctr">
                <a:spAutoFit/>
              </a:bodyPr>
              <a:lstStyle/>
              <a:p>
                <a:endParaRPr lang="en-US"/>
              </a:p>
            </p:txBody>
          </p:sp>
          <p:sp>
            <p:nvSpPr>
              <p:cNvPr id="16" name="Oval 14"/>
              <p:cNvSpPr>
                <a:spLocks noChangeArrowheads="1"/>
              </p:cNvSpPr>
              <p:nvPr/>
            </p:nvSpPr>
            <p:spPr bwMode="auto">
              <a:xfrm>
                <a:off x="2982" y="2182"/>
                <a:ext cx="96" cy="96"/>
              </a:xfrm>
              <a:prstGeom prst="ellipse">
                <a:avLst/>
              </a:prstGeom>
              <a:solidFill>
                <a:srgbClr val="FF3300"/>
              </a:solidFill>
              <a:ln w="9525">
                <a:solidFill>
                  <a:srgbClr val="FF0000"/>
                </a:solidFill>
                <a:round/>
                <a:headEnd/>
                <a:tailEnd/>
              </a:ln>
            </p:spPr>
            <p:txBody>
              <a:bodyPr anchor="ctr">
                <a:spAutoFit/>
              </a:bodyPr>
              <a:lstStyle/>
              <a:p>
                <a:endParaRPr lang="en-US"/>
              </a:p>
            </p:txBody>
          </p:sp>
        </p:grpSp>
        <p:sp>
          <p:nvSpPr>
            <p:cNvPr id="13" name="Text Box 15"/>
            <p:cNvSpPr txBox="1">
              <a:spLocks noChangeArrowheads="1"/>
            </p:cNvSpPr>
            <p:nvPr/>
          </p:nvSpPr>
          <p:spPr bwMode="auto">
            <a:xfrm>
              <a:off x="871" y="3169"/>
              <a:ext cx="971" cy="291"/>
            </a:xfrm>
            <a:prstGeom prst="rect">
              <a:avLst/>
            </a:prstGeom>
            <a:noFill/>
            <a:ln w="9525">
              <a:noFill/>
              <a:miter lim="800000"/>
              <a:headEnd/>
              <a:tailEnd/>
            </a:ln>
          </p:spPr>
          <p:txBody>
            <a:bodyPr wrap="none" anchor="ctr">
              <a:spAutoFit/>
            </a:bodyPr>
            <a:lstStyle/>
            <a:p>
              <a:pPr algn="ctr" eaLnBrk="0" hangingPunct="0">
                <a:lnSpc>
                  <a:spcPct val="100000"/>
                </a:lnSpc>
                <a:spcBef>
                  <a:spcPct val="0"/>
                </a:spcBef>
                <a:buFontTx/>
                <a:buNone/>
              </a:pPr>
              <a:r>
                <a:rPr lang="en-US" sz="2400" u="none" dirty="0">
                  <a:solidFill>
                    <a:schemeClr val="bg1"/>
                  </a:solidFill>
                  <a:effectLst>
                    <a:glow rad="101600">
                      <a:schemeClr val="tx1">
                        <a:alpha val="60000"/>
                      </a:schemeClr>
                    </a:glow>
                  </a:effectLst>
                  <a:latin typeface="Tekton Pro" pitchFamily="34" charset="0"/>
                </a:rPr>
                <a:t>Satellite </a:t>
              </a:r>
              <a:r>
                <a:rPr lang="en-US" sz="2400" u="none" dirty="0" smtClean="0">
                  <a:solidFill>
                    <a:schemeClr val="bg1"/>
                  </a:solidFill>
                  <a:effectLst>
                    <a:glow rad="101600">
                      <a:schemeClr val="tx1">
                        <a:alpha val="60000"/>
                      </a:schemeClr>
                    </a:glow>
                  </a:effectLst>
                  <a:latin typeface="Tekton Pro" pitchFamily="34" charset="0"/>
                </a:rPr>
                <a:t>C</a:t>
              </a:r>
              <a:endParaRPr lang="en-US" sz="2400" u="none" dirty="0">
                <a:solidFill>
                  <a:schemeClr val="bg1"/>
                </a:solidFill>
                <a:effectLst>
                  <a:glow rad="101600">
                    <a:schemeClr val="tx1">
                      <a:alpha val="60000"/>
                    </a:schemeClr>
                  </a:glow>
                </a:effectLst>
                <a:latin typeface="Tekton Pro" pitchFamily="34" charset="0"/>
              </a:endParaRPr>
            </a:p>
          </p:txBody>
        </p:sp>
      </p:grpSp>
      <p:grpSp>
        <p:nvGrpSpPr>
          <p:cNvPr id="17" name="Group 16"/>
          <p:cNvGrpSpPr>
            <a:grpSpLocks/>
          </p:cNvGrpSpPr>
          <p:nvPr/>
        </p:nvGrpSpPr>
        <p:grpSpPr bwMode="auto">
          <a:xfrm>
            <a:off x="4014788" y="2730500"/>
            <a:ext cx="3546475" cy="2822575"/>
            <a:chOff x="2529" y="1720"/>
            <a:chExt cx="2234" cy="1778"/>
          </a:xfrm>
        </p:grpSpPr>
        <p:grpSp>
          <p:nvGrpSpPr>
            <p:cNvPr id="18" name="Group 17"/>
            <p:cNvGrpSpPr>
              <a:grpSpLocks/>
            </p:cNvGrpSpPr>
            <p:nvPr/>
          </p:nvGrpSpPr>
          <p:grpSpPr bwMode="auto">
            <a:xfrm>
              <a:off x="2529" y="1720"/>
              <a:ext cx="1726" cy="1747"/>
              <a:chOff x="2798" y="1828"/>
              <a:chExt cx="1726" cy="1747"/>
            </a:xfrm>
          </p:grpSpPr>
          <p:graphicFrame>
            <p:nvGraphicFramePr>
              <p:cNvPr id="20" name="Object 18"/>
              <p:cNvGraphicFramePr>
                <a:graphicFrameLocks noChangeAspect="1"/>
              </p:cNvGraphicFramePr>
              <p:nvPr/>
            </p:nvGraphicFramePr>
            <p:xfrm>
              <a:off x="2798" y="1828"/>
              <a:ext cx="1726" cy="1747"/>
            </p:xfrm>
            <a:graphic>
              <a:graphicData uri="http://schemas.openxmlformats.org/presentationml/2006/ole">
                <p:oleObj spid="_x0000_s27653" name="Bitmap Image" r:id="rId8" imgW="1798095" imgH="1783235" progId="PBrush">
                  <p:embed/>
                </p:oleObj>
              </a:graphicData>
            </a:graphic>
          </p:graphicFrame>
          <p:sp>
            <p:nvSpPr>
              <p:cNvPr id="21" name="Oval 19"/>
              <p:cNvSpPr>
                <a:spLocks noChangeArrowheads="1"/>
              </p:cNvSpPr>
              <p:nvPr/>
            </p:nvSpPr>
            <p:spPr bwMode="auto">
              <a:xfrm>
                <a:off x="2976" y="2175"/>
                <a:ext cx="106" cy="106"/>
              </a:xfrm>
              <a:prstGeom prst="ellipse">
                <a:avLst/>
              </a:prstGeom>
              <a:solidFill>
                <a:srgbClr val="00FF00"/>
              </a:solidFill>
              <a:ln w="9525">
                <a:solidFill>
                  <a:srgbClr val="FFFF00"/>
                </a:solidFill>
                <a:round/>
                <a:headEnd/>
                <a:tailEnd/>
              </a:ln>
            </p:spPr>
            <p:txBody>
              <a:bodyPr anchor="ctr">
                <a:spAutoFit/>
              </a:bodyPr>
              <a:lstStyle/>
              <a:p>
                <a:endParaRPr lang="en-US"/>
              </a:p>
            </p:txBody>
          </p:sp>
        </p:grpSp>
        <p:sp>
          <p:nvSpPr>
            <p:cNvPr id="19" name="Text Box 20"/>
            <p:cNvSpPr txBox="1">
              <a:spLocks noChangeArrowheads="1"/>
            </p:cNvSpPr>
            <p:nvPr/>
          </p:nvSpPr>
          <p:spPr bwMode="auto">
            <a:xfrm>
              <a:off x="3777" y="3207"/>
              <a:ext cx="986" cy="291"/>
            </a:xfrm>
            <a:prstGeom prst="rect">
              <a:avLst/>
            </a:prstGeom>
            <a:noFill/>
            <a:ln w="9525">
              <a:noFill/>
              <a:miter lim="800000"/>
              <a:headEnd/>
              <a:tailEnd/>
            </a:ln>
          </p:spPr>
          <p:txBody>
            <a:bodyPr wrap="none" anchor="ctr">
              <a:spAutoFit/>
            </a:bodyPr>
            <a:lstStyle/>
            <a:p>
              <a:pPr algn="ctr" eaLnBrk="0" hangingPunct="0">
                <a:lnSpc>
                  <a:spcPct val="100000"/>
                </a:lnSpc>
                <a:spcBef>
                  <a:spcPct val="0"/>
                </a:spcBef>
                <a:buFontTx/>
                <a:buNone/>
              </a:pPr>
              <a:r>
                <a:rPr lang="en-US" sz="2400" u="none" dirty="0">
                  <a:solidFill>
                    <a:schemeClr val="bg1"/>
                  </a:solidFill>
                  <a:effectLst>
                    <a:glow rad="101600">
                      <a:schemeClr val="tx1">
                        <a:alpha val="60000"/>
                      </a:schemeClr>
                    </a:glow>
                  </a:effectLst>
                  <a:latin typeface="Tekton Pro" pitchFamily="34" charset="0"/>
                </a:rPr>
                <a:t>Satellite </a:t>
              </a:r>
              <a:r>
                <a:rPr lang="en-US" sz="2400" u="none" dirty="0" smtClean="0">
                  <a:solidFill>
                    <a:schemeClr val="bg1"/>
                  </a:solidFill>
                  <a:effectLst>
                    <a:glow rad="101600">
                      <a:schemeClr val="tx1">
                        <a:alpha val="60000"/>
                      </a:schemeClr>
                    </a:glow>
                  </a:effectLst>
                  <a:latin typeface="Tekton Pro" pitchFamily="34" charset="0"/>
                </a:rPr>
                <a:t>D</a:t>
              </a:r>
              <a:endParaRPr lang="en-US" sz="2400" u="none" dirty="0">
                <a:solidFill>
                  <a:schemeClr val="bg1"/>
                </a:solidFill>
                <a:effectLst>
                  <a:glow rad="101600">
                    <a:schemeClr val="tx1">
                      <a:alpha val="60000"/>
                    </a:schemeClr>
                  </a:glow>
                </a:effectLst>
                <a:latin typeface="Tekton Pro"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1521</TotalTime>
  <Words>253</Words>
  <Application>Microsoft Office PowerPoint</Application>
  <PresentationFormat>On-screen Show (4:3)</PresentationFormat>
  <Paragraphs>95</Paragraphs>
  <Slides>14</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6" baseType="lpstr">
      <vt:lpstr>Office Theme</vt:lpstr>
      <vt:lpstr>Bitmap 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Company>Northern Arizona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NAU Student</dc:creator>
  <cp:lastModifiedBy>NAU Student</cp:lastModifiedBy>
  <cp:revision>154</cp:revision>
  <dcterms:created xsi:type="dcterms:W3CDTF">2010-09-14T16:26:21Z</dcterms:created>
  <dcterms:modified xsi:type="dcterms:W3CDTF">2010-09-30T23:35:27Z</dcterms:modified>
</cp:coreProperties>
</file>