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Lst>
  <p:sldSz cx="9144000" cy="6858000" type="screen4x3"/>
  <p:notesSz cx="7077075" cy="9051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83" autoAdjust="0"/>
    <p:restoredTop sz="78597" autoAdjust="0"/>
  </p:normalViewPr>
  <p:slideViewPr>
    <p:cSldViewPr>
      <p:cViewPr varScale="1">
        <p:scale>
          <a:sx n="82" d="100"/>
          <a:sy n="82" d="100"/>
        </p:scale>
        <p:origin x="-97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59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52596"/>
          </a:xfrm>
          <a:prstGeom prst="rect">
            <a:avLst/>
          </a:prstGeom>
        </p:spPr>
        <p:txBody>
          <a:bodyPr vert="horz" lIns="91440" tIns="45720" rIns="91440" bIns="45720" rtlCol="0"/>
          <a:lstStyle>
            <a:lvl1pPr algn="r">
              <a:defRPr sz="1200"/>
            </a:lvl1pPr>
          </a:lstStyle>
          <a:p>
            <a:fld id="{68D79EEE-D178-4E44-92E3-E90045F87908}" type="datetimeFigureOut">
              <a:rPr lang="en-US" smtClean="0"/>
              <a:pPr/>
              <a:t>10/1/2010</a:t>
            </a:fld>
            <a:endParaRPr lang="en-US"/>
          </a:p>
        </p:txBody>
      </p:sp>
      <p:sp>
        <p:nvSpPr>
          <p:cNvPr id="4" name="Slide Image Placeholder 3"/>
          <p:cNvSpPr>
            <a:spLocks noGrp="1" noRot="1" noChangeAspect="1"/>
          </p:cNvSpPr>
          <p:nvPr>
            <p:ph type="sldImg" idx="2"/>
          </p:nvPr>
        </p:nvSpPr>
        <p:spPr>
          <a:xfrm>
            <a:off x="1274763" y="677863"/>
            <a:ext cx="4527550" cy="3395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299665"/>
            <a:ext cx="5661660" cy="40733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97758"/>
            <a:ext cx="3066733" cy="45259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597758"/>
            <a:ext cx="3066733" cy="452596"/>
          </a:xfrm>
          <a:prstGeom prst="rect">
            <a:avLst/>
          </a:prstGeom>
        </p:spPr>
        <p:txBody>
          <a:bodyPr vert="horz" lIns="91440" tIns="45720" rIns="91440" bIns="45720" rtlCol="0" anchor="b"/>
          <a:lstStyle>
            <a:lvl1pPr algn="r">
              <a:defRPr sz="1200"/>
            </a:lvl1pPr>
          </a:lstStyle>
          <a:p>
            <a:fld id="{04CBE0BB-7C22-4783-97CB-2E09130655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In the first module of GRAIL’s Introduction to GPS we talked about what makes up a global</a:t>
            </a:r>
            <a:r>
              <a:rPr lang="en-US" baseline="0" dirty="0" smtClean="0"/>
              <a:t> positioning system, how it works, and how we can use it as a tool. So now that we know all that let’s have some fun with it. In Module 2 we are going to take the GPS unit outside and see what we can do. I  suggest you go over the steps relating to the particular exercise before you take off on the adventure. These events can all be used in a variety of formats from education and training to recreation. The three activities in this module are GRAIL’s In Town &amp; Wilderness GPS Adventures</a:t>
            </a:r>
            <a:r>
              <a:rPr lang="en-US" i="0" baseline="0" dirty="0" smtClean="0"/>
              <a:t>, Geocaching, and The GPS Spy Adventure.</a:t>
            </a:r>
            <a:r>
              <a:rPr lang="en-US" baseline="0" dirty="0" smtClean="0"/>
              <a:t> These can be done as a group or solo. </a:t>
            </a:r>
          </a:p>
          <a:p>
            <a:r>
              <a:rPr lang="en-US" b="1" baseline="0" dirty="0" smtClean="0"/>
              <a:t>	You will need a basic handheld GPS unit for each team or individual and a map or  general knowledge of where you will be doing the activities.</a:t>
            </a:r>
            <a:r>
              <a:rPr lang="en-US" baseline="0" dirty="0" smtClean="0"/>
              <a:t> If you don’t own a GPS unit see if you can check one out from a friend, school, university GIS lab (GRAIL has several you can check out if you are in the area), local/community recreation center, or other source. The GPS found in phones or other multiuse devices may or may not work for these activities. If your situation is agreeable, a GPS unit is a good investment. It can be extremely useful and last a long time (the mountains, plains, and valleys on earth aren’t moving that fast). A good simple unit is around $100 and all you need for this module. Whether your owning, buying, or borrowing don’t worry about high accuracy. Anything 10 meters or less will do. Dr J. J. </a:t>
            </a:r>
            <a:r>
              <a:rPr lang="en-US" baseline="0" dirty="0" err="1" smtClean="0"/>
              <a:t>Kerski</a:t>
            </a:r>
            <a:r>
              <a:rPr lang="en-US" baseline="0" dirty="0" smtClean="0"/>
              <a:t> of ESRI adds “Before using these courses, it is helpful to have a discussion with the participants about coordinate systems, how a GPS works, and the accuracy of GPS receivers, and to navigate to the first point with the participants, if possible.” Take a look back at the first module to reorient yourself with these topics if needed.</a:t>
            </a:r>
            <a:endParaRPr lang="en-US" dirty="0"/>
          </a:p>
        </p:txBody>
      </p:sp>
      <p:sp>
        <p:nvSpPr>
          <p:cNvPr id="4" name="Slide Number Placeholder 3"/>
          <p:cNvSpPr>
            <a:spLocks noGrp="1"/>
          </p:cNvSpPr>
          <p:nvPr>
            <p:ph type="sldNum" sz="quarter" idx="10"/>
          </p:nvPr>
        </p:nvSpPr>
        <p:spPr/>
        <p:txBody>
          <a:bodyPr/>
          <a:lstStyle/>
          <a:p>
            <a:fld id="{04CBE0BB-7C22-4783-97CB-2E09130655E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smtClean="0"/>
              <a:t>	The game is played as teams use their GPS unit to find and collect items, get the coordinates for other items, and after all items have been collected (or a time limit has expired if chosen) teams return to HQ. All without being caught by the other team.</a:t>
            </a:r>
            <a:r>
              <a:rPr lang="en-US" b="0" baseline="0" dirty="0" smtClean="0"/>
              <a:t> You may want to bring other things such as a bag or backpack to carry collected items, things like food, water, and gear necessary for outdoor activities, and maybe a laptop for the master spy to review photos with at the end. </a:t>
            </a:r>
          </a:p>
          <a:p>
            <a:r>
              <a:rPr lang="en-US" b="0" baseline="0" dirty="0" smtClean="0"/>
              <a:t>	</a:t>
            </a:r>
            <a:r>
              <a:rPr lang="en-US" b="1" baseline="0" dirty="0" smtClean="0"/>
              <a:t>Speaking of the master spy,</a:t>
            </a:r>
            <a:r>
              <a:rPr lang="en-US" b="0" baseline="0" dirty="0" smtClean="0"/>
              <a:t> what are they supposed to do while the teams are hunting items and each other? Well in this scenario they are next to a lake so he or she could do some fishing or other leisurely pursuit but they might take off on a secret mission of there own. Giving each team a few minutes head start the master spy (and henchmen?) then purses each team with a camera of his or her own. The master spy can target the teams and in turn the teams can target the master spy for points. Another role the master spy could play is the chief at HQ. Using text messaging as teams find an item in a cache they are required to report back to the chief/master spy in order to get the next set of coordinates (maybe solve a puzzle from the chief). Maybe keep the master spy at HQ and send out the henchmen. </a:t>
            </a:r>
          </a:p>
          <a:p>
            <a:r>
              <a:rPr lang="en-US" b="0" baseline="0" dirty="0" smtClean="0"/>
              <a:t>	</a:t>
            </a:r>
            <a:r>
              <a:rPr lang="en-US" b="1" baseline="0" dirty="0" smtClean="0"/>
              <a:t>Some rules</a:t>
            </a:r>
            <a:r>
              <a:rPr lang="en-US" b="0" baseline="0" dirty="0" smtClean="0"/>
              <a:t> do need to be followed to keep the adventure fun. </a:t>
            </a:r>
            <a:r>
              <a:rPr lang="en-US" b="1" baseline="0" dirty="0" smtClean="0"/>
              <a:t>1)</a:t>
            </a:r>
            <a:r>
              <a:rPr lang="en-US" b="0" baseline="0" dirty="0" smtClean="0"/>
              <a:t> All cameras need to be set so they stamp the time on each picture. </a:t>
            </a:r>
            <a:r>
              <a:rPr lang="en-US" b="1" baseline="0" dirty="0" smtClean="0"/>
              <a:t>2)</a:t>
            </a:r>
            <a:r>
              <a:rPr lang="en-US" b="0" baseline="0" dirty="0" smtClean="0"/>
              <a:t> There must be at least three minutes between each photo. This will be verified by the time stamp and gives the other agents time to get away (please have some maturity and don’t follow the enemy agents like a lost puppy). </a:t>
            </a:r>
            <a:r>
              <a:rPr lang="en-US" b="1" baseline="0" dirty="0" smtClean="0"/>
              <a:t>3)</a:t>
            </a:r>
            <a:r>
              <a:rPr lang="en-US" b="0" baseline="0" dirty="0" smtClean="0"/>
              <a:t> Only one shot per location. The shot can be any location not just a cache. </a:t>
            </a:r>
            <a:r>
              <a:rPr lang="en-US" b="1" baseline="0" dirty="0" smtClean="0"/>
              <a:t>4)</a:t>
            </a:r>
            <a:r>
              <a:rPr lang="en-US" b="0" baseline="0" dirty="0" smtClean="0"/>
              <a:t> There must be at least two enemy agents in the photo. A mostly whole person with a partial person (arm, leg, other body part) counts as long as he or she can be recognized as an enemy agent. </a:t>
            </a:r>
            <a:r>
              <a:rPr lang="en-US" b="1" baseline="0" dirty="0" smtClean="0"/>
              <a:t>5)</a:t>
            </a:r>
            <a:r>
              <a:rPr lang="en-US" b="0" baseline="0" dirty="0" smtClean="0"/>
              <a:t> Last agent or team to take something out of the cache needs take the container with them. Cache in trash out. </a:t>
            </a:r>
            <a:r>
              <a:rPr lang="en-US" b="1" baseline="0" dirty="0" smtClean="0"/>
              <a:t>6)</a:t>
            </a:r>
            <a:r>
              <a:rPr lang="en-US" b="0" baseline="0" dirty="0" smtClean="0"/>
              <a:t> All agents on a team need to stick together. For example you can not have one or a couple of agents go and snipe the other team while the rest of the agents are looking for the items. </a:t>
            </a:r>
          </a:p>
          <a:p>
            <a:r>
              <a:rPr lang="en-US" b="0" baseline="0" dirty="0" smtClean="0"/>
              <a:t>	</a:t>
            </a:r>
            <a:r>
              <a:rPr lang="en-US" b="1" baseline="0" dirty="0" smtClean="0"/>
              <a:t>Once everyone is back at HQ</a:t>
            </a:r>
            <a:r>
              <a:rPr lang="en-US" b="0" baseline="0" dirty="0" smtClean="0"/>
              <a:t> the photos and items are counted and points awarded. The master spy (advised by henchmen) is judge and final word. He or she reviews the photos and items and divvies out the points. 3 points for each item found, 2 points for being the first back, and -1 point for each time the enemy agents got a picture of your team. Note you are not required to find all the items. If the master spy or their henchmen were in pursuit then 1 point for each photo your team got of him or her and -1 point for each photo they got of you. The master spy may be awarded 1 point for each photo they got. The team with the most points wins. Before leaving the area make sure all caches are recovered, all trash cleaned up, and the area is better than when you found it. Once you know the basic game adapt it as you like. Anything from night time ops to paintball.</a:t>
            </a:r>
            <a:endParaRPr lang="en-US" dirty="0"/>
          </a:p>
        </p:txBody>
      </p:sp>
      <p:sp>
        <p:nvSpPr>
          <p:cNvPr id="4" name="Slide Number Placeholder 3"/>
          <p:cNvSpPr>
            <a:spLocks noGrp="1"/>
          </p:cNvSpPr>
          <p:nvPr>
            <p:ph type="sldNum" sz="quarter" idx="10"/>
          </p:nvPr>
        </p:nvSpPr>
        <p:spPr/>
        <p:txBody>
          <a:bodyPr/>
          <a:lstStyle/>
          <a:p>
            <a:fld id="{04CBE0BB-7C22-4783-97CB-2E09130655E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a:t>
            </a:r>
            <a:r>
              <a:rPr lang="en-US" baseline="0" dirty="0" smtClean="0"/>
              <a:t> GPS Spy adventure can be easily adapted for education purposes in a similar way to </a:t>
            </a:r>
            <a:r>
              <a:rPr lang="en-US" baseline="0" dirty="0" smtClean="0"/>
              <a:t>the other group </a:t>
            </a:r>
            <a:r>
              <a:rPr lang="en-US" baseline="0" dirty="0" smtClean="0"/>
              <a:t>geocache activity we went over earlier in this module. </a:t>
            </a:r>
            <a:r>
              <a:rPr lang="en-US" baseline="0" dirty="0" smtClean="0"/>
              <a:t>Not </a:t>
            </a:r>
            <a:r>
              <a:rPr lang="en-US" baseline="0" dirty="0" smtClean="0"/>
              <a:t>only should each team have a GPS unit and camera but also a world almanac or fact sheet of some sort. In the cache boxes have the items and a series (or just one) of clues (questions) about geography, history, or whatever that will unlock the location of the next cache by using the almanac or fact sheet. </a:t>
            </a:r>
          </a:p>
          <a:p>
            <a:r>
              <a:rPr lang="en-US" baseline="0" dirty="0" smtClean="0"/>
              <a:t>	Each item in the cache can represent something different from around the globe or just the state of Arizona. For example you could place a small </a:t>
            </a:r>
            <a:r>
              <a:rPr lang="en-US" baseline="0" dirty="0" err="1" smtClean="0"/>
              <a:t>Kachina</a:t>
            </a:r>
            <a:r>
              <a:rPr lang="en-US" baseline="0" dirty="0" smtClean="0"/>
              <a:t> doll in the cache with some questions about the Hopi and locations on their reservation. The agents have to </a:t>
            </a:r>
            <a:r>
              <a:rPr lang="en-US" baseline="0" dirty="0" smtClean="0"/>
              <a:t>answers the questions before they </a:t>
            </a:r>
            <a:r>
              <a:rPr lang="en-US" baseline="0" dirty="0" smtClean="0"/>
              <a:t>can go on to the next </a:t>
            </a:r>
            <a:r>
              <a:rPr lang="en-US" baseline="0" dirty="0" smtClean="0"/>
              <a:t>cache. The </a:t>
            </a:r>
            <a:r>
              <a:rPr lang="en-US" baseline="0" dirty="0" smtClean="0"/>
              <a:t>questions could be fashioned to reveal the coordinates of the next cache. </a:t>
            </a:r>
          </a:p>
          <a:p>
            <a:r>
              <a:rPr lang="en-US" baseline="0" dirty="0" smtClean="0"/>
              <a:t>	When they have completed their spy adventure and head back to HQ, the agents will have learned about using a GPS unit and whatever subject was used for the caches. In this image we are at Reid Park in Tucson and each cache has a spy item with a question. You could have a plastic bag that contains a card with a question and the coordinates of the next item. The agents have a fact sheet with the answer somewhere in the text, A sheet to write the answer down on, A sheet with the cache location(s), and of course camera and GPS unit.</a:t>
            </a:r>
            <a:endParaRPr lang="en-US" dirty="0"/>
          </a:p>
        </p:txBody>
      </p:sp>
      <p:sp>
        <p:nvSpPr>
          <p:cNvPr id="4" name="Slide Number Placeholder 3"/>
          <p:cNvSpPr>
            <a:spLocks noGrp="1"/>
          </p:cNvSpPr>
          <p:nvPr>
            <p:ph type="sldNum" sz="quarter" idx="10"/>
          </p:nvPr>
        </p:nvSpPr>
        <p:spPr/>
        <p:txBody>
          <a:bodyPr/>
          <a:lstStyle/>
          <a:p>
            <a:fld id="{04CBE0BB-7C22-4783-97CB-2E09130655E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Using a GPS is an active pursuit. In this module we explored only three of the many different activities</a:t>
            </a:r>
            <a:r>
              <a:rPr lang="en-US" baseline="0" dirty="0" smtClean="0"/>
              <a:t> you can do with a GPS. It can be used as much for fun and recreation as for education and professional work. The thing is to go outside and use it.</a:t>
            </a:r>
            <a:endParaRPr lang="en-US" dirty="0"/>
          </a:p>
        </p:txBody>
      </p:sp>
      <p:sp>
        <p:nvSpPr>
          <p:cNvPr id="4" name="Slide Number Placeholder 3"/>
          <p:cNvSpPr>
            <a:spLocks noGrp="1"/>
          </p:cNvSpPr>
          <p:nvPr>
            <p:ph type="sldNum" sz="quarter" idx="10"/>
          </p:nvPr>
        </p:nvSpPr>
        <p:spPr/>
        <p:txBody>
          <a:bodyPr/>
          <a:lstStyle/>
          <a:p>
            <a:fld id="{04CBE0BB-7C22-4783-97CB-2E09130655E9}"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First let’s go over some unit basics if you are not familiar with them. For this module I’ll be using a Garmin </a:t>
            </a:r>
            <a:r>
              <a:rPr lang="en-US" dirty="0" err="1" smtClean="0"/>
              <a:t>Etrex</a:t>
            </a:r>
            <a:r>
              <a:rPr lang="en-US" dirty="0" smtClean="0"/>
              <a:t> but the operations</a:t>
            </a:r>
            <a:r>
              <a:rPr lang="en-US" baseline="0" dirty="0" smtClean="0"/>
              <a:t> are somewhat standard across models and brands. The newer touch screen modules have some of their keys right on the screen. The nice thing about GPS technology is that it was made to be simple. </a:t>
            </a:r>
          </a:p>
          <a:p>
            <a:r>
              <a:rPr lang="en-US" baseline="0" dirty="0" smtClean="0"/>
              <a:t>	Starting on the bottom right is the </a:t>
            </a:r>
            <a:r>
              <a:rPr lang="en-US" b="1" baseline="0" dirty="0" smtClean="0"/>
              <a:t>power and backlight </a:t>
            </a:r>
            <a:r>
              <a:rPr lang="en-US" b="0" baseline="0" dirty="0" smtClean="0"/>
              <a:t>key which allows you to turn the unit off and on and adjust the backlight. Moving up is the </a:t>
            </a:r>
            <a:r>
              <a:rPr lang="en-US" b="1" baseline="0" dirty="0" smtClean="0"/>
              <a:t>exit and page</a:t>
            </a:r>
            <a:r>
              <a:rPr lang="en-US" b="0" baseline="0" dirty="0" smtClean="0"/>
              <a:t> key. Anytime you are in a menu pressing this key will exit you out moving up to the next level menu or next page. There is no key for it, but it is good to know that the top forehead part of the unit is where the GPS antenna/receiver is housed. Going around to the other side is two keys on the top for </a:t>
            </a:r>
            <a:r>
              <a:rPr lang="en-US" b="1" baseline="0" dirty="0" smtClean="0"/>
              <a:t>zooming in and out. </a:t>
            </a:r>
            <a:r>
              <a:rPr lang="en-US" b="0" baseline="0" dirty="0" smtClean="0"/>
              <a:t>The bottom key on the left side is the </a:t>
            </a:r>
            <a:r>
              <a:rPr lang="en-US" b="1" baseline="0" dirty="0" smtClean="0"/>
              <a:t>menu or find</a:t>
            </a:r>
            <a:r>
              <a:rPr lang="en-US" b="0" baseline="0" dirty="0" smtClean="0"/>
              <a:t> key. This of course brings up the menu for that page and in some cases allows you to select a geographic location. Finally on the face is the </a:t>
            </a:r>
            <a:r>
              <a:rPr lang="en-US" b="1" baseline="0" dirty="0" smtClean="0"/>
              <a:t>joystick and enter</a:t>
            </a:r>
            <a:r>
              <a:rPr lang="en-US" b="0" baseline="0" dirty="0" smtClean="0"/>
              <a:t> key. Think of this like the mouse on your computer. You move it around to move the pointer or selector on the screen and press down on it to execute a command. Unlike the mouse on your computer it won’t always let you switch to a new page though. Of course your unit may have a different way of navigating pages and menus so if you have not oriented yourself with it, take the unit out under a clear sky and mess around with it. </a:t>
            </a:r>
            <a:endParaRPr lang="en-US" b="1" dirty="0"/>
          </a:p>
        </p:txBody>
      </p:sp>
      <p:sp>
        <p:nvSpPr>
          <p:cNvPr id="4" name="Slide Number Placeholder 3"/>
          <p:cNvSpPr>
            <a:spLocks noGrp="1"/>
          </p:cNvSpPr>
          <p:nvPr>
            <p:ph type="sldNum" sz="quarter" idx="10"/>
          </p:nvPr>
        </p:nvSpPr>
        <p:spPr/>
        <p:txBody>
          <a:bodyPr/>
          <a:lstStyle/>
          <a:p>
            <a:fld id="{04CBE0BB-7C22-4783-97CB-2E09130655E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We went over the basic screens on most basic handheld units in Module 1 but this is a good spot to review. Each GPS unit</a:t>
            </a:r>
            <a:r>
              <a:rPr lang="en-US" baseline="0" dirty="0" smtClean="0"/>
              <a:t> </a:t>
            </a:r>
            <a:r>
              <a:rPr lang="en-US" dirty="0" smtClean="0"/>
              <a:t>displays their </a:t>
            </a:r>
            <a:r>
              <a:rPr lang="en-US" baseline="0" dirty="0" smtClean="0"/>
              <a:t>functions</a:t>
            </a:r>
            <a:r>
              <a:rPr lang="en-US" dirty="0" smtClean="0"/>
              <a:t> differently on their screens. </a:t>
            </a:r>
            <a:r>
              <a:rPr lang="en-US" b="1" dirty="0" smtClean="0"/>
              <a:t>Starting</a:t>
            </a:r>
            <a:r>
              <a:rPr lang="en-US" b="0" dirty="0" smtClean="0"/>
              <a:t> on the top left is the satellites page. You may see what satellites are in your sky, what ones your unit has picked up</a:t>
            </a:r>
            <a:r>
              <a:rPr lang="en-US" b="0" baseline="0" dirty="0" smtClean="0"/>
              <a:t> and locked on to, the strength of their signals, your coordinates, and some other info.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baseline="0" dirty="0" smtClean="0"/>
              <a:t>To the right</a:t>
            </a:r>
            <a:r>
              <a:rPr lang="en-US" b="0" baseline="0" dirty="0" smtClean="0"/>
              <a:t> on the map page you can see in real time where you are on the earth (see the black triangle in the center) with other places of interest. Many units will also let you view other windows on the page such as speed, trip odometer, or distance to a selected waypoint.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Waypoints and Tracks</a:t>
            </a:r>
            <a:r>
              <a:rPr lang="en-US" b="0" baseline="0" dirty="0" smtClean="0"/>
              <a:t> are on the map page in this screen capture of my unit. Simply put; a waypoint is a digital point that marks the spot where you are at. Tracks are the line segment version of waypoints (see the dark green line in the image). You can manually set the unit’s computer to start tracking your movements or it may do it automatically.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baseline="0" dirty="0" smtClean="0"/>
              <a:t>On the bottom left</a:t>
            </a:r>
            <a:r>
              <a:rPr lang="en-US" b="0" baseline="0" dirty="0" smtClean="0"/>
              <a:t> is the navigation page. The page contains a digital compass, destination pointer, and any other window you wish to have on it. The way it works is you tell the unit that you want to go to a point of interest stored in the unit’s memory and it will point you in the direction you should go. Don’t expect turn by turn directions from most handheld units though. Please keep in mind when navigating from point A to point B that a GPS does not have a brain and you should use yours.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1" baseline="0" dirty="0" smtClean="0"/>
              <a:t>Last </a:t>
            </a:r>
            <a:r>
              <a:rPr lang="en-US" b="0" baseline="0" dirty="0" smtClean="0"/>
              <a:t>is the menu page. If you want to do anything with the GPS unit other than navigate, look at satellites, or where you are on a map go to the menu page. The menu will have settings, track &amp; waypoint management, and can contain any number of applications from calendars and calculators to hunting, fishing, and geocaching programs.</a:t>
            </a:r>
            <a:endParaRPr lang="en-US" dirty="0" smtClean="0"/>
          </a:p>
        </p:txBody>
      </p:sp>
      <p:sp>
        <p:nvSpPr>
          <p:cNvPr id="4" name="Slide Number Placeholder 3"/>
          <p:cNvSpPr>
            <a:spLocks noGrp="1"/>
          </p:cNvSpPr>
          <p:nvPr>
            <p:ph type="sldNum" sz="quarter" idx="10"/>
          </p:nvPr>
        </p:nvSpPr>
        <p:spPr/>
        <p:txBody>
          <a:bodyPr/>
          <a:lstStyle/>
          <a:p>
            <a:fld id="{04CBE0BB-7C22-4783-97CB-2E09130655E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	Our first activity is GRAIL’s In Town GPS</a:t>
            </a:r>
            <a:r>
              <a:rPr lang="en-US" baseline="0" dirty="0" smtClean="0"/>
              <a:t> </a:t>
            </a:r>
            <a:r>
              <a:rPr lang="en-US" dirty="0" smtClean="0"/>
              <a:t>Adventure and is intended to help</a:t>
            </a:r>
            <a:r>
              <a:rPr lang="en-US" baseline="0" dirty="0" smtClean="0"/>
              <a:t> folks get outdoors and active while learning about and using technology</a:t>
            </a:r>
            <a:r>
              <a:rPr lang="en-US" dirty="0" smtClean="0"/>
              <a:t>. </a:t>
            </a:r>
            <a:r>
              <a:rPr lang="en-US" i="0" dirty="0" smtClean="0"/>
              <a:t>In this activity participants will gain</a:t>
            </a:r>
            <a:r>
              <a:rPr lang="en-US" i="0" baseline="0" dirty="0" smtClean="0"/>
              <a:t> a basic knowledge of how a GPS unit can help with science, math, navigation, land use, environmental studies, and various other subjects. It is a simple and not too time consuming GPS orientation exercise. </a:t>
            </a:r>
            <a:r>
              <a:rPr lang="en-US" dirty="0" smtClean="0"/>
              <a:t>An</a:t>
            </a:r>
            <a:r>
              <a:rPr lang="en-US" baseline="0" dirty="0" smtClean="0"/>
              <a:t> in town and outdoor version were made so you could set it up based on your situation.</a:t>
            </a:r>
            <a:r>
              <a:rPr lang="en-US" dirty="0" smtClean="0"/>
              <a:t> The activity sheet can be downloaded from</a:t>
            </a:r>
            <a:r>
              <a:rPr lang="en-US" i="1" dirty="0" smtClean="0">
                <a:solidFill>
                  <a:srgbClr val="C00000"/>
                </a:solidFill>
              </a:rPr>
              <a:t> </a:t>
            </a:r>
            <a:r>
              <a:rPr lang="en-US" b="0" i="0" u="none" dirty="0" smtClean="0">
                <a:solidFill>
                  <a:srgbClr val="C00000"/>
                </a:solidFill>
              </a:rPr>
              <a:t>the link on the webpage</a:t>
            </a:r>
            <a:r>
              <a:rPr lang="en-US" b="0" i="0" u="none" baseline="0" dirty="0" smtClean="0">
                <a:solidFill>
                  <a:srgbClr val="C00000"/>
                </a:solidFill>
              </a:rPr>
              <a:t> </a:t>
            </a:r>
            <a:r>
              <a:rPr lang="en-US" i="1" dirty="0" smtClean="0">
                <a:solidFill>
                  <a:srgbClr val="C00000"/>
                </a:solidFill>
              </a:rPr>
              <a:t> </a:t>
            </a:r>
            <a:r>
              <a:rPr lang="en-US" i="0" dirty="0" smtClean="0"/>
              <a:t>and</a:t>
            </a:r>
            <a:r>
              <a:rPr lang="en-US" i="0" baseline="0" dirty="0" smtClean="0"/>
              <a:t> can be done solo or as a team(s)</a:t>
            </a:r>
            <a:r>
              <a:rPr lang="en-US" i="0" dirty="0" smtClean="0"/>
              <a:t>.</a:t>
            </a:r>
            <a:r>
              <a:rPr lang="en-US" i="0" baseline="0" dirty="0" smtClean="0"/>
              <a:t> 	</a:t>
            </a:r>
            <a:r>
              <a:rPr lang="en-US" b="1" i="0" baseline="0" dirty="0" smtClean="0"/>
              <a:t>Participants will pick a starting point, such as a school parking lot, athletic field, or park and follow the questions on the activity sheet.</a:t>
            </a:r>
            <a:r>
              <a:rPr lang="en-US" b="0" i="0" baseline="0" dirty="0" smtClean="0"/>
              <a:t> At the starting point participants will take a few readings from their GPS units, answer some knowledge questions, mark a waypoint, and proceed at least to a southwest street corner (if you have several teams or people you might want to have them go in different directions. Just make sure their next path is 90° from where they were). </a:t>
            </a:r>
          </a:p>
          <a:p>
            <a:r>
              <a:rPr lang="en-US" b="0" i="0" baseline="0" dirty="0" smtClean="0"/>
              <a:t>	To mark a waypoint with </a:t>
            </a:r>
            <a:r>
              <a:rPr lang="en-US" b="0" i="0" baseline="0" dirty="0" err="1" smtClean="0"/>
              <a:t>Etrex</a:t>
            </a:r>
            <a:r>
              <a:rPr lang="en-US" b="0" i="0" baseline="0" dirty="0" smtClean="0"/>
              <a:t> Garmin units like the one I’m using all you need to do is hold down the joystick/enter button while on the map, satellite, or navigation page popping up window that will mark the point. If you are unable to figure out how to mark a waypoint on your unit see the unit’s instruction manual. For some of the knowledge questions that might not come to you right away, #2 is the horizon, #4 is the equator, and #5 the Prime Meridian, Greenwich England, or if we want to get technical 0°Lat &amp; 0°Long is just south of Ghana and west of Gabon in the African part of the Atlantic Ocean. </a:t>
            </a:r>
          </a:p>
          <a:p>
            <a:r>
              <a:rPr lang="en-US" b="0" i="0" baseline="0" dirty="0" smtClean="0"/>
              <a:t>	From the southwest street corner write the latitude and longitude, head at least a block perpendicular from your last path, fill out the questions, then make your way back to the starting point using </a:t>
            </a:r>
            <a:r>
              <a:rPr lang="en-US" sz="1200" kern="1200" dirty="0" smtClean="0">
                <a:solidFill>
                  <a:schemeClr val="tx1"/>
                </a:solidFill>
                <a:latin typeface="+mn-lt"/>
                <a:ea typeface="+mn-ea"/>
                <a:cs typeface="+mn-cs"/>
              </a:rPr>
              <a:t>the Go To or Find navigation function on your GPS unit. Answer the next few questions as you go along. For more waypoint practice you can mark the two corners you stopped at. Once back at the starting point fill out the rest of the questions. For question #15: In the window that pops when marking a waypoint you can use the joystick to scroll down to the coordinates field and enter the coordinates manually. </a:t>
            </a:r>
          </a:p>
          <a:p>
            <a:r>
              <a:rPr lang="en-US" sz="1200" b="1" kern="1200" dirty="0" smtClean="0">
                <a:solidFill>
                  <a:schemeClr val="tx1"/>
                </a:solidFill>
                <a:latin typeface="+mn-lt"/>
                <a:ea typeface="+mn-ea"/>
                <a:cs typeface="+mn-cs"/>
              </a:rPr>
              <a:t>	Please remember when walking with the GPS unit to look up and pay attention to your surroundings so you don’t run</a:t>
            </a:r>
            <a:r>
              <a:rPr lang="en-US" sz="1200" b="1" kern="1200" baseline="0" dirty="0" smtClean="0">
                <a:solidFill>
                  <a:schemeClr val="tx1"/>
                </a:solidFill>
                <a:latin typeface="+mn-lt"/>
                <a:ea typeface="+mn-ea"/>
                <a:cs typeface="+mn-cs"/>
              </a:rPr>
              <a:t> into someone, step in a dog mine, trip on a squirrel, disrupt traffic, or unwisely encounter any other obstacle. </a:t>
            </a:r>
            <a:r>
              <a:rPr lang="en-US" sz="1200" b="0" kern="1200" baseline="0" dirty="0" smtClean="0">
                <a:solidFill>
                  <a:schemeClr val="tx1"/>
                </a:solidFill>
                <a:latin typeface="+mn-lt"/>
                <a:ea typeface="+mn-ea"/>
                <a:cs typeface="+mn-cs"/>
              </a:rPr>
              <a:t> This activity can be adapted in anyway so feel free to use it how you would like. Also don’t worry about the GPS unit(s) being accurate within inches. Common handheld units will only come within three meters at most and that is all you need.</a:t>
            </a:r>
            <a:endParaRPr lang="en-US" b="1" dirty="0"/>
          </a:p>
        </p:txBody>
      </p:sp>
      <p:sp>
        <p:nvSpPr>
          <p:cNvPr id="4" name="Slide Number Placeholder 3"/>
          <p:cNvSpPr>
            <a:spLocks noGrp="1"/>
          </p:cNvSpPr>
          <p:nvPr>
            <p:ph type="sldNum" sz="quarter" idx="10"/>
          </p:nvPr>
        </p:nvSpPr>
        <p:spPr/>
        <p:txBody>
          <a:bodyPr/>
          <a:lstStyle/>
          <a:p>
            <a:fld id="{04CBE0BB-7C22-4783-97CB-2E09130655E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These instructions may look</a:t>
            </a:r>
            <a:r>
              <a:rPr lang="en-US" baseline="0" dirty="0" smtClean="0"/>
              <a:t> like the last ones but are adapted for this version.</a:t>
            </a:r>
            <a:r>
              <a:rPr lang="en-US" dirty="0" smtClean="0"/>
              <a:t> This is GRAIL’s Wilderness GPS</a:t>
            </a:r>
            <a:r>
              <a:rPr lang="en-US" baseline="0" dirty="0" smtClean="0"/>
              <a:t> </a:t>
            </a:r>
            <a:r>
              <a:rPr lang="en-US" dirty="0" smtClean="0"/>
              <a:t>Adventure and is intended to help</a:t>
            </a:r>
            <a:r>
              <a:rPr lang="en-US" baseline="0" dirty="0" smtClean="0"/>
              <a:t> folks get outdoors and active while learning about and using technology</a:t>
            </a:r>
            <a:r>
              <a:rPr lang="en-US" dirty="0" smtClean="0"/>
              <a:t>. The activity sheet can be downloaded from</a:t>
            </a:r>
            <a:r>
              <a:rPr lang="en-US" i="0" dirty="0" smtClean="0"/>
              <a:t> the link on the webpage</a:t>
            </a:r>
            <a:r>
              <a:rPr lang="en-US" i="1" dirty="0" smtClean="0"/>
              <a:t> </a:t>
            </a:r>
            <a:r>
              <a:rPr lang="en-US" i="0" dirty="0" smtClean="0"/>
              <a:t>and</a:t>
            </a:r>
            <a:r>
              <a:rPr lang="en-US" i="0" baseline="0" dirty="0" smtClean="0"/>
              <a:t> can be done solo or as a team(s)</a:t>
            </a:r>
            <a:r>
              <a:rPr lang="en-US" i="0" dirty="0" smtClean="0"/>
              <a:t>.</a:t>
            </a:r>
            <a:r>
              <a:rPr lang="en-US" i="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	Participants will pick a starting point, such as a open field or somewhere with a clear view of the sky, and follow the questions on the activity sheet.</a:t>
            </a:r>
            <a:r>
              <a:rPr lang="en-US" b="0" i="0" baseline="0" dirty="0" smtClean="0"/>
              <a:t> At the starting point participants will take a few readings from their GPS units, answer some knowledge questions, mark a waypoint, and proceed at least 100 meters to the north or desired direction (if you have several teams or people you might want to have them go in different directions. Just make sure their next path is 90° from where they were).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To mark a waypoint with </a:t>
            </a:r>
            <a:r>
              <a:rPr lang="en-US" b="0" i="0" baseline="0" dirty="0" err="1" smtClean="0"/>
              <a:t>Etrex</a:t>
            </a:r>
            <a:r>
              <a:rPr lang="en-US" b="0" i="0" baseline="0" dirty="0" smtClean="0"/>
              <a:t> Garmin units like the one I’m using all you need to do is hold down the joystick/enter button while on the map, satellite, or navigation page popping up window that will mark the point. If you are unable to figure out how to mark a waypoint on your unit see the instruction manual. For some of the knowledge questions that might not come to you right away, #2 is the horizon, #4 is the equator, and #5 the Prime Meridian, Greenwich England, or if we want to get technical 0°Lat &amp; 0°Long is just south of Ghana and west of Gabon in the African part of the Atlantic Ocean.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	From the north point write the latitude and longitude, head at least 100 meters perpendicular from your last path, fill out the questions, then make your way back to the starting point using </a:t>
            </a:r>
            <a:r>
              <a:rPr lang="en-US" sz="1200" kern="1200" dirty="0" smtClean="0">
                <a:solidFill>
                  <a:schemeClr val="tx1"/>
                </a:solidFill>
                <a:latin typeface="+mn-lt"/>
                <a:ea typeface="+mn-ea"/>
                <a:cs typeface="+mn-cs"/>
              </a:rPr>
              <a:t>the Go To or Find navigation function on your GPS unit. Answer the next few questions as you go along. For more waypoint practice you can mark the two points you stopped at. Once back at the starting point fill out the rest of the questions. For question #15: In the window that pops when marking a waypoint you can use the joystick to scroll down to the coordinates field and enter the coordinates manually.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	Please remember when walking with the GPS unit to look up and pay attention to your surroundings so you don’t run</a:t>
            </a:r>
            <a:r>
              <a:rPr lang="en-US" sz="1200" b="1" kern="1200" baseline="0" dirty="0" smtClean="0">
                <a:solidFill>
                  <a:schemeClr val="tx1"/>
                </a:solidFill>
                <a:latin typeface="+mn-lt"/>
                <a:ea typeface="+mn-ea"/>
                <a:cs typeface="+mn-cs"/>
              </a:rPr>
              <a:t> into someone, step in a dog mine, trip on a squirrel, disrupt traffic, or unwisely encounter any other obstacle. </a:t>
            </a:r>
            <a:r>
              <a:rPr lang="en-US" sz="1200" b="0" kern="1200" baseline="0" dirty="0" smtClean="0">
                <a:solidFill>
                  <a:schemeClr val="tx1"/>
                </a:solidFill>
                <a:latin typeface="+mn-lt"/>
                <a:ea typeface="+mn-ea"/>
                <a:cs typeface="+mn-cs"/>
              </a:rPr>
              <a:t> This activity can be adapted in anyway so feel free to use it how you would like. Again don’t worry about the GPS unit(s) being accurate within inches.</a:t>
            </a:r>
            <a:endParaRPr lang="en-US" b="1" dirty="0" smtClean="0"/>
          </a:p>
        </p:txBody>
      </p:sp>
      <p:sp>
        <p:nvSpPr>
          <p:cNvPr id="4" name="Slide Number Placeholder 3"/>
          <p:cNvSpPr>
            <a:spLocks noGrp="1"/>
          </p:cNvSpPr>
          <p:nvPr>
            <p:ph type="sldNum" sz="quarter" idx="10"/>
          </p:nvPr>
        </p:nvSpPr>
        <p:spPr/>
        <p:txBody>
          <a:bodyPr/>
          <a:lstStyle/>
          <a:p>
            <a:fld id="{04CBE0BB-7C22-4783-97CB-2E09130655E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Our next GPS </a:t>
            </a:r>
            <a:r>
              <a:rPr lang="en-US" dirty="0" smtClean="0"/>
              <a:t>mission is geocaching. In</a:t>
            </a:r>
            <a:r>
              <a:rPr lang="en-US" baseline="0" dirty="0" smtClean="0"/>
              <a:t> this</a:t>
            </a:r>
            <a:r>
              <a:rPr lang="en-US" dirty="0" smtClean="0"/>
              <a:t> screen and the next we will talk about how geocaching works and then we will take it outside.</a:t>
            </a:r>
            <a:r>
              <a:rPr lang="en-US" baseline="0" dirty="0" smtClean="0"/>
              <a:t> </a:t>
            </a:r>
            <a:r>
              <a:rPr lang="en-US" dirty="0" smtClean="0"/>
              <a:t>Geocaching (pronounced</a:t>
            </a:r>
            <a:r>
              <a:rPr lang="en-US" baseline="0" dirty="0" smtClean="0"/>
              <a:t> geo-cashing</a:t>
            </a:r>
            <a:r>
              <a:rPr lang="en-US" baseline="0" dirty="0" smtClean="0"/>
              <a:t>)</a:t>
            </a:r>
            <a:r>
              <a:rPr lang="en-US" dirty="0" smtClean="0"/>
              <a:t> is the latest new</a:t>
            </a:r>
            <a:r>
              <a:rPr lang="en-US" baseline="0" dirty="0" smtClean="0"/>
              <a:t> age sport which you’ve probably heard of but may not know what it is. It combines modern technology and classic treasure </a:t>
            </a:r>
            <a:r>
              <a:rPr lang="en-US" baseline="0" dirty="0" smtClean="0"/>
              <a:t>hunting in a </a:t>
            </a:r>
            <a:r>
              <a:rPr lang="en-US" baseline="0" dirty="0" smtClean="0"/>
              <a:t>discovering expedition well worth your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a:t>
            </a:r>
            <a:r>
              <a:rPr lang="en-US" b="1" dirty="0" smtClean="0"/>
              <a:t>You download the coordinates of a cache (hidden container of something) off a website to your GPS unit, go outside and journey to the destination, find the cache, sign the log book saying you found the cache, and report the same back on the website. Sounds easy</a:t>
            </a:r>
            <a:r>
              <a:rPr lang="en-US" b="1" baseline="0" dirty="0" smtClean="0"/>
              <a:t> right? Not exactly. Knowing where something is located is one thing, knowing how to get there and getting there is another. That’s part of what makes geocaching fun. You also have the challenge of finding the actual cache as your GPS unit will only get you within one or two hundred feet of the actual container.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a:t>
            </a:r>
            <a:r>
              <a:rPr lang="en-US" dirty="0" smtClean="0"/>
              <a:t>Generally caches are hidden but not buried so they are retrievable.</a:t>
            </a:r>
            <a:r>
              <a:rPr lang="en-US" baseline="0" dirty="0" smtClean="0"/>
              <a:t> </a:t>
            </a:r>
            <a:r>
              <a:rPr lang="en-US" dirty="0" smtClean="0"/>
              <a:t>A cache </a:t>
            </a:r>
            <a:r>
              <a:rPr lang="en-US" dirty="0" smtClean="0"/>
              <a:t>may be found </a:t>
            </a:r>
            <a:r>
              <a:rPr lang="en-US" dirty="0" smtClean="0"/>
              <a:t>in a tree or behind a rock. You may find a</a:t>
            </a:r>
            <a:r>
              <a:rPr lang="en-US" baseline="0" dirty="0" smtClean="0"/>
              <a:t> metal ammo box or clear Tupperware container with a log book and a dozen dollar store treasures.</a:t>
            </a:r>
            <a:r>
              <a:rPr lang="en-US" dirty="0" smtClean="0"/>
              <a:t> Sometimes the cache you find may contain</a:t>
            </a:r>
            <a:r>
              <a:rPr lang="en-US" baseline="0" dirty="0" smtClean="0"/>
              <a:t> clues that lead you to the real treasure cache. Sometimes a cache contains </a:t>
            </a:r>
            <a:r>
              <a:rPr lang="en-US" baseline="0" dirty="0" err="1" smtClean="0"/>
              <a:t>trackables</a:t>
            </a:r>
            <a:r>
              <a:rPr lang="en-US" baseline="0" dirty="0" smtClean="0"/>
              <a:t> or hitchhikers such as Travel Bugs or </a:t>
            </a:r>
            <a:r>
              <a:rPr lang="en-US" baseline="0" dirty="0" err="1" smtClean="0"/>
              <a:t>Geocoins</a:t>
            </a:r>
            <a:r>
              <a:rPr lang="en-US" baseline="0" dirty="0" smtClean="0"/>
              <a:t>. When you find one you log it on the website it belongs to and move it to another cache for someone else to find.</a:t>
            </a:r>
            <a:r>
              <a:rPr lang="en-US" dirty="0" smtClean="0"/>
              <a:t> </a:t>
            </a:r>
            <a:r>
              <a:rPr lang="en-US" baseline="0" dirty="0" smtClean="0"/>
              <a:t>The treasures are hidden in both wilderness and urban areas.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There are over</a:t>
            </a:r>
            <a:r>
              <a:rPr lang="en-US" baseline="0" dirty="0" smtClean="0"/>
              <a:t> a million </a:t>
            </a:r>
            <a:r>
              <a:rPr lang="en-US" dirty="0" smtClean="0"/>
              <a:t>geocaches</a:t>
            </a:r>
            <a:r>
              <a:rPr lang="en-US" baseline="0" dirty="0" smtClean="0"/>
              <a:t> all over the world and you’d be surprised how many are near your location. Cousin GPS activities include </a:t>
            </a:r>
            <a:r>
              <a:rPr lang="en-US" baseline="0" dirty="0" err="1" smtClean="0"/>
              <a:t>EarthCaches</a:t>
            </a:r>
            <a:r>
              <a:rPr lang="en-US" baseline="0" dirty="0" smtClean="0"/>
              <a:t> which are caches promoting </a:t>
            </a:r>
            <a:r>
              <a:rPr lang="en-US" baseline="0" dirty="0" err="1" smtClean="0"/>
              <a:t>geoscience</a:t>
            </a:r>
            <a:r>
              <a:rPr lang="en-US" baseline="0" dirty="0" smtClean="0"/>
              <a:t> education, </a:t>
            </a:r>
            <a:r>
              <a:rPr lang="en-US" baseline="0" dirty="0" err="1" smtClean="0"/>
              <a:t>waymarking</a:t>
            </a:r>
            <a:r>
              <a:rPr lang="en-US" baseline="0" dirty="0" smtClean="0"/>
              <a:t> which is like tourist travel geocaching, and letterboxing which is like collecting geocaching autographs.</a:t>
            </a:r>
            <a:endParaRPr lang="en-US" dirty="0" smtClean="0"/>
          </a:p>
        </p:txBody>
      </p:sp>
      <p:sp>
        <p:nvSpPr>
          <p:cNvPr id="4" name="Slide Number Placeholder 3"/>
          <p:cNvSpPr>
            <a:spLocks noGrp="1"/>
          </p:cNvSpPr>
          <p:nvPr>
            <p:ph type="sldNum" sz="quarter" idx="10"/>
          </p:nvPr>
        </p:nvSpPr>
        <p:spPr/>
        <p:txBody>
          <a:bodyPr/>
          <a:lstStyle/>
          <a:p>
            <a:fld id="{04CBE0BB-7C22-4783-97CB-2E09130655E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	Like any</a:t>
            </a:r>
            <a:r>
              <a:rPr lang="en-US" baseline="0" dirty="0" smtClean="0"/>
              <a:t> sport geocaching has it’s rules, guidelines, safety procedures, and so on. </a:t>
            </a:r>
            <a:r>
              <a:rPr lang="en-US" b="1" dirty="0" smtClean="0"/>
              <a:t>One of the most well known rules of geocaching is if you take an</a:t>
            </a:r>
            <a:r>
              <a:rPr lang="en-US" b="1" baseline="0" dirty="0" smtClean="0"/>
              <a:t> item </a:t>
            </a:r>
            <a:r>
              <a:rPr lang="en-US" b="1" dirty="0" smtClean="0"/>
              <a:t>out of the cache you leave something of equal or greater value. Make sure you sign the cache’s logbook and record your find on</a:t>
            </a:r>
            <a:r>
              <a:rPr lang="en-US" b="1" baseline="0" dirty="0" smtClean="0"/>
              <a:t> the web site that gave you the coordinates.</a:t>
            </a:r>
            <a:r>
              <a:rPr lang="en-US" baseline="0" dirty="0" smtClean="0"/>
              <a:t> </a:t>
            </a:r>
            <a:r>
              <a:rPr lang="en-US" dirty="0" smtClean="0"/>
              <a:t>You don’t want to put into (or find in) a cache things</a:t>
            </a:r>
            <a:r>
              <a:rPr lang="en-US" baseline="0" dirty="0" smtClean="0"/>
              <a:t> that are </a:t>
            </a:r>
            <a:r>
              <a:rPr lang="en-US" dirty="0" smtClean="0"/>
              <a:t>dangerous,</a:t>
            </a:r>
            <a:r>
              <a:rPr lang="en-US" baseline="0" dirty="0" smtClean="0"/>
              <a:t> illegal, living, that people might find offensive, or food as animals can find geocaches too. </a:t>
            </a:r>
          </a:p>
          <a:p>
            <a:r>
              <a:rPr lang="en-US" baseline="0" dirty="0" smtClean="0"/>
              <a:t>	Be respectful of nature when geocaching. Geocaching.com has a cache in trash out policy similar to the hiker’s guidelines of pack it in pack it out and leave no trace. Things like off-</a:t>
            </a:r>
            <a:r>
              <a:rPr lang="en-US" baseline="0" dirty="0" err="1" smtClean="0"/>
              <a:t>roading</a:t>
            </a:r>
            <a:r>
              <a:rPr lang="en-US" baseline="0" dirty="0" smtClean="0"/>
              <a:t> and disturbing wildlife are discouraged when geocaching. Geocaching on public lands is the most common. The Bureau of Land Management and Forest Service generally welcome geocaching but would like participants to </a:t>
            </a:r>
            <a:r>
              <a:rPr lang="en-US" b="1" baseline="0" dirty="0" smtClean="0"/>
              <a:t>do so responsibly with respect to the land</a:t>
            </a:r>
            <a:r>
              <a:rPr lang="en-US" baseline="0" dirty="0" smtClean="0"/>
              <a:t>. The National Park Service may or may not allow geocaching on their land so you need to check with the individual NPS unit before hand, even if a </a:t>
            </a:r>
            <a:r>
              <a:rPr lang="en-US" baseline="0" dirty="0" smtClean="0"/>
              <a:t>cache you are seeking </a:t>
            </a:r>
            <a:r>
              <a:rPr lang="en-US" baseline="0" dirty="0" smtClean="0"/>
              <a:t>is located in their territory. Also be courteous when geocaching on private lands. </a:t>
            </a:r>
          </a:p>
          <a:p>
            <a:r>
              <a:rPr lang="en-US" b="1" baseline="0" dirty="0" smtClean="0"/>
              <a:t>	You are going on a hike.</a:t>
            </a:r>
            <a:r>
              <a:rPr lang="en-US" baseline="0" dirty="0" smtClean="0"/>
              <a:t> With any adventure you need to be prepared. As the circumstances fit </a:t>
            </a:r>
            <a:r>
              <a:rPr lang="en-US" b="1" baseline="0" dirty="0" smtClean="0"/>
              <a:t>bring things</a:t>
            </a:r>
            <a:r>
              <a:rPr lang="en-US" baseline="0" dirty="0" smtClean="0"/>
              <a:t> like good hiking/walking shoes, water and food, insect repellent and sunscreen, extra clothing in a pack, rain or other weather gear, flashlight, first add kit, a map of the area, an item to trade in the cache, pen/pencil to sign the log book, extra batteries, anything else you might need, and of course your GPS unit. If your going for a cache in difficult terrain you may need stuff like climbing or water gear. </a:t>
            </a:r>
          </a:p>
          <a:p>
            <a:r>
              <a:rPr lang="en-US" b="1" baseline="0" dirty="0" smtClean="0"/>
              <a:t>	Be cautious</a:t>
            </a:r>
            <a:r>
              <a:rPr lang="en-US" baseline="0" dirty="0" smtClean="0"/>
              <a:t> when outside as there may be dangerous obstacles, such as a cliff or swarm of angry bees, between you and the cache. A common mistake is being so focused on you GPS unit you fail to realize you are about trip over a wandering porcupine. Another part of being prepared is </a:t>
            </a:r>
            <a:r>
              <a:rPr lang="en-US" b="1" baseline="0" dirty="0" smtClean="0"/>
              <a:t>doing your research before your trek</a:t>
            </a:r>
            <a:r>
              <a:rPr lang="en-US" baseline="0" dirty="0" smtClean="0"/>
              <a:t>. Look at maps of the area, know the clues of the cache, have a plan, and let someone know where you are going.</a:t>
            </a:r>
            <a:endParaRPr lang="en-US" dirty="0"/>
          </a:p>
        </p:txBody>
      </p:sp>
      <p:sp>
        <p:nvSpPr>
          <p:cNvPr id="4" name="Slide Number Placeholder 3"/>
          <p:cNvSpPr>
            <a:spLocks noGrp="1"/>
          </p:cNvSpPr>
          <p:nvPr>
            <p:ph type="sldNum" sz="quarter" idx="10"/>
          </p:nvPr>
        </p:nvSpPr>
        <p:spPr/>
        <p:txBody>
          <a:bodyPr/>
          <a:lstStyle/>
          <a:p>
            <a:fld id="{04CBE0BB-7C22-4783-97CB-2E09130655E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	Now that you are oriented with geocaching you can go to a website like geocaching.com,</a:t>
            </a:r>
            <a:r>
              <a:rPr lang="en-US" baseline="0" dirty="0" smtClean="0"/>
              <a:t> sign up, download some cache coordinates, and take off on you own adventure. </a:t>
            </a:r>
            <a:r>
              <a:rPr lang="en-US" b="1" baseline="0" dirty="0" smtClean="0"/>
              <a:t>In this step however we talk about doing a group geocache activity</a:t>
            </a:r>
            <a:r>
              <a:rPr lang="en-US" baseline="0" dirty="0" smtClean="0"/>
              <a:t> for a class, youth group, office team builder, bunch of friends, community clean up, or any other crowd of more than one person (group date?).</a:t>
            </a:r>
            <a:r>
              <a:rPr lang="en-US" dirty="0" smtClean="0"/>
              <a:t> </a:t>
            </a:r>
            <a:r>
              <a:rPr lang="en-US" baseline="0" dirty="0" smtClean="0"/>
              <a:t> Feel free to adapt this however you like. Let’s set this one up for </a:t>
            </a:r>
            <a:r>
              <a:rPr lang="en-US" baseline="0" dirty="0" smtClean="0"/>
              <a:t>a </a:t>
            </a:r>
            <a:r>
              <a:rPr lang="en-US" baseline="0" dirty="0" smtClean="0"/>
              <a:t>youth group or class learning about the outdoors and GPS’s. What we are going to do basically is set up some temporary caches in an area with some goals and purposes for the particular caches. </a:t>
            </a:r>
          </a:p>
          <a:p>
            <a:r>
              <a:rPr lang="en-US" baseline="0" dirty="0" smtClean="0"/>
              <a:t>	You will of course need to </a:t>
            </a:r>
            <a:r>
              <a:rPr lang="en-US" b="1" baseline="0" dirty="0" smtClean="0"/>
              <a:t>prepare some things beforehand</a:t>
            </a:r>
            <a:r>
              <a:rPr lang="en-US" baseline="0" dirty="0" smtClean="0"/>
              <a:t>. Pick an area that is of reasonable size for the activity. See that those who have stewardship of land won’t mind your being there and get permission if necessary. Make sure the area has enough terrain variety to hide the caches. In this scenario we want the cashes to be something the participates can use to learn about the outdoors (even if you are doing it in a city park such as this image of Lewis Kingman Park in Kingman). </a:t>
            </a:r>
            <a:r>
              <a:rPr lang="en-US" b="1" baseline="0" dirty="0" smtClean="0"/>
              <a:t>So you could hide information about things in the forest on printed cards, objects that represent different plants and animals, or whatever.</a:t>
            </a:r>
            <a:r>
              <a:rPr lang="en-US" baseline="0" dirty="0" smtClean="0"/>
              <a:t> Each item of information found can be used to answer questions the participants have on a sheet. Get the coordinates of where you hide or are going to hide the caches and mark them as waypoints on your GPS unit. You may want to encrypt the names so the participants have more of a challenge. If the caches are going to be hidden in the area for more than a few hours mark them as such so a passerby doesn’t stumble on them thinking they are trash. </a:t>
            </a:r>
          </a:p>
          <a:p>
            <a:r>
              <a:rPr lang="en-US" baseline="0" dirty="0" smtClean="0"/>
              <a:t>	Once the waypoints of the caches are on your unit you can upload them on to a program like </a:t>
            </a:r>
            <a:r>
              <a:rPr lang="en-US" baseline="0" dirty="0" err="1" smtClean="0"/>
              <a:t>EasyGPS</a:t>
            </a:r>
            <a:r>
              <a:rPr lang="en-US" baseline="0" dirty="0" smtClean="0"/>
              <a:t> or DNR Garmin (free downloads) and then download them to the units the group will be using. Also prepare some sheets with a list of the caches’ names and any other information so the participants know what they are looking for and getting out of the event. For example if you have a card hidden with facts about elk found in Northern </a:t>
            </a:r>
            <a:r>
              <a:rPr lang="en-US" baseline="0" dirty="0" smtClean="0"/>
              <a:t>Arizona, the </a:t>
            </a:r>
            <a:r>
              <a:rPr lang="en-US" baseline="0" dirty="0" smtClean="0"/>
              <a:t>sheet you prepare for participants could say something like “What animal descends from the red deer in Asia”</a:t>
            </a:r>
            <a:r>
              <a:rPr lang="en-US" i="1" dirty="0" smtClean="0"/>
              <a:t> </a:t>
            </a:r>
            <a:r>
              <a:rPr lang="en-US" baseline="0" dirty="0" smtClean="0"/>
              <a:t>with a fill in the blank line. When they find the </a:t>
            </a:r>
            <a:r>
              <a:rPr lang="en-US" baseline="0" dirty="0" smtClean="0"/>
              <a:t>cache, they find </a:t>
            </a:r>
            <a:r>
              <a:rPr lang="en-US" baseline="0" dirty="0" smtClean="0"/>
              <a:t>the answer. </a:t>
            </a:r>
          </a:p>
          <a:p>
            <a:r>
              <a:rPr lang="en-US" b="1" baseline="0" dirty="0" smtClean="0"/>
              <a:t>	When it comes time for the activity</a:t>
            </a:r>
            <a:r>
              <a:rPr lang="en-US" b="0" baseline="0" dirty="0" smtClean="0"/>
              <a:t> make sure the caches are hidden and then provide some instruction about the activity. Also if necessary how to use the GPS unit. Remind participants to put the caches back where discovered so others can find them and to look up so they don’t walk in to tree or wall. Then let them go and discover the caches. Use the usual guidelines you would use for an outdoor group activity. As the crowd comes in from finding all the caches talk to them about their experiences with using the GPS unit and what they learned about the outdoors. I always think some refreshments after the activity are a good idea but not necessary for success. </a:t>
            </a:r>
            <a:r>
              <a:rPr lang="en-US" b="1" baseline="0" dirty="0" smtClean="0"/>
              <a:t>After the activity</a:t>
            </a:r>
            <a:r>
              <a:rPr lang="en-US" b="0" baseline="0" dirty="0" smtClean="0"/>
              <a:t> make sure all the caches have been recovered, any trashed picked up, and the area is better than when you got there.</a:t>
            </a:r>
            <a:endParaRPr lang="en-US" dirty="0"/>
          </a:p>
        </p:txBody>
      </p:sp>
      <p:sp>
        <p:nvSpPr>
          <p:cNvPr id="4" name="Slide Number Placeholder 3"/>
          <p:cNvSpPr>
            <a:spLocks noGrp="1"/>
          </p:cNvSpPr>
          <p:nvPr>
            <p:ph type="sldNum" sz="quarter" idx="10"/>
          </p:nvPr>
        </p:nvSpPr>
        <p:spPr/>
        <p:txBody>
          <a:bodyPr/>
          <a:lstStyle/>
          <a:p>
            <a:fld id="{04CBE0BB-7C22-4783-97CB-2E09130655E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	For our third activity let’s do a little spy vs. spy and take geocaching</a:t>
            </a:r>
            <a:r>
              <a:rPr lang="en-US" baseline="0" dirty="0" smtClean="0"/>
              <a:t> to the next level</a:t>
            </a:r>
            <a:r>
              <a:rPr lang="en-US" dirty="0" smtClean="0"/>
              <a:t>. Adapt</a:t>
            </a:r>
            <a:r>
              <a:rPr lang="en-US" baseline="0" dirty="0" smtClean="0"/>
              <a:t> this as you like but let me tell you how the game works. Two different teams (A &amp; B, blue &amp; red, Pepsi &amp; Coke, Suns &amp; Spurs, or whatever) need to find several different items and make back to headquarters. The </a:t>
            </a:r>
            <a:r>
              <a:rPr lang="en-US" i="1" baseline="0" dirty="0" smtClean="0"/>
              <a:t>catch</a:t>
            </a:r>
            <a:r>
              <a:rPr lang="en-US" baseline="0" dirty="0" smtClean="0"/>
              <a:t> is they must find the items with clues and their GPS  units without being spotted by the enemy agents (other team). </a:t>
            </a:r>
          </a:p>
          <a:p>
            <a:r>
              <a:rPr lang="en-US" b="1" baseline="0" dirty="0" smtClean="0"/>
              <a:t>	Let’s set up a scenario</a:t>
            </a:r>
            <a:r>
              <a:rPr lang="en-US" baseline="0" dirty="0" smtClean="0"/>
              <a:t> in the woods just south of Lynx lake near Prescott for a crowd of about 5 to 10 agents. If you have more maybe make more teams and/or more items. We will make headquarters (HQ) the parking lot between the lake and the woods and set a reasonable boundary for our escapade. Each team will be equipped with a GPS unit, digital camera, and a list of items to get. A neutral group leader we’ll call the master spy </a:t>
            </a:r>
            <a:r>
              <a:rPr lang="en-US" b="0" baseline="0" dirty="0" smtClean="0"/>
              <a:t>(and henchmen?)</a:t>
            </a:r>
            <a:r>
              <a:rPr lang="en-US" baseline="0" dirty="0" smtClean="0"/>
              <a:t> will run the show. </a:t>
            </a:r>
          </a:p>
          <a:p>
            <a:r>
              <a:rPr lang="en-US" b="1" baseline="0" dirty="0" smtClean="0"/>
              <a:t>	Before hand</a:t>
            </a:r>
            <a:r>
              <a:rPr lang="en-US" baseline="0" dirty="0" smtClean="0"/>
              <a:t> the master spy will have made the list of items and their locations. In our scenario here the master spy went out ahead of time and marked on his or her own GPS where he or she hid </a:t>
            </a:r>
            <a:r>
              <a:rPr lang="en-US" b="1" baseline="0" dirty="0" smtClean="0"/>
              <a:t>the secret papers</a:t>
            </a:r>
            <a:r>
              <a:rPr lang="en-US" baseline="0" dirty="0" smtClean="0"/>
              <a:t> (rolls of toilet paper), </a:t>
            </a:r>
            <a:r>
              <a:rPr lang="en-US" b="1" baseline="0" dirty="0" smtClean="0"/>
              <a:t>the valuable jewels</a:t>
            </a:r>
            <a:r>
              <a:rPr lang="en-US" baseline="0" dirty="0" smtClean="0"/>
              <a:t> (plastic toys from the dollar store),  </a:t>
            </a:r>
            <a:r>
              <a:rPr lang="en-US" b="1" baseline="0" dirty="0" smtClean="0"/>
              <a:t>the super weapons</a:t>
            </a:r>
            <a:r>
              <a:rPr lang="en-US" baseline="0" dirty="0" smtClean="0"/>
              <a:t> (screwdrivers from </a:t>
            </a:r>
            <a:r>
              <a:rPr lang="en-US" baseline="0" dirty="0" err="1" smtClean="0"/>
              <a:t>Walmart</a:t>
            </a:r>
            <a:r>
              <a:rPr lang="en-US" baseline="0" dirty="0" smtClean="0"/>
              <a:t>), </a:t>
            </a:r>
            <a:r>
              <a:rPr lang="en-US" b="1" baseline="0" dirty="0" smtClean="0"/>
              <a:t>pieces of the embassy</a:t>
            </a:r>
            <a:r>
              <a:rPr lang="en-US" baseline="0" dirty="0" smtClean="0"/>
              <a:t> (Lego blocks, maybe a Lego person as the ambassador), </a:t>
            </a:r>
            <a:r>
              <a:rPr lang="en-US" b="1" baseline="0" dirty="0" smtClean="0"/>
              <a:t>and the money</a:t>
            </a:r>
            <a:r>
              <a:rPr lang="en-US" baseline="0" dirty="0" smtClean="0"/>
              <a:t> (Monopoly bucks). There are two (or one per team) of each item in a water resistant container hidden at a location (like a geocache). You can use a program like Easy GPS (free download) for uploading and downloading waypoints on to the GPS units. Also the master spy will put the coordinates to another item in the container. The idea is the spies who discover an item can’t go to another item without new coordinates. More on this soon. </a:t>
            </a:r>
          </a:p>
          <a:p>
            <a:r>
              <a:rPr lang="en-US" b="1" baseline="0" dirty="0" smtClean="0"/>
              <a:t>	The game</a:t>
            </a:r>
            <a:r>
              <a:rPr lang="en-US" b="0" baseline="0" dirty="0" smtClean="0"/>
              <a:t> </a:t>
            </a:r>
            <a:r>
              <a:rPr lang="en-US" b="1" baseline="0" dirty="0" smtClean="0"/>
              <a:t>starts off</a:t>
            </a:r>
            <a:r>
              <a:rPr lang="en-US" b="0" baseline="0" dirty="0" smtClean="0"/>
              <a:t> with the two teams gathered around the master spy. The master spy tells a story (The embassy in Caucasia has been infiltrated!) and hands each team a list of all the items with the location of one of the items. Each team will have a different item to start looking for. As they take off for their hunt, each team will find coordinates for a new item inside the discovered item’s container. If the master spy has done their job each team will collect the items in sequence by following the coordinates found in the item’s containers. </a:t>
            </a:r>
          </a:p>
          <a:p>
            <a:r>
              <a:rPr lang="en-US" b="0" baseline="0" dirty="0" smtClean="0"/>
              <a:t>	Depending on how the master spy has set things up each team may cross paths a number of times throughout the round. This is a good thing and where the cameras come in. Each time a team runs across enemy agents they snap a picture. This will cause the opposing team to lose points. Watch out because you could be spying with your camera while an agent is spying on you with theirs! So when searching for the cached items keep in mind covert ops. Again, As each cache is discovered pull one item out of the box and get the coordinates for the next cached item. Being that this a spy game, if agreed upon before hand, the master spy may have put the coordinates into code. </a:t>
            </a:r>
          </a:p>
        </p:txBody>
      </p:sp>
      <p:sp>
        <p:nvSpPr>
          <p:cNvPr id="4" name="Slide Number Placeholder 3"/>
          <p:cNvSpPr>
            <a:spLocks noGrp="1"/>
          </p:cNvSpPr>
          <p:nvPr>
            <p:ph type="sldNum" sz="quarter" idx="10"/>
          </p:nvPr>
        </p:nvSpPr>
        <p:spPr/>
        <p:txBody>
          <a:bodyPr/>
          <a:lstStyle/>
          <a:p>
            <a:fld id="{04CBE0BB-7C22-4783-97CB-2E09130655E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8F41F8-3936-4D98-B006-9DAF1A3491E1}" type="datetimeFigureOut">
              <a:rPr lang="en-US" smtClean="0"/>
              <a:pPr/>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F41F8-3936-4D98-B006-9DAF1A3491E1}" type="datetimeFigureOut">
              <a:rPr lang="en-US" smtClean="0"/>
              <a:pPr/>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F41F8-3936-4D98-B006-9DAF1A3491E1}" type="datetimeFigureOut">
              <a:rPr lang="en-US" smtClean="0"/>
              <a:pPr/>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F41F8-3936-4D98-B006-9DAF1A3491E1}" type="datetimeFigureOut">
              <a:rPr lang="en-US" smtClean="0"/>
              <a:pPr/>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8F41F8-3936-4D98-B006-9DAF1A3491E1}" type="datetimeFigureOut">
              <a:rPr lang="en-US" smtClean="0"/>
              <a:pPr/>
              <a:t>10/1/2010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8F41F8-3936-4D98-B006-9DAF1A3491E1}" type="datetimeFigureOut">
              <a:rPr lang="en-US" smtClean="0"/>
              <a:pPr/>
              <a:t>10/1/2010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8F41F8-3936-4D98-B006-9DAF1A3491E1}" type="datetimeFigureOut">
              <a:rPr lang="en-US" smtClean="0"/>
              <a:pPr/>
              <a:t>10/1/2010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8F41F8-3936-4D98-B006-9DAF1A3491E1}" type="datetimeFigureOut">
              <a:rPr lang="en-US" smtClean="0"/>
              <a:pPr/>
              <a:t>10/1/2010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F41F8-3936-4D98-B006-9DAF1A3491E1}" type="datetimeFigureOut">
              <a:rPr lang="en-US" smtClean="0"/>
              <a:pPr/>
              <a:t>10/1/2010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8F41F8-3936-4D98-B006-9DAF1A3491E1}" type="datetimeFigureOut">
              <a:rPr lang="en-US" smtClean="0"/>
              <a:pPr/>
              <a:t>10/1/2010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8F41F8-3936-4D98-B006-9DAF1A3491E1}" type="datetimeFigureOut">
              <a:rPr lang="en-US" smtClean="0"/>
              <a:pPr/>
              <a:t>10/1/2010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3E4FD-8A4D-4B00-AB46-01CDC14E875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F41F8-3936-4D98-B006-9DAF1A3491E1}" type="datetimeFigureOut">
              <a:rPr lang="en-US" smtClean="0"/>
              <a:pPr/>
              <a:t>10/1/2010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3E4FD-8A4D-4B00-AB46-01CDC14E875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PS starfield1.jpg"/>
          <p:cNvPicPr>
            <a:picLocks noChangeAspect="1"/>
          </p:cNvPicPr>
          <p:nvPr/>
        </p:nvPicPr>
        <p:blipFill>
          <a:blip r:embed="rId3" cstate="print"/>
          <a:stretch>
            <a:fillRect/>
          </a:stretch>
        </p:blipFill>
        <p:spPr>
          <a:xfrm>
            <a:off x="0" y="1"/>
            <a:ext cx="9144000" cy="6858000"/>
          </a:xfrm>
          <a:prstGeom prst="rect">
            <a:avLst/>
          </a:prstGeom>
        </p:spPr>
      </p:pic>
      <p:sp>
        <p:nvSpPr>
          <p:cNvPr id="5" name="Rectangle 4"/>
          <p:cNvSpPr/>
          <p:nvPr/>
        </p:nvSpPr>
        <p:spPr>
          <a:xfrm>
            <a:off x="381000" y="228600"/>
            <a:ext cx="8382000" cy="3416320"/>
          </a:xfrm>
          <a:prstGeom prst="rect">
            <a:avLst/>
          </a:prstGeom>
          <a:noFill/>
          <a:scene3d>
            <a:camera prst="obliqueTopLeft"/>
            <a:lightRig rig="threePt" dir="t"/>
          </a:scene3d>
          <a:sp3d prstMaterial="dkEdge"/>
        </p:spPr>
        <p:txBody>
          <a:bodyPr wrap="square" lIns="91440" tIns="45720" rIns="91440" bIns="45720">
            <a:spAutoFit/>
          </a:bodyPr>
          <a:lstStyle/>
          <a:p>
            <a:pPr algn="ctr"/>
            <a:r>
              <a:rPr lang="en-US" sz="5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Introduction</a:t>
            </a:r>
          </a:p>
          <a:p>
            <a:pPr algn="ctr"/>
            <a:r>
              <a:rPr lang="en-US" sz="5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to </a:t>
            </a:r>
          </a:p>
          <a:p>
            <a:pPr algn="ctr"/>
            <a:r>
              <a:rPr lang="en-US" sz="5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Global Positioning Systems </a:t>
            </a:r>
          </a:p>
          <a:p>
            <a:pPr algn="ctr"/>
            <a:r>
              <a:rPr lang="en-US" sz="5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(GPS)</a:t>
            </a:r>
            <a:endPar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TextBox 5"/>
          <p:cNvSpPr txBox="1"/>
          <p:nvPr/>
        </p:nvSpPr>
        <p:spPr>
          <a:xfrm>
            <a:off x="3741484" y="5039380"/>
            <a:ext cx="1661032" cy="523220"/>
          </a:xfrm>
          <a:prstGeom prst="rect">
            <a:avLst/>
          </a:prstGeom>
          <a:noFill/>
        </p:spPr>
        <p:txBody>
          <a:bodyPr wrap="none" rtlCol="0">
            <a:spAutoFit/>
          </a:bodyPr>
          <a:lstStyle/>
          <a:p>
            <a:r>
              <a:rPr lang="en-US" sz="2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Module 2</a:t>
            </a:r>
            <a:endPar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7" name="Picture 6" descr="GRAIL logo.jpg"/>
          <p:cNvPicPr>
            <a:picLocks noChangeAspect="1"/>
          </p:cNvPicPr>
          <p:nvPr/>
        </p:nvPicPr>
        <p:blipFill>
          <a:blip r:embed="rId4" cstate="print"/>
          <a:stretch>
            <a:fillRect/>
          </a:stretch>
        </p:blipFill>
        <p:spPr>
          <a:xfrm>
            <a:off x="3617385" y="3962400"/>
            <a:ext cx="1909231" cy="838199"/>
          </a:xfrm>
          <a:prstGeom prst="rect">
            <a:avLst/>
          </a:prstGeom>
        </p:spPr>
      </p:pic>
      <p:sp>
        <p:nvSpPr>
          <p:cNvPr id="8" name="TextBox 7"/>
          <p:cNvSpPr txBox="1"/>
          <p:nvPr/>
        </p:nvSpPr>
        <p:spPr>
          <a:xfrm>
            <a:off x="1524000" y="5791200"/>
            <a:ext cx="6096000" cy="646331"/>
          </a:xfrm>
          <a:prstGeom prst="rect">
            <a:avLst/>
          </a:prstGeom>
          <a:noFill/>
        </p:spPr>
        <p:txBody>
          <a:bodyPr wrap="square" rtlCol="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GRAIL’s In Town &amp; Wilderness GPS Adventures, Geocaching, and  The GPS Spy Adventure </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9" name="TextBox 7"/>
          <p:cNvSpPr txBox="1"/>
          <p:nvPr/>
        </p:nvSpPr>
        <p:spPr>
          <a:xfrm>
            <a:off x="3747095" y="6611779"/>
            <a:ext cx="1649811"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1"/>
                </a:solidFill>
              </a:rPr>
              <a:t>Created by: Scott Kelly 2010</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starfield1.jpg"/>
          <p:cNvPicPr>
            <a:picLocks noChangeAspect="1"/>
          </p:cNvPicPr>
          <p:nvPr/>
        </p:nvPicPr>
        <p:blipFill>
          <a:blip r:embed="rId3" cstate="print"/>
          <a:stretch>
            <a:fillRect/>
          </a:stretch>
        </p:blipFill>
        <p:spPr>
          <a:xfrm>
            <a:off x="0" y="1"/>
            <a:ext cx="9144000" cy="6858000"/>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259435" y="685800"/>
            <a:ext cx="8625130" cy="5943600"/>
          </a:xfrm>
          <a:prstGeom prst="rect">
            <a:avLst/>
          </a:prstGeom>
          <a:noFill/>
          <a:ln w="38100">
            <a:solidFill>
              <a:schemeClr val="accent1"/>
            </a:solidFill>
            <a:miter lim="800000"/>
            <a:headEnd/>
            <a:tailEnd/>
          </a:ln>
        </p:spPr>
      </p:pic>
      <p:sp>
        <p:nvSpPr>
          <p:cNvPr id="3" name="TextBox 2"/>
          <p:cNvSpPr txBox="1"/>
          <p:nvPr/>
        </p:nvSpPr>
        <p:spPr>
          <a:xfrm>
            <a:off x="579360" y="0"/>
            <a:ext cx="7985281" cy="584775"/>
          </a:xfrm>
          <a:prstGeom prst="rect">
            <a:avLst/>
          </a:prstGeom>
          <a:noFill/>
        </p:spPr>
        <p:txBody>
          <a:bodyPr wrap="square" rtlCol="0">
            <a:spAutoFit/>
          </a:bodyPr>
          <a:lstStyle/>
          <a:p>
            <a:pPr algn="ctr"/>
            <a:r>
              <a:rPr lang="en-US"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GPS Spy Adventure at Lynx Lake</a:t>
            </a:r>
            <a:endParaRPr lang="en-U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TextBox 5"/>
          <p:cNvSpPr txBox="1"/>
          <p:nvPr/>
        </p:nvSpPr>
        <p:spPr>
          <a:xfrm>
            <a:off x="1909370" y="1143000"/>
            <a:ext cx="605230" cy="646331"/>
          </a:xfrm>
          <a:prstGeom prst="rect">
            <a:avLst/>
          </a:prstGeom>
          <a:noFill/>
        </p:spPr>
        <p:txBody>
          <a:bodyPr wrap="none" rtlCol="0">
            <a:spAutoFit/>
          </a:bodyPr>
          <a:lstStyle/>
          <a:p>
            <a:r>
              <a:rPr lang="en-US" dirty="0" smtClean="0">
                <a:solidFill>
                  <a:srgbClr val="FFFF00"/>
                </a:solidFill>
              </a:rPr>
              <a:t>Lynx</a:t>
            </a:r>
          </a:p>
          <a:p>
            <a:r>
              <a:rPr lang="en-US" dirty="0" smtClean="0">
                <a:solidFill>
                  <a:srgbClr val="FFFF00"/>
                </a:solidFill>
              </a:rPr>
              <a:t>Lake</a:t>
            </a:r>
            <a:endParaRPr lang="en-US" dirty="0">
              <a:solidFill>
                <a:srgbClr val="FFFF00"/>
              </a:solidFill>
            </a:endParaRPr>
          </a:p>
        </p:txBody>
      </p:sp>
      <p:sp>
        <p:nvSpPr>
          <p:cNvPr id="7" name="TextBox 6"/>
          <p:cNvSpPr txBox="1"/>
          <p:nvPr/>
        </p:nvSpPr>
        <p:spPr>
          <a:xfrm>
            <a:off x="4343400" y="1230868"/>
            <a:ext cx="484428"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HQ</a:t>
            </a:r>
            <a:endParaRPr lang="en-US"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5660271" y="2505670"/>
            <a:ext cx="969129" cy="923330"/>
          </a:xfrm>
          <a:prstGeom prst="rect">
            <a:avLst/>
          </a:prstGeom>
          <a:noFill/>
        </p:spPr>
        <p:txBody>
          <a:bodyPr wrap="square" rtlCol="0">
            <a:spAutoFit/>
          </a:bodyPr>
          <a:lstStyle/>
          <a:p>
            <a:pPr algn="ctr"/>
            <a:r>
              <a:rPr lang="en-US" dirty="0" smtClean="0">
                <a:solidFill>
                  <a:srgbClr val="FFFF00"/>
                </a:solidFill>
              </a:rPr>
              <a:t>The Secret Papers</a:t>
            </a:r>
            <a:endParaRPr lang="en-US" dirty="0">
              <a:solidFill>
                <a:srgbClr val="FFFF00"/>
              </a:solidFill>
            </a:endParaRPr>
          </a:p>
        </p:txBody>
      </p:sp>
      <p:sp>
        <p:nvSpPr>
          <p:cNvPr id="9" name="Oval 8"/>
          <p:cNvSpPr/>
          <p:nvPr/>
        </p:nvSpPr>
        <p:spPr>
          <a:xfrm>
            <a:off x="5638800" y="2590800"/>
            <a:ext cx="76200" cy="76200"/>
          </a:xfrm>
          <a:prstGeom prst="ellipse">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91000" y="4191000"/>
            <a:ext cx="76200" cy="76200"/>
          </a:xfrm>
          <a:prstGeom prst="ellipse">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743200" y="3505200"/>
            <a:ext cx="76200" cy="76200"/>
          </a:xfrm>
          <a:prstGeom prst="ellipse">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124200" y="5486400"/>
            <a:ext cx="76200" cy="76200"/>
          </a:xfrm>
          <a:prstGeom prst="ellipse">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562600" y="4572000"/>
            <a:ext cx="76200" cy="76200"/>
          </a:xfrm>
          <a:prstGeom prst="ellipse">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3505200"/>
            <a:ext cx="1348446" cy="923330"/>
          </a:xfrm>
          <a:prstGeom prst="rect">
            <a:avLst/>
          </a:prstGeom>
          <a:noFill/>
        </p:spPr>
        <p:txBody>
          <a:bodyPr wrap="none" rtlCol="0">
            <a:spAutoFit/>
          </a:bodyPr>
          <a:lstStyle/>
          <a:p>
            <a:pPr algn="ctr"/>
            <a:r>
              <a:rPr lang="en-US" dirty="0" smtClean="0">
                <a:solidFill>
                  <a:srgbClr val="FFFF00"/>
                </a:solidFill>
              </a:rPr>
              <a:t>Embassy</a:t>
            </a:r>
          </a:p>
          <a:p>
            <a:pPr algn="ctr"/>
            <a:r>
              <a:rPr lang="en-US" dirty="0" smtClean="0">
                <a:solidFill>
                  <a:srgbClr val="FFFF00"/>
                </a:solidFill>
              </a:rPr>
              <a:t>Pieces/</a:t>
            </a:r>
          </a:p>
          <a:p>
            <a:pPr algn="ctr"/>
            <a:r>
              <a:rPr lang="en-US" dirty="0" smtClean="0">
                <a:solidFill>
                  <a:srgbClr val="FFFF00"/>
                </a:solidFill>
              </a:rPr>
              <a:t>Ambassador</a:t>
            </a:r>
            <a:endParaRPr lang="en-US" dirty="0">
              <a:solidFill>
                <a:srgbClr val="FFFF00"/>
              </a:solidFill>
            </a:endParaRPr>
          </a:p>
        </p:txBody>
      </p:sp>
      <p:sp>
        <p:nvSpPr>
          <p:cNvPr id="15" name="TextBox 14"/>
          <p:cNvSpPr txBox="1"/>
          <p:nvPr/>
        </p:nvSpPr>
        <p:spPr>
          <a:xfrm>
            <a:off x="5566737" y="4419600"/>
            <a:ext cx="1062663" cy="646331"/>
          </a:xfrm>
          <a:prstGeom prst="rect">
            <a:avLst/>
          </a:prstGeom>
          <a:noFill/>
        </p:spPr>
        <p:txBody>
          <a:bodyPr wrap="none" rtlCol="0">
            <a:spAutoFit/>
          </a:bodyPr>
          <a:lstStyle/>
          <a:p>
            <a:pPr algn="ctr"/>
            <a:r>
              <a:rPr lang="en-US" dirty="0" smtClean="0">
                <a:solidFill>
                  <a:srgbClr val="FFFF00"/>
                </a:solidFill>
              </a:rPr>
              <a:t>Super</a:t>
            </a:r>
          </a:p>
          <a:p>
            <a:pPr algn="ctr"/>
            <a:r>
              <a:rPr lang="en-US" dirty="0" smtClean="0">
                <a:solidFill>
                  <a:srgbClr val="FFFF00"/>
                </a:solidFill>
              </a:rPr>
              <a:t>Weapons</a:t>
            </a:r>
            <a:endParaRPr lang="en-US" dirty="0">
              <a:solidFill>
                <a:srgbClr val="FFFF00"/>
              </a:solidFill>
            </a:endParaRPr>
          </a:p>
        </p:txBody>
      </p:sp>
      <p:sp>
        <p:nvSpPr>
          <p:cNvPr id="16" name="TextBox 15"/>
          <p:cNvSpPr txBox="1"/>
          <p:nvPr/>
        </p:nvSpPr>
        <p:spPr>
          <a:xfrm>
            <a:off x="2356771" y="5334000"/>
            <a:ext cx="843629" cy="646331"/>
          </a:xfrm>
          <a:prstGeom prst="rect">
            <a:avLst/>
          </a:prstGeom>
          <a:noFill/>
        </p:spPr>
        <p:txBody>
          <a:bodyPr wrap="none" rtlCol="0">
            <a:spAutoFit/>
          </a:bodyPr>
          <a:lstStyle/>
          <a:p>
            <a:pPr algn="ctr"/>
            <a:r>
              <a:rPr lang="en-US" dirty="0" smtClean="0">
                <a:solidFill>
                  <a:srgbClr val="FFFF00"/>
                </a:solidFill>
              </a:rPr>
              <a:t>The</a:t>
            </a:r>
          </a:p>
          <a:p>
            <a:pPr algn="ctr"/>
            <a:r>
              <a:rPr lang="en-US" dirty="0" smtClean="0">
                <a:solidFill>
                  <a:srgbClr val="FFFF00"/>
                </a:solidFill>
              </a:rPr>
              <a:t>Money</a:t>
            </a:r>
            <a:endParaRPr lang="en-US" dirty="0">
              <a:solidFill>
                <a:srgbClr val="FFFF00"/>
              </a:solidFill>
            </a:endParaRPr>
          </a:p>
        </p:txBody>
      </p:sp>
      <p:sp>
        <p:nvSpPr>
          <p:cNvPr id="17" name="TextBox 16"/>
          <p:cNvSpPr txBox="1"/>
          <p:nvPr/>
        </p:nvSpPr>
        <p:spPr>
          <a:xfrm>
            <a:off x="4114800" y="3468469"/>
            <a:ext cx="989373" cy="646331"/>
          </a:xfrm>
          <a:prstGeom prst="rect">
            <a:avLst/>
          </a:prstGeom>
          <a:noFill/>
        </p:spPr>
        <p:txBody>
          <a:bodyPr wrap="none" rtlCol="0">
            <a:spAutoFit/>
          </a:bodyPr>
          <a:lstStyle/>
          <a:p>
            <a:pPr algn="ctr"/>
            <a:r>
              <a:rPr lang="en-US" dirty="0" smtClean="0">
                <a:solidFill>
                  <a:srgbClr val="FFFF00"/>
                </a:solidFill>
              </a:rPr>
              <a:t>Valuable</a:t>
            </a:r>
          </a:p>
          <a:p>
            <a:pPr algn="ctr"/>
            <a:r>
              <a:rPr lang="en-US" dirty="0" smtClean="0">
                <a:solidFill>
                  <a:srgbClr val="FFFF00"/>
                </a:solidFill>
              </a:rPr>
              <a:t>Jewels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starfield1.jpg"/>
          <p:cNvPicPr>
            <a:picLocks noChangeAspect="1"/>
          </p:cNvPicPr>
          <p:nvPr/>
        </p:nvPicPr>
        <p:blipFill>
          <a:blip r:embed="rId3" cstate="print"/>
          <a:stretch>
            <a:fillRect/>
          </a:stretch>
        </p:blipFill>
        <p:spPr>
          <a:xfrm>
            <a:off x="0" y="1"/>
            <a:ext cx="9144000" cy="6858000"/>
          </a:xfrm>
          <a:prstGeom prst="rect">
            <a:avLst/>
          </a:prstGeom>
        </p:spPr>
      </p:pic>
      <p:pic>
        <p:nvPicPr>
          <p:cNvPr id="2050" name="Picture 2"/>
          <p:cNvPicPr>
            <a:picLocks noChangeAspect="1" noChangeArrowheads="1"/>
          </p:cNvPicPr>
          <p:nvPr/>
        </p:nvPicPr>
        <p:blipFill>
          <a:blip r:embed="rId4" cstate="print"/>
          <a:srcRect/>
          <a:stretch>
            <a:fillRect/>
          </a:stretch>
        </p:blipFill>
        <p:spPr bwMode="auto">
          <a:xfrm>
            <a:off x="304800" y="685800"/>
            <a:ext cx="8534400" cy="5881076"/>
          </a:xfrm>
          <a:prstGeom prst="rect">
            <a:avLst/>
          </a:prstGeom>
          <a:noFill/>
          <a:ln w="38100">
            <a:solidFill>
              <a:schemeClr val="accent1"/>
            </a:solidFill>
            <a:miter lim="800000"/>
            <a:headEnd/>
            <a:tailEnd/>
          </a:ln>
        </p:spPr>
      </p:pic>
      <p:sp>
        <p:nvSpPr>
          <p:cNvPr id="3" name="TextBox 2"/>
          <p:cNvSpPr txBox="1"/>
          <p:nvPr/>
        </p:nvSpPr>
        <p:spPr>
          <a:xfrm>
            <a:off x="1501768" y="24825"/>
            <a:ext cx="6140464" cy="584775"/>
          </a:xfrm>
          <a:prstGeom prst="rect">
            <a:avLst/>
          </a:prstGeom>
          <a:noFill/>
        </p:spPr>
        <p:txBody>
          <a:bodyPr wrap="none" rtlCol="0">
            <a:spAutoFit/>
          </a:bodyPr>
          <a:lstStyle/>
          <a:p>
            <a:r>
              <a:rPr lang="en-US"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The GPS Spy Adventure</a:t>
            </a:r>
            <a:r>
              <a:rPr lang="en-U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Education</a:t>
            </a:r>
          </a:p>
        </p:txBody>
      </p:sp>
      <p:sp>
        <p:nvSpPr>
          <p:cNvPr id="5" name="Line Callout 1 4"/>
          <p:cNvSpPr/>
          <p:nvPr/>
        </p:nvSpPr>
        <p:spPr>
          <a:xfrm>
            <a:off x="1600200" y="838200"/>
            <a:ext cx="1295400" cy="765048"/>
          </a:xfrm>
          <a:prstGeom prst="borderCallout1">
            <a:avLst>
              <a:gd name="adj1" fmla="val 99494"/>
              <a:gd name="adj2" fmla="val 99864"/>
              <a:gd name="adj3" fmla="val 198137"/>
              <a:gd name="adj4" fmla="val 1124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How long does a saguaro cactus live? </a:t>
            </a:r>
            <a:endParaRPr lang="en-US" sz="1400" dirty="0">
              <a:solidFill>
                <a:schemeClr val="tx1"/>
              </a:solidFill>
            </a:endParaRPr>
          </a:p>
        </p:txBody>
      </p:sp>
      <p:sp>
        <p:nvSpPr>
          <p:cNvPr id="6" name="Line Callout 1 5"/>
          <p:cNvSpPr/>
          <p:nvPr/>
        </p:nvSpPr>
        <p:spPr>
          <a:xfrm>
            <a:off x="533400" y="2819400"/>
            <a:ext cx="1219200" cy="765048"/>
          </a:xfrm>
          <a:prstGeom prst="borderCallout1">
            <a:avLst>
              <a:gd name="adj1" fmla="val 99494"/>
              <a:gd name="adj2" fmla="val 99864"/>
              <a:gd name="adj3" fmla="val 143954"/>
              <a:gd name="adj4" fmla="val 1399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When was Tucson the state capitol?</a:t>
            </a:r>
            <a:endParaRPr lang="en-US" sz="1400" dirty="0">
              <a:solidFill>
                <a:schemeClr val="tx1"/>
              </a:solidFill>
            </a:endParaRPr>
          </a:p>
        </p:txBody>
      </p:sp>
      <p:sp>
        <p:nvSpPr>
          <p:cNvPr id="7" name="Line Callout 1 6"/>
          <p:cNvSpPr/>
          <p:nvPr/>
        </p:nvSpPr>
        <p:spPr>
          <a:xfrm>
            <a:off x="533400" y="5638800"/>
            <a:ext cx="1219200" cy="609600"/>
          </a:xfrm>
          <a:prstGeom prst="borderCallout1">
            <a:avLst>
              <a:gd name="adj1" fmla="val 1623"/>
              <a:gd name="adj2" fmla="val 99864"/>
              <a:gd name="adj3" fmla="val -34381"/>
              <a:gd name="adj4" fmla="val 1194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Who’s buried in Grant’s tomb? </a:t>
            </a:r>
            <a:endParaRPr lang="en-US" sz="1400" dirty="0">
              <a:solidFill>
                <a:schemeClr val="tx1"/>
              </a:solidFill>
            </a:endParaRPr>
          </a:p>
        </p:txBody>
      </p:sp>
      <p:sp>
        <p:nvSpPr>
          <p:cNvPr id="8" name="Line Callout 1 7"/>
          <p:cNvSpPr/>
          <p:nvPr/>
        </p:nvSpPr>
        <p:spPr>
          <a:xfrm>
            <a:off x="4114800" y="2286000"/>
            <a:ext cx="1143000" cy="765048"/>
          </a:xfrm>
          <a:prstGeom prst="borderCallout1">
            <a:avLst>
              <a:gd name="adj1" fmla="val 101940"/>
              <a:gd name="adj2" fmla="val -136"/>
              <a:gd name="adj3" fmla="val 216220"/>
              <a:gd name="adj4" fmla="val -383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What lizard has beaded scales?</a:t>
            </a:r>
            <a:endParaRPr lang="en-US" sz="1400" dirty="0">
              <a:solidFill>
                <a:schemeClr val="tx1"/>
              </a:solidFill>
            </a:endParaRPr>
          </a:p>
        </p:txBody>
      </p:sp>
      <p:sp>
        <p:nvSpPr>
          <p:cNvPr id="9" name="Line Callout 1 8"/>
          <p:cNvSpPr/>
          <p:nvPr/>
        </p:nvSpPr>
        <p:spPr>
          <a:xfrm>
            <a:off x="6096000" y="1295400"/>
            <a:ext cx="1295400" cy="841248"/>
          </a:xfrm>
          <a:prstGeom prst="borderCallout1">
            <a:avLst>
              <a:gd name="adj1" fmla="val 99494"/>
              <a:gd name="adj2" fmla="val 49044"/>
              <a:gd name="adj3" fmla="val 264918"/>
              <a:gd name="adj4" fmla="val 100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What do desert tortoises eat?</a:t>
            </a:r>
            <a:endParaRPr lang="en-US" sz="1400" dirty="0">
              <a:solidFill>
                <a:schemeClr val="tx1"/>
              </a:solidFill>
            </a:endParaRPr>
          </a:p>
        </p:txBody>
      </p:sp>
      <p:sp>
        <p:nvSpPr>
          <p:cNvPr id="10" name="Line Callout 1 9"/>
          <p:cNvSpPr/>
          <p:nvPr/>
        </p:nvSpPr>
        <p:spPr>
          <a:xfrm>
            <a:off x="3429000" y="5562600"/>
            <a:ext cx="1219200" cy="762000"/>
          </a:xfrm>
          <a:prstGeom prst="borderCallout1">
            <a:avLst>
              <a:gd name="adj1" fmla="val 1622"/>
              <a:gd name="adj2" fmla="val 98225"/>
              <a:gd name="adj3" fmla="val -112604"/>
              <a:gd name="adj4" fmla="val 173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Why do we call it Mt. Lemon?</a:t>
            </a:r>
            <a:endParaRPr lang="en-US" sz="1400" dirty="0">
              <a:solidFill>
                <a:schemeClr val="tx1"/>
              </a:solidFill>
            </a:endParaRPr>
          </a:p>
        </p:txBody>
      </p:sp>
      <p:sp>
        <p:nvSpPr>
          <p:cNvPr id="11" name="Oval 10"/>
          <p:cNvSpPr/>
          <p:nvPr/>
        </p:nvSpPr>
        <p:spPr>
          <a:xfrm>
            <a:off x="6019800" y="5181600"/>
            <a:ext cx="6096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HQ</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starfield1.jpg"/>
          <p:cNvPicPr>
            <a:picLocks noChangeAspect="1"/>
          </p:cNvPicPr>
          <p:nvPr/>
        </p:nvPicPr>
        <p:blipFill>
          <a:blip r:embed="rId3" cstate="print"/>
          <a:stretch>
            <a:fillRect/>
          </a:stretch>
        </p:blipFill>
        <p:spPr>
          <a:xfrm>
            <a:off x="0" y="1"/>
            <a:ext cx="9144000" cy="68580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228599" y="381000"/>
            <a:ext cx="4583071" cy="6096000"/>
          </a:xfrm>
          <a:prstGeom prst="rect">
            <a:avLst/>
          </a:prstGeom>
          <a:noFill/>
          <a:ln w="38100">
            <a:solidFill>
              <a:schemeClr val="accent1"/>
            </a:solidFill>
            <a:miter lim="800000"/>
            <a:headEnd/>
            <a:tailEnd/>
          </a:ln>
          <a:effectLst/>
        </p:spPr>
      </p:pic>
      <p:sp>
        <p:nvSpPr>
          <p:cNvPr id="4" name="TextBox 3"/>
          <p:cNvSpPr txBox="1"/>
          <p:nvPr/>
        </p:nvSpPr>
        <p:spPr>
          <a:xfrm>
            <a:off x="5181600" y="243513"/>
            <a:ext cx="3733800" cy="6370975"/>
          </a:xfrm>
          <a:prstGeom prst="rect">
            <a:avLst/>
          </a:prstGeom>
          <a:solidFill>
            <a:schemeClr val="bg1"/>
          </a:solidFill>
          <a:ln w="38100">
            <a:solidFill>
              <a:schemeClr val="accent1"/>
            </a:solidFill>
          </a:ln>
        </p:spPr>
        <p:txBody>
          <a:bodyPr wrap="square" rtlCol="0">
            <a:spAutoFit/>
          </a:bodyPr>
          <a:lstStyle/>
          <a:p>
            <a:pPr algn="ct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GPS Uses</a:t>
            </a:r>
          </a:p>
          <a:p>
            <a:pPr algn="ctr">
              <a:buBlip>
                <a:blip r:embed="rId5"/>
              </a:buBlip>
            </a:pP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Field study of cactus wren habitat</a:t>
            </a:r>
          </a:p>
          <a:p>
            <a:pPr algn="ctr">
              <a:buBlip>
                <a:blip r:embed="rId5"/>
              </a:buBlip>
            </a:pP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Data gathering for city/county transit projects</a:t>
            </a:r>
          </a:p>
          <a:p>
            <a:pPr algn="ctr">
              <a:buBlip>
                <a:blip r:embed="rId5"/>
              </a:buBlip>
            </a:pP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Disaster effects analysis</a:t>
            </a:r>
          </a:p>
          <a:p>
            <a:pPr algn="ctr">
              <a:buBlip>
                <a:blip r:embed="rId5"/>
              </a:buBlip>
            </a:pP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Campus management</a:t>
            </a:r>
          </a:p>
          <a:p>
            <a:pPr algn="ctr">
              <a:buBlip>
                <a:blip r:embed="rId5"/>
              </a:buBlip>
            </a:pP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Aircraft tracking and navigation</a:t>
            </a:r>
          </a:p>
          <a:p>
            <a:pPr algn="ctr">
              <a:buBlip>
                <a:blip r:embed="rId5"/>
              </a:buBlip>
            </a:pP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Business geographic needs</a:t>
            </a:r>
          </a:p>
          <a:p>
            <a:pPr algn="ctr">
              <a:buBlip>
                <a:blip r:embed="rId5"/>
              </a:buBlip>
            </a:pP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Navigation from Kingman to Safford</a:t>
            </a:r>
          </a:p>
          <a:p>
            <a:pPr algn="ctr">
              <a:buBlip>
                <a:blip r:embed="rId5"/>
              </a:buBlip>
            </a:pP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Discovery of hidden treasure</a:t>
            </a:r>
          </a:p>
          <a:p>
            <a:pPr algn="ctr">
              <a:buBlip>
                <a:blip r:embed="rId5"/>
              </a:buBlip>
            </a:pPr>
            <a:r>
              <a:rPr 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rPr>
              <a:t>Much more…</a:t>
            </a:r>
            <a:endParaRPr lang="en-US" sz="2400" b="1" spc="50" dirty="0">
              <a:ln w="13500">
                <a:solidFill>
                  <a:schemeClr val="accent1">
                    <a:shade val="2500"/>
                    <a:alpha val="6500"/>
                  </a:schemeClr>
                </a:solidFill>
                <a:prstDash val="solid"/>
              </a:ln>
              <a:effectLst>
                <a:innerShdw blurRad="50900" dist="38500" dir="13500000">
                  <a:srgbClr val="000000">
                    <a:alpha val="60000"/>
                  </a:srgbClr>
                </a:inn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starfield1.jpg"/>
          <p:cNvPicPr>
            <a:picLocks noChangeAspect="1"/>
          </p:cNvPicPr>
          <p:nvPr/>
        </p:nvPicPr>
        <p:blipFill>
          <a:blip r:embed="rId3" cstate="print"/>
          <a:stretch>
            <a:fillRect/>
          </a:stretch>
        </p:blipFill>
        <p:spPr>
          <a:xfrm>
            <a:off x="0" y="1"/>
            <a:ext cx="9144000" cy="6858000"/>
          </a:xfrm>
          <a:prstGeom prst="rect">
            <a:avLst/>
          </a:prstGeom>
        </p:spPr>
      </p:pic>
      <p:grpSp>
        <p:nvGrpSpPr>
          <p:cNvPr id="23" name="Group 22"/>
          <p:cNvGrpSpPr/>
          <p:nvPr/>
        </p:nvGrpSpPr>
        <p:grpSpPr>
          <a:xfrm>
            <a:off x="381000" y="228600"/>
            <a:ext cx="8382000" cy="6400800"/>
            <a:chOff x="381000" y="228600"/>
            <a:chExt cx="8382000" cy="6400800"/>
          </a:xfrm>
        </p:grpSpPr>
        <p:sp>
          <p:nvSpPr>
            <p:cNvPr id="4" name="Rectangle 3"/>
            <p:cNvSpPr/>
            <p:nvPr/>
          </p:nvSpPr>
          <p:spPr>
            <a:xfrm>
              <a:off x="381000" y="228600"/>
              <a:ext cx="8382000" cy="64008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0" descr="http://www.devicepedia.com/wp-content/uploads/2009/04/garminetrexventure.jpg"/>
            <p:cNvPicPr>
              <a:picLocks noChangeAspect="1" noChangeArrowheads="1"/>
            </p:cNvPicPr>
            <p:nvPr/>
          </p:nvPicPr>
          <p:blipFill>
            <a:blip r:embed="rId4" cstate="print"/>
            <a:srcRect/>
            <a:stretch>
              <a:fillRect/>
            </a:stretch>
          </p:blipFill>
          <p:spPr bwMode="auto">
            <a:xfrm>
              <a:off x="1409700" y="266700"/>
              <a:ext cx="6324600" cy="6324600"/>
            </a:xfrm>
            <a:prstGeom prst="rect">
              <a:avLst/>
            </a:prstGeom>
            <a:noFill/>
          </p:spPr>
        </p:pic>
        <p:sp>
          <p:nvSpPr>
            <p:cNvPr id="5" name="TextBox 4"/>
            <p:cNvSpPr txBox="1"/>
            <p:nvPr/>
          </p:nvSpPr>
          <p:spPr>
            <a:xfrm>
              <a:off x="914400" y="1219200"/>
              <a:ext cx="1172244" cy="646331"/>
            </a:xfrm>
            <a:prstGeom prst="rect">
              <a:avLst/>
            </a:prstGeom>
            <a:noFill/>
          </p:spPr>
          <p:txBody>
            <a:bodyPr wrap="none" rtlCol="0">
              <a:spAutoFit/>
            </a:bodyPr>
            <a:lstStyle/>
            <a:p>
              <a:r>
                <a:rPr lang="en-US" dirty="0" smtClean="0"/>
                <a:t>In/Out</a:t>
              </a:r>
            </a:p>
            <a:p>
              <a:r>
                <a:rPr lang="en-US" dirty="0" smtClean="0"/>
                <a:t>Zoom keys</a:t>
              </a:r>
              <a:endParaRPr lang="en-US" dirty="0"/>
            </a:p>
          </p:txBody>
        </p:sp>
        <p:sp>
          <p:nvSpPr>
            <p:cNvPr id="6" name="TextBox 5"/>
            <p:cNvSpPr txBox="1"/>
            <p:nvPr/>
          </p:nvSpPr>
          <p:spPr>
            <a:xfrm>
              <a:off x="914400" y="3505200"/>
              <a:ext cx="1622111" cy="646331"/>
            </a:xfrm>
            <a:prstGeom prst="rect">
              <a:avLst/>
            </a:prstGeom>
            <a:noFill/>
          </p:spPr>
          <p:txBody>
            <a:bodyPr wrap="none" rtlCol="0">
              <a:spAutoFit/>
            </a:bodyPr>
            <a:lstStyle/>
            <a:p>
              <a:r>
                <a:rPr lang="en-US" dirty="0" smtClean="0"/>
                <a:t>Enter Key,</a:t>
              </a:r>
            </a:p>
            <a:p>
              <a:r>
                <a:rPr lang="en-US" dirty="0" smtClean="0"/>
                <a:t>Joystick/Rocker</a:t>
              </a:r>
              <a:endParaRPr lang="en-US" dirty="0"/>
            </a:p>
          </p:txBody>
        </p:sp>
        <p:sp>
          <p:nvSpPr>
            <p:cNvPr id="7" name="TextBox 6"/>
            <p:cNvSpPr txBox="1"/>
            <p:nvPr/>
          </p:nvSpPr>
          <p:spPr>
            <a:xfrm>
              <a:off x="914400" y="2438400"/>
              <a:ext cx="954813" cy="646331"/>
            </a:xfrm>
            <a:prstGeom prst="rect">
              <a:avLst/>
            </a:prstGeom>
            <a:noFill/>
          </p:spPr>
          <p:txBody>
            <a:bodyPr wrap="none" rtlCol="0">
              <a:spAutoFit/>
            </a:bodyPr>
            <a:lstStyle/>
            <a:p>
              <a:r>
                <a:rPr lang="en-US" dirty="0" smtClean="0"/>
                <a:t>Menu,</a:t>
              </a:r>
            </a:p>
            <a:p>
              <a:r>
                <a:rPr lang="en-US" dirty="0" smtClean="0"/>
                <a:t>Find key</a:t>
              </a:r>
              <a:endParaRPr lang="en-US" dirty="0"/>
            </a:p>
          </p:txBody>
        </p:sp>
        <p:sp>
          <p:nvSpPr>
            <p:cNvPr id="8" name="TextBox 7"/>
            <p:cNvSpPr txBox="1"/>
            <p:nvPr/>
          </p:nvSpPr>
          <p:spPr>
            <a:xfrm>
              <a:off x="7059921" y="2286000"/>
              <a:ext cx="999248" cy="646331"/>
            </a:xfrm>
            <a:prstGeom prst="rect">
              <a:avLst/>
            </a:prstGeom>
            <a:noFill/>
          </p:spPr>
          <p:txBody>
            <a:bodyPr wrap="none" rtlCol="0">
              <a:spAutoFit/>
            </a:bodyPr>
            <a:lstStyle/>
            <a:p>
              <a:r>
                <a:rPr lang="en-US" dirty="0" smtClean="0"/>
                <a:t>Exit,</a:t>
              </a:r>
            </a:p>
            <a:p>
              <a:r>
                <a:rPr lang="en-US" dirty="0" smtClean="0"/>
                <a:t>Page key</a:t>
              </a:r>
              <a:endParaRPr lang="en-US" dirty="0"/>
            </a:p>
          </p:txBody>
        </p:sp>
        <p:sp>
          <p:nvSpPr>
            <p:cNvPr id="9" name="TextBox 8"/>
            <p:cNvSpPr txBox="1"/>
            <p:nvPr/>
          </p:nvSpPr>
          <p:spPr>
            <a:xfrm>
              <a:off x="7042673" y="3429000"/>
              <a:ext cx="1033745" cy="923330"/>
            </a:xfrm>
            <a:prstGeom prst="rect">
              <a:avLst/>
            </a:prstGeom>
            <a:noFill/>
          </p:spPr>
          <p:txBody>
            <a:bodyPr wrap="none" rtlCol="0">
              <a:spAutoFit/>
            </a:bodyPr>
            <a:lstStyle/>
            <a:p>
              <a:r>
                <a:rPr lang="en-US" dirty="0" smtClean="0"/>
                <a:t>Power,</a:t>
              </a:r>
            </a:p>
            <a:p>
              <a:r>
                <a:rPr lang="en-US" dirty="0" smtClean="0"/>
                <a:t>Backlight</a:t>
              </a:r>
            </a:p>
            <a:p>
              <a:r>
                <a:rPr lang="en-US" dirty="0" smtClean="0"/>
                <a:t>key</a:t>
              </a:r>
              <a:endParaRPr lang="en-US" dirty="0"/>
            </a:p>
          </p:txBody>
        </p:sp>
        <p:sp>
          <p:nvSpPr>
            <p:cNvPr id="10" name="TextBox 9"/>
            <p:cNvSpPr txBox="1"/>
            <p:nvPr/>
          </p:nvSpPr>
          <p:spPr>
            <a:xfrm>
              <a:off x="7079991" y="877669"/>
              <a:ext cx="1071319" cy="923330"/>
            </a:xfrm>
            <a:prstGeom prst="rect">
              <a:avLst/>
            </a:prstGeom>
            <a:noFill/>
          </p:spPr>
          <p:txBody>
            <a:bodyPr wrap="none" rtlCol="0">
              <a:spAutoFit/>
            </a:bodyPr>
            <a:lstStyle/>
            <a:p>
              <a:r>
                <a:rPr lang="en-US" dirty="0" smtClean="0"/>
                <a:t>GPS</a:t>
              </a:r>
            </a:p>
            <a:p>
              <a:r>
                <a:rPr lang="en-US" dirty="0" smtClean="0"/>
                <a:t>Antenna/</a:t>
              </a:r>
            </a:p>
            <a:p>
              <a:r>
                <a:rPr lang="en-US" dirty="0" smtClean="0"/>
                <a:t>Receiver</a:t>
              </a:r>
              <a:endParaRPr lang="en-US" dirty="0"/>
            </a:p>
          </p:txBody>
        </p:sp>
        <p:cxnSp>
          <p:nvCxnSpPr>
            <p:cNvPr id="12" name="Straight Connector 11"/>
            <p:cNvCxnSpPr>
              <a:stCxn id="5" idx="3"/>
            </p:cNvCxnSpPr>
            <p:nvPr/>
          </p:nvCxnSpPr>
          <p:spPr>
            <a:xfrm flipV="1">
              <a:off x="2086644" y="1371600"/>
              <a:ext cx="732756" cy="17076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3"/>
            </p:cNvCxnSpPr>
            <p:nvPr/>
          </p:nvCxnSpPr>
          <p:spPr>
            <a:xfrm>
              <a:off x="2086644" y="1542366"/>
              <a:ext cx="656556" cy="36263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3"/>
            </p:cNvCxnSpPr>
            <p:nvPr/>
          </p:nvCxnSpPr>
          <p:spPr>
            <a:xfrm flipV="1">
              <a:off x="1869213" y="2743200"/>
              <a:ext cx="873987" cy="183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3"/>
            </p:cNvCxnSpPr>
            <p:nvPr/>
          </p:nvCxnSpPr>
          <p:spPr>
            <a:xfrm flipV="1">
              <a:off x="2536511" y="2819400"/>
              <a:ext cx="740089" cy="10089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9" idx="1"/>
            </p:cNvCxnSpPr>
            <p:nvPr/>
          </p:nvCxnSpPr>
          <p:spPr>
            <a:xfrm rot="16200000" flipH="1">
              <a:off x="6186104" y="3034095"/>
              <a:ext cx="995065" cy="7180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8" idx="1"/>
            </p:cNvCxnSpPr>
            <p:nvPr/>
          </p:nvCxnSpPr>
          <p:spPr>
            <a:xfrm rot="16200000" flipH="1">
              <a:off x="6225877" y="1775122"/>
              <a:ext cx="932766" cy="73532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0" idx="1"/>
            </p:cNvCxnSpPr>
            <p:nvPr/>
          </p:nvCxnSpPr>
          <p:spPr>
            <a:xfrm>
              <a:off x="5257800" y="990600"/>
              <a:ext cx="1822191" cy="348734"/>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smk39\Desktop\workshops\Intro to GPS\pictures\GPS starfield1.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pic>
        <p:nvPicPr>
          <p:cNvPr id="2050" name="Picture 2" descr="http://gpsinformation.us/vistacolor/HCx/Vista-HCx.gif"/>
          <p:cNvPicPr>
            <a:picLocks noChangeAspect="1" noChangeArrowheads="1"/>
          </p:cNvPicPr>
          <p:nvPr/>
        </p:nvPicPr>
        <p:blipFill>
          <a:blip r:embed="rId4" cstate="print"/>
          <a:srcRect/>
          <a:stretch>
            <a:fillRect/>
          </a:stretch>
        </p:blipFill>
        <p:spPr bwMode="auto">
          <a:xfrm>
            <a:off x="1531620" y="381000"/>
            <a:ext cx="2286000" cy="2857501"/>
          </a:xfrm>
          <a:prstGeom prst="rect">
            <a:avLst/>
          </a:prstGeom>
          <a:noFill/>
          <a:ln w="38100">
            <a:solidFill>
              <a:schemeClr val="accent1"/>
            </a:solidFill>
          </a:ln>
        </p:spPr>
      </p:pic>
      <p:pic>
        <p:nvPicPr>
          <p:cNvPr id="5" name="Picture 4" descr="map_screen2.bmp"/>
          <p:cNvPicPr>
            <a:picLocks noChangeAspect="1"/>
          </p:cNvPicPr>
          <p:nvPr/>
        </p:nvPicPr>
        <p:blipFill>
          <a:blip r:embed="rId5" cstate="print"/>
          <a:stretch>
            <a:fillRect/>
          </a:stretch>
        </p:blipFill>
        <p:spPr>
          <a:xfrm>
            <a:off x="1524000" y="3609975"/>
            <a:ext cx="2301240" cy="2876550"/>
          </a:xfrm>
          <a:prstGeom prst="rect">
            <a:avLst/>
          </a:prstGeom>
          <a:ln w="38100">
            <a:solidFill>
              <a:schemeClr val="accent1"/>
            </a:solidFill>
          </a:ln>
        </p:spPr>
      </p:pic>
      <p:pic>
        <p:nvPicPr>
          <p:cNvPr id="6" name="Picture 5" descr="map_screen3.bmp"/>
          <p:cNvPicPr>
            <a:picLocks noChangeAspect="1"/>
          </p:cNvPicPr>
          <p:nvPr/>
        </p:nvPicPr>
        <p:blipFill>
          <a:blip r:embed="rId6" cstate="print"/>
          <a:stretch>
            <a:fillRect/>
          </a:stretch>
        </p:blipFill>
        <p:spPr>
          <a:xfrm>
            <a:off x="5029200" y="3619500"/>
            <a:ext cx="2286000" cy="2857500"/>
          </a:xfrm>
          <a:prstGeom prst="rect">
            <a:avLst/>
          </a:prstGeom>
          <a:ln w="38100">
            <a:solidFill>
              <a:schemeClr val="accent1"/>
            </a:solidFill>
          </a:ln>
        </p:spPr>
      </p:pic>
      <p:pic>
        <p:nvPicPr>
          <p:cNvPr id="1027" name="Picture 3" descr="C:\Documents and Settings\smk39\Desktop\workshops\Intro to GPS\pictures\map_screen1.bmp"/>
          <p:cNvPicPr>
            <a:picLocks noChangeAspect="1" noChangeArrowheads="1"/>
          </p:cNvPicPr>
          <p:nvPr/>
        </p:nvPicPr>
        <p:blipFill>
          <a:blip r:embed="rId7" cstate="print"/>
          <a:srcRect/>
          <a:stretch>
            <a:fillRect/>
          </a:stretch>
        </p:blipFill>
        <p:spPr bwMode="auto">
          <a:xfrm>
            <a:off x="5029200" y="381000"/>
            <a:ext cx="2286000" cy="2857500"/>
          </a:xfrm>
          <a:prstGeom prst="rect">
            <a:avLst/>
          </a:prstGeom>
          <a:noFill/>
          <a:ln w="38100">
            <a:solidFill>
              <a:schemeClr val="accent1"/>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starfield1.jpg"/>
          <p:cNvPicPr>
            <a:picLocks noChangeAspect="1"/>
          </p:cNvPicPr>
          <p:nvPr/>
        </p:nvPicPr>
        <p:blipFill>
          <a:blip r:embed="rId3" cstate="print"/>
          <a:stretch>
            <a:fillRect/>
          </a:stretch>
        </p:blipFill>
        <p:spPr>
          <a:xfrm>
            <a:off x="0" y="1"/>
            <a:ext cx="9144000" cy="6858000"/>
          </a:xfrm>
          <a:prstGeom prst="rect">
            <a:avLst/>
          </a:prstGeom>
        </p:spPr>
      </p:pic>
      <p:pic>
        <p:nvPicPr>
          <p:cNvPr id="1026" name="Picture 2"/>
          <p:cNvPicPr>
            <a:picLocks noChangeAspect="1" noChangeArrowheads="1"/>
          </p:cNvPicPr>
          <p:nvPr/>
        </p:nvPicPr>
        <p:blipFill>
          <a:blip r:embed="rId4" cstate="print"/>
          <a:srcRect l="2469" t="15295" r="9877" b="585"/>
          <a:stretch>
            <a:fillRect/>
          </a:stretch>
        </p:blipFill>
        <p:spPr bwMode="auto">
          <a:xfrm>
            <a:off x="381000" y="381000"/>
            <a:ext cx="5943600" cy="5105400"/>
          </a:xfrm>
          <a:prstGeom prst="rect">
            <a:avLst/>
          </a:prstGeom>
          <a:noFill/>
          <a:ln w="38100">
            <a:solidFill>
              <a:schemeClr val="accent1"/>
            </a:solidFill>
            <a:miter lim="800000"/>
            <a:headEnd/>
            <a:tailEnd/>
          </a:ln>
        </p:spPr>
      </p:pic>
      <p:pic>
        <p:nvPicPr>
          <p:cNvPr id="20483" name="Picture 3"/>
          <p:cNvPicPr>
            <a:picLocks noChangeAspect="1" noChangeArrowheads="1"/>
          </p:cNvPicPr>
          <p:nvPr/>
        </p:nvPicPr>
        <p:blipFill>
          <a:blip r:embed="rId5" cstate="print"/>
          <a:srcRect l="18824" t="25091" r="49411" b="30999"/>
          <a:stretch>
            <a:fillRect/>
          </a:stretch>
        </p:blipFill>
        <p:spPr bwMode="auto">
          <a:xfrm>
            <a:off x="6705600" y="381000"/>
            <a:ext cx="2057400" cy="2133600"/>
          </a:xfrm>
          <a:prstGeom prst="rect">
            <a:avLst/>
          </a:prstGeom>
          <a:noFill/>
          <a:ln w="38100">
            <a:solidFill>
              <a:schemeClr val="accent1"/>
            </a:solidFill>
            <a:miter lim="800000"/>
            <a:headEnd/>
            <a:tailEnd/>
          </a:ln>
        </p:spPr>
      </p:pic>
      <p:sp>
        <p:nvSpPr>
          <p:cNvPr id="6" name="TextBox 5"/>
          <p:cNvSpPr txBox="1"/>
          <p:nvPr/>
        </p:nvSpPr>
        <p:spPr>
          <a:xfrm>
            <a:off x="1449992" y="5943600"/>
            <a:ext cx="6244017" cy="369332"/>
          </a:xfrm>
          <a:prstGeom prst="rect">
            <a:avLst/>
          </a:prstGeom>
          <a:solidFill>
            <a:schemeClr val="bg1"/>
          </a:solidFill>
          <a:ln w="38100">
            <a:solidFill>
              <a:schemeClr val="accent1"/>
            </a:solidFill>
          </a:ln>
        </p:spPr>
        <p:txBody>
          <a:bodyPr wrap="none" rtlCol="0">
            <a:spAutoFit/>
          </a:bodyPr>
          <a:lstStyle/>
          <a:p>
            <a:r>
              <a:rPr lang="en-US" spc="50" dirty="0" smtClean="0">
                <a:ln w="13500">
                  <a:solidFill>
                    <a:schemeClr val="accent1">
                      <a:shade val="2500"/>
                      <a:alpha val="6500"/>
                    </a:schemeClr>
                  </a:solidFill>
                  <a:prstDash val="solid"/>
                </a:ln>
                <a:effectLst>
                  <a:innerShdw blurRad="50900" dist="38500" dir="13500000">
                    <a:srgbClr val="000000">
                      <a:alpha val="60000"/>
                    </a:srgbClr>
                  </a:innerShdw>
                </a:effectLst>
              </a:rPr>
              <a:t>GRAILS’s In Town GPS Adventure (activity sheet on webpage)</a:t>
            </a:r>
            <a:endParaRPr lang="en-US" spc="50" dirty="0">
              <a:ln w="13500">
                <a:solidFill>
                  <a:schemeClr val="accent1">
                    <a:shade val="2500"/>
                    <a:alpha val="6500"/>
                  </a:schemeClr>
                </a:solidFill>
                <a:prstDash val="solid"/>
              </a:ln>
              <a:effectLst>
                <a:innerShdw blurRad="50900" dist="38500" dir="13500000">
                  <a:srgbClr val="000000">
                    <a:alpha val="60000"/>
                  </a:srgbClr>
                </a:innerShdw>
              </a:effectLst>
            </a:endParaRPr>
          </a:p>
        </p:txBody>
      </p:sp>
      <p:sp>
        <p:nvSpPr>
          <p:cNvPr id="7" name="TextBox 6"/>
          <p:cNvSpPr txBox="1"/>
          <p:nvPr/>
        </p:nvSpPr>
        <p:spPr>
          <a:xfrm>
            <a:off x="6705600" y="3178076"/>
            <a:ext cx="2057400" cy="2308324"/>
          </a:xfrm>
          <a:prstGeom prst="rect">
            <a:avLst/>
          </a:prstGeom>
          <a:solidFill>
            <a:schemeClr val="bg1"/>
          </a:solidFill>
          <a:ln w="38100">
            <a:solidFill>
              <a:schemeClr val="accent1"/>
            </a:solidFill>
          </a:ln>
        </p:spPr>
        <p:txBody>
          <a:bodyPr wrap="square" rtlCol="0">
            <a:spAutoFit/>
          </a:bodyPr>
          <a:lstStyle/>
          <a:p>
            <a:r>
              <a:rPr lang="en-US" dirty="0" smtClean="0"/>
              <a:t>Above: The Royal Observatory in Greenwich, England</a:t>
            </a:r>
          </a:p>
          <a:p>
            <a:endParaRPr lang="en-US" dirty="0" smtClean="0"/>
          </a:p>
          <a:p>
            <a:r>
              <a:rPr lang="en-US" dirty="0" smtClean="0"/>
              <a:t>Left: The Adventure as run from the front  of Chandler High School</a:t>
            </a:r>
            <a:endParaRPr lang="en-US" dirty="0"/>
          </a:p>
        </p:txBody>
      </p:sp>
      <p:cxnSp>
        <p:nvCxnSpPr>
          <p:cNvPr id="15" name="Straight Connector 14"/>
          <p:cNvCxnSpPr>
            <a:stCxn id="12" idx="4"/>
            <a:endCxn id="9" idx="6"/>
          </p:cNvCxnSpPr>
          <p:nvPr/>
        </p:nvCxnSpPr>
        <p:spPr>
          <a:xfrm rot="5400000">
            <a:off x="2590800" y="2590800"/>
            <a:ext cx="2133600" cy="9144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048000" y="4038600"/>
            <a:ext cx="152400" cy="152400"/>
          </a:xfrm>
          <a:prstGeom prst="ellipse">
            <a:avLst/>
          </a:prstGeom>
          <a:solidFill>
            <a:schemeClr val="accent3">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10000" y="2895600"/>
            <a:ext cx="1905000" cy="646331"/>
          </a:xfrm>
          <a:prstGeom prst="rect">
            <a:avLst/>
          </a:prstGeom>
          <a:solidFill>
            <a:schemeClr val="tx1">
              <a:alpha val="40000"/>
            </a:schemeClr>
          </a:solidFill>
          <a:ln>
            <a:solidFill>
              <a:schemeClr val="tx1"/>
            </a:solidFill>
          </a:ln>
        </p:spPr>
        <p:txBody>
          <a:bodyPr wrap="square" rtlCol="0">
            <a:spAutoFit/>
          </a:bodyPr>
          <a:lstStyle/>
          <a:p>
            <a:r>
              <a:rPr lang="en-US" sz="1200" dirty="0" smtClean="0">
                <a:solidFill>
                  <a:srgbClr val="FFFF00"/>
                </a:solidFill>
              </a:rPr>
              <a:t>Imaginary line to complete the triangle for navigation (triangulation)</a:t>
            </a:r>
            <a:endParaRPr lang="en-US" sz="1200" dirty="0">
              <a:solidFill>
                <a:srgbClr val="FFFF00"/>
              </a:solidFill>
            </a:endParaRPr>
          </a:p>
        </p:txBody>
      </p:sp>
      <p:sp>
        <p:nvSpPr>
          <p:cNvPr id="14" name="TextBox 13"/>
          <p:cNvSpPr txBox="1"/>
          <p:nvPr/>
        </p:nvSpPr>
        <p:spPr>
          <a:xfrm>
            <a:off x="1524000" y="2586335"/>
            <a:ext cx="1447800" cy="461665"/>
          </a:xfrm>
          <a:prstGeom prst="rect">
            <a:avLst/>
          </a:prstGeom>
          <a:solidFill>
            <a:schemeClr val="tx1">
              <a:alpha val="40000"/>
            </a:schemeClr>
          </a:solidFill>
          <a:ln>
            <a:solidFill>
              <a:schemeClr val="tx1"/>
            </a:solidFill>
          </a:ln>
        </p:spPr>
        <p:txBody>
          <a:bodyPr wrap="square" rtlCol="0">
            <a:spAutoFit/>
          </a:bodyPr>
          <a:lstStyle/>
          <a:p>
            <a:pPr algn="r"/>
            <a:r>
              <a:rPr lang="en-US" sz="1200" dirty="0" smtClean="0">
                <a:solidFill>
                  <a:srgbClr val="FFFF00"/>
                </a:solidFill>
              </a:rPr>
              <a:t>Path to a southwest street corner</a:t>
            </a:r>
            <a:endParaRPr lang="en-US" sz="1200" dirty="0">
              <a:solidFill>
                <a:srgbClr val="FFFF00"/>
              </a:solidFill>
            </a:endParaRPr>
          </a:p>
        </p:txBody>
      </p:sp>
      <p:sp>
        <p:nvSpPr>
          <p:cNvPr id="16" name="TextBox 15"/>
          <p:cNvSpPr txBox="1"/>
          <p:nvPr/>
        </p:nvSpPr>
        <p:spPr>
          <a:xfrm>
            <a:off x="1752600" y="4523601"/>
            <a:ext cx="1032590" cy="276999"/>
          </a:xfrm>
          <a:prstGeom prst="rect">
            <a:avLst/>
          </a:prstGeom>
          <a:solidFill>
            <a:schemeClr val="tx1">
              <a:alpha val="40000"/>
            </a:schemeClr>
          </a:solidFill>
          <a:ln>
            <a:solidFill>
              <a:schemeClr val="tx1"/>
            </a:solidFill>
          </a:ln>
        </p:spPr>
        <p:txBody>
          <a:bodyPr wrap="none" rtlCol="0">
            <a:spAutoFit/>
          </a:bodyPr>
          <a:lstStyle/>
          <a:p>
            <a:r>
              <a:rPr lang="en-US" sz="1200" dirty="0" smtClean="0">
                <a:solidFill>
                  <a:srgbClr val="FFFF00"/>
                </a:solidFill>
              </a:rPr>
              <a:t>Starting point</a:t>
            </a:r>
            <a:endParaRPr lang="en-US" sz="1200" dirty="0">
              <a:solidFill>
                <a:srgbClr val="FFFF00"/>
              </a:solidFill>
            </a:endParaRPr>
          </a:p>
        </p:txBody>
      </p:sp>
      <p:cxnSp>
        <p:nvCxnSpPr>
          <p:cNvPr id="19" name="Straight Arrow Connector 18"/>
          <p:cNvCxnSpPr/>
          <p:nvPr/>
        </p:nvCxnSpPr>
        <p:spPr>
          <a:xfrm flipV="1">
            <a:off x="2819400" y="4253299"/>
            <a:ext cx="186610" cy="318701"/>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88643" y="1323201"/>
            <a:ext cx="1454757" cy="276999"/>
          </a:xfrm>
          <a:prstGeom prst="rect">
            <a:avLst/>
          </a:prstGeom>
          <a:solidFill>
            <a:schemeClr val="tx1">
              <a:alpha val="40000"/>
            </a:schemeClr>
          </a:solidFill>
          <a:ln>
            <a:solidFill>
              <a:schemeClr val="tx1"/>
            </a:solidFill>
          </a:ln>
        </p:spPr>
        <p:txBody>
          <a:bodyPr wrap="none" rtlCol="0">
            <a:spAutoFit/>
          </a:bodyPr>
          <a:lstStyle/>
          <a:p>
            <a:r>
              <a:rPr lang="en-US" sz="1200" dirty="0" smtClean="0">
                <a:solidFill>
                  <a:srgbClr val="FFFF00"/>
                </a:solidFill>
              </a:rPr>
              <a:t>Path to other corner</a:t>
            </a:r>
            <a:endParaRPr lang="en-US" sz="1200" dirty="0">
              <a:solidFill>
                <a:srgbClr val="FFFF00"/>
              </a:solidFill>
            </a:endParaRPr>
          </a:p>
        </p:txBody>
      </p:sp>
      <p:sp>
        <p:nvSpPr>
          <p:cNvPr id="12" name="Oval 11"/>
          <p:cNvSpPr/>
          <p:nvPr/>
        </p:nvSpPr>
        <p:spPr>
          <a:xfrm>
            <a:off x="4038600" y="1828800"/>
            <a:ext cx="152400" cy="152400"/>
          </a:xfrm>
          <a:prstGeom prst="ellipse">
            <a:avLst/>
          </a:prstGeom>
          <a:solidFill>
            <a:schemeClr val="accent3">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3127664" y="1908054"/>
            <a:ext cx="65004" cy="2134010"/>
          </a:xfrm>
          <a:custGeom>
            <a:avLst/>
            <a:gdLst>
              <a:gd name="connsiteX0" fmla="*/ 0 w 65004"/>
              <a:gd name="connsiteY0" fmla="*/ 2134010 h 2134010"/>
              <a:gd name="connsiteX1" fmla="*/ 20781 w 65004"/>
              <a:gd name="connsiteY1" fmla="*/ 2102837 h 2134010"/>
              <a:gd name="connsiteX2" fmla="*/ 41563 w 65004"/>
              <a:gd name="connsiteY2" fmla="*/ 2019710 h 2134010"/>
              <a:gd name="connsiteX3" fmla="*/ 41563 w 65004"/>
              <a:gd name="connsiteY3" fmla="*/ 1489773 h 2134010"/>
              <a:gd name="connsiteX4" fmla="*/ 51954 w 65004"/>
              <a:gd name="connsiteY4" fmla="*/ 1157264 h 2134010"/>
              <a:gd name="connsiteX5" fmla="*/ 41563 w 65004"/>
              <a:gd name="connsiteY5" fmla="*/ 388337 h 2134010"/>
              <a:gd name="connsiteX6" fmla="*/ 31172 w 65004"/>
              <a:gd name="connsiteY6" fmla="*/ 201301 h 2134010"/>
              <a:gd name="connsiteX7" fmla="*/ 10391 w 65004"/>
              <a:gd name="connsiteY7" fmla="*/ 97391 h 213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04" h="2134010">
                <a:moveTo>
                  <a:pt x="0" y="2134010"/>
                </a:moveTo>
                <a:cubicBezTo>
                  <a:pt x="6927" y="2123619"/>
                  <a:pt x="15196" y="2114007"/>
                  <a:pt x="20781" y="2102837"/>
                </a:cubicBezTo>
                <a:cubicBezTo>
                  <a:pt x="31432" y="2081535"/>
                  <a:pt x="37610" y="2039473"/>
                  <a:pt x="41563" y="2019710"/>
                </a:cubicBezTo>
                <a:cubicBezTo>
                  <a:pt x="65004" y="1597776"/>
                  <a:pt x="41563" y="2116167"/>
                  <a:pt x="41563" y="1489773"/>
                </a:cubicBezTo>
                <a:cubicBezTo>
                  <a:pt x="41563" y="1378883"/>
                  <a:pt x="48490" y="1268100"/>
                  <a:pt x="51954" y="1157264"/>
                </a:cubicBezTo>
                <a:cubicBezTo>
                  <a:pt x="48490" y="900955"/>
                  <a:pt x="47134" y="644609"/>
                  <a:pt x="41563" y="388337"/>
                </a:cubicBezTo>
                <a:cubicBezTo>
                  <a:pt x="40206" y="325910"/>
                  <a:pt x="38917" y="263260"/>
                  <a:pt x="31172" y="201301"/>
                </a:cubicBezTo>
                <a:cubicBezTo>
                  <a:pt x="6010" y="0"/>
                  <a:pt x="10391" y="240432"/>
                  <a:pt x="10391" y="97391"/>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190009" y="1839191"/>
            <a:ext cx="831273" cy="31173"/>
          </a:xfrm>
          <a:custGeom>
            <a:avLst/>
            <a:gdLst>
              <a:gd name="connsiteX0" fmla="*/ 0 w 831273"/>
              <a:gd name="connsiteY0" fmla="*/ 31173 h 31173"/>
              <a:gd name="connsiteX1" fmla="*/ 31173 w 831273"/>
              <a:gd name="connsiteY1" fmla="*/ 20782 h 31173"/>
              <a:gd name="connsiteX2" fmla="*/ 103909 w 831273"/>
              <a:gd name="connsiteY2" fmla="*/ 10391 h 31173"/>
              <a:gd name="connsiteX3" fmla="*/ 155864 w 831273"/>
              <a:gd name="connsiteY3" fmla="*/ 0 h 31173"/>
              <a:gd name="connsiteX4" fmla="*/ 353291 w 831273"/>
              <a:gd name="connsiteY4" fmla="*/ 10391 h 31173"/>
              <a:gd name="connsiteX5" fmla="*/ 384464 w 831273"/>
              <a:gd name="connsiteY5" fmla="*/ 20782 h 31173"/>
              <a:gd name="connsiteX6" fmla="*/ 561109 w 831273"/>
              <a:gd name="connsiteY6" fmla="*/ 10391 h 31173"/>
              <a:gd name="connsiteX7" fmla="*/ 768927 w 831273"/>
              <a:gd name="connsiteY7" fmla="*/ 0 h 31173"/>
              <a:gd name="connsiteX8" fmla="*/ 831273 w 831273"/>
              <a:gd name="connsiteY8" fmla="*/ 20782 h 3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273" h="31173">
                <a:moveTo>
                  <a:pt x="0" y="31173"/>
                </a:moveTo>
                <a:cubicBezTo>
                  <a:pt x="10391" y="27709"/>
                  <a:pt x="20433" y="22930"/>
                  <a:pt x="31173" y="20782"/>
                </a:cubicBezTo>
                <a:cubicBezTo>
                  <a:pt x="55189" y="15979"/>
                  <a:pt x="79751" y="14417"/>
                  <a:pt x="103909" y="10391"/>
                </a:cubicBezTo>
                <a:cubicBezTo>
                  <a:pt x="121330" y="7487"/>
                  <a:pt x="138546" y="3464"/>
                  <a:pt x="155864" y="0"/>
                </a:cubicBezTo>
                <a:cubicBezTo>
                  <a:pt x="221673" y="3464"/>
                  <a:pt x="287662" y="4425"/>
                  <a:pt x="353291" y="10391"/>
                </a:cubicBezTo>
                <a:cubicBezTo>
                  <a:pt x="364199" y="11383"/>
                  <a:pt x="373511" y="20782"/>
                  <a:pt x="384464" y="20782"/>
                </a:cubicBezTo>
                <a:cubicBezTo>
                  <a:pt x="443447" y="20782"/>
                  <a:pt x="502212" y="13575"/>
                  <a:pt x="561109" y="10391"/>
                </a:cubicBezTo>
                <a:lnTo>
                  <a:pt x="768927" y="0"/>
                </a:lnTo>
                <a:cubicBezTo>
                  <a:pt x="818005" y="12269"/>
                  <a:pt x="797718" y="4004"/>
                  <a:pt x="831273" y="20782"/>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3048000" y="1828800"/>
            <a:ext cx="152400" cy="152400"/>
          </a:xfrm>
          <a:prstGeom prst="ellipse">
            <a:avLst/>
          </a:prstGeom>
          <a:solidFill>
            <a:schemeClr val="accent3">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starfield1.jpg"/>
          <p:cNvPicPr>
            <a:picLocks noChangeAspect="1"/>
          </p:cNvPicPr>
          <p:nvPr/>
        </p:nvPicPr>
        <p:blipFill>
          <a:blip r:embed="rId3" cstate="print"/>
          <a:stretch>
            <a:fillRect/>
          </a:stretch>
        </p:blipFill>
        <p:spPr>
          <a:xfrm>
            <a:off x="0" y="1"/>
            <a:ext cx="9144000" cy="6858000"/>
          </a:xfrm>
          <a:prstGeom prst="rect">
            <a:avLst/>
          </a:prstGeom>
        </p:spPr>
      </p:pic>
      <p:pic>
        <p:nvPicPr>
          <p:cNvPr id="3" name="Picture 3"/>
          <p:cNvPicPr>
            <a:picLocks noChangeAspect="1" noChangeArrowheads="1"/>
          </p:cNvPicPr>
          <p:nvPr/>
        </p:nvPicPr>
        <p:blipFill>
          <a:blip r:embed="rId4" cstate="print"/>
          <a:srcRect l="18824" t="25091" r="49411" b="30999"/>
          <a:stretch>
            <a:fillRect/>
          </a:stretch>
        </p:blipFill>
        <p:spPr bwMode="auto">
          <a:xfrm>
            <a:off x="6705600" y="381000"/>
            <a:ext cx="2057400" cy="2133600"/>
          </a:xfrm>
          <a:prstGeom prst="rect">
            <a:avLst/>
          </a:prstGeom>
          <a:noFill/>
          <a:ln w="38100">
            <a:solidFill>
              <a:schemeClr val="accent1"/>
            </a:solidFill>
            <a:miter lim="800000"/>
            <a:headEnd/>
            <a:tailEnd/>
          </a:ln>
        </p:spPr>
      </p:pic>
      <p:sp>
        <p:nvSpPr>
          <p:cNvPr id="4" name="TextBox 3"/>
          <p:cNvSpPr txBox="1"/>
          <p:nvPr/>
        </p:nvSpPr>
        <p:spPr>
          <a:xfrm>
            <a:off x="1283792" y="5943600"/>
            <a:ext cx="6576416" cy="369332"/>
          </a:xfrm>
          <a:prstGeom prst="rect">
            <a:avLst/>
          </a:prstGeom>
          <a:solidFill>
            <a:schemeClr val="bg1"/>
          </a:solidFill>
          <a:ln w="38100">
            <a:solidFill>
              <a:schemeClr val="accent1"/>
            </a:solidFill>
          </a:ln>
        </p:spPr>
        <p:txBody>
          <a:bodyPr wrap="none" rtlCol="0">
            <a:spAutoFit/>
          </a:bodyPr>
          <a:lstStyle/>
          <a:p>
            <a:r>
              <a:rPr lang="en-US" spc="50" dirty="0" smtClean="0">
                <a:ln w="13500">
                  <a:solidFill>
                    <a:schemeClr val="accent1">
                      <a:shade val="2500"/>
                      <a:alpha val="6500"/>
                    </a:schemeClr>
                  </a:solidFill>
                  <a:prstDash val="solid"/>
                </a:ln>
                <a:effectLst>
                  <a:innerShdw blurRad="50900" dist="38500" dir="13500000">
                    <a:srgbClr val="000000">
                      <a:alpha val="60000"/>
                    </a:srgbClr>
                  </a:innerShdw>
                </a:effectLst>
              </a:rPr>
              <a:t>GRAILS’s Wilderness GPS Adventure (activity sheet on webpage)</a:t>
            </a:r>
            <a:endParaRPr lang="en-US" spc="50" dirty="0">
              <a:ln w="13500">
                <a:solidFill>
                  <a:schemeClr val="accent1">
                    <a:shade val="2500"/>
                    <a:alpha val="6500"/>
                  </a:schemeClr>
                </a:solidFill>
                <a:prstDash val="solid"/>
              </a:ln>
              <a:effectLst>
                <a:innerShdw blurRad="50900" dist="38500" dir="13500000">
                  <a:srgbClr val="000000">
                    <a:alpha val="60000"/>
                  </a:srgbClr>
                </a:innerShdw>
              </a:effectLst>
            </a:endParaRPr>
          </a:p>
        </p:txBody>
      </p:sp>
      <p:sp>
        <p:nvSpPr>
          <p:cNvPr id="5" name="TextBox 4"/>
          <p:cNvSpPr txBox="1"/>
          <p:nvPr/>
        </p:nvSpPr>
        <p:spPr>
          <a:xfrm>
            <a:off x="6705600" y="3178076"/>
            <a:ext cx="2057400" cy="2308324"/>
          </a:xfrm>
          <a:prstGeom prst="rect">
            <a:avLst/>
          </a:prstGeom>
          <a:solidFill>
            <a:schemeClr val="bg1"/>
          </a:solidFill>
          <a:ln w="38100">
            <a:solidFill>
              <a:schemeClr val="accent1"/>
            </a:solidFill>
          </a:ln>
        </p:spPr>
        <p:txBody>
          <a:bodyPr wrap="square" rtlCol="0">
            <a:spAutoFit/>
          </a:bodyPr>
          <a:lstStyle/>
          <a:p>
            <a:r>
              <a:rPr lang="en-US" dirty="0" smtClean="0"/>
              <a:t>Above: The Royal Observatory in Greenwich, England</a:t>
            </a:r>
          </a:p>
          <a:p>
            <a:endParaRPr lang="en-US" dirty="0" smtClean="0"/>
          </a:p>
          <a:p>
            <a:r>
              <a:rPr lang="en-US" dirty="0" smtClean="0"/>
              <a:t>Left: The Adventure as run from the west side of Buffalo Park in Flagstaff</a:t>
            </a:r>
            <a:endParaRPr lang="en-US" dirty="0"/>
          </a:p>
        </p:txBody>
      </p:sp>
      <p:pic>
        <p:nvPicPr>
          <p:cNvPr id="1028" name="Picture 4"/>
          <p:cNvPicPr>
            <a:picLocks noChangeAspect="1" noChangeArrowheads="1"/>
          </p:cNvPicPr>
          <p:nvPr/>
        </p:nvPicPr>
        <p:blipFill>
          <a:blip r:embed="rId5" cstate="print"/>
          <a:srcRect l="21063" t="15947" r="1335" b="332"/>
          <a:stretch>
            <a:fillRect/>
          </a:stretch>
        </p:blipFill>
        <p:spPr bwMode="auto">
          <a:xfrm>
            <a:off x="381000" y="381000"/>
            <a:ext cx="5943600" cy="5105400"/>
          </a:xfrm>
          <a:prstGeom prst="rect">
            <a:avLst/>
          </a:prstGeom>
          <a:noFill/>
          <a:ln w="38100">
            <a:solidFill>
              <a:schemeClr val="accent1"/>
            </a:solidFill>
            <a:miter lim="800000"/>
            <a:headEnd/>
            <a:tailEnd/>
          </a:ln>
        </p:spPr>
      </p:pic>
      <p:sp>
        <p:nvSpPr>
          <p:cNvPr id="9" name="TextBox 8"/>
          <p:cNvSpPr txBox="1"/>
          <p:nvPr/>
        </p:nvSpPr>
        <p:spPr>
          <a:xfrm>
            <a:off x="3886200" y="2133600"/>
            <a:ext cx="1905000" cy="646331"/>
          </a:xfrm>
          <a:prstGeom prst="rect">
            <a:avLst/>
          </a:prstGeom>
          <a:solidFill>
            <a:schemeClr val="tx1">
              <a:alpha val="40000"/>
            </a:schemeClr>
          </a:solidFill>
          <a:ln>
            <a:solidFill>
              <a:schemeClr val="tx1"/>
            </a:solidFill>
          </a:ln>
        </p:spPr>
        <p:txBody>
          <a:bodyPr wrap="square" rtlCol="0">
            <a:spAutoFit/>
          </a:bodyPr>
          <a:lstStyle/>
          <a:p>
            <a:r>
              <a:rPr lang="en-US" sz="1200" dirty="0" smtClean="0">
                <a:solidFill>
                  <a:srgbClr val="FFFF00"/>
                </a:solidFill>
              </a:rPr>
              <a:t>Line used to complete the triangle for navigation (triangulation)</a:t>
            </a:r>
            <a:endParaRPr lang="en-US" sz="1200" dirty="0">
              <a:solidFill>
                <a:srgbClr val="FFFF00"/>
              </a:solidFill>
            </a:endParaRPr>
          </a:p>
        </p:txBody>
      </p:sp>
      <p:sp>
        <p:nvSpPr>
          <p:cNvPr id="11" name="Oval 10"/>
          <p:cNvSpPr/>
          <p:nvPr/>
        </p:nvSpPr>
        <p:spPr>
          <a:xfrm>
            <a:off x="2438400" y="3124200"/>
            <a:ext cx="228600" cy="228600"/>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5400000" flipH="1" flipV="1">
            <a:off x="1714500" y="2286000"/>
            <a:ext cx="167640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476500" y="1295400"/>
            <a:ext cx="152400" cy="152400"/>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343400" y="1295400"/>
            <a:ext cx="152400" cy="152400"/>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2628900" y="1371600"/>
            <a:ext cx="171450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1" idx="6"/>
            <a:endCxn id="17" idx="4"/>
          </p:cNvCxnSpPr>
          <p:nvPr/>
        </p:nvCxnSpPr>
        <p:spPr>
          <a:xfrm flipV="1">
            <a:off x="2667000" y="1447800"/>
            <a:ext cx="1752600" cy="1790700"/>
          </a:xfrm>
          <a:prstGeom prst="line">
            <a:avLst/>
          </a:prstGeom>
          <a:ln w="1905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66087" y="3810000"/>
            <a:ext cx="1032590" cy="276999"/>
          </a:xfrm>
          <a:prstGeom prst="rect">
            <a:avLst/>
          </a:prstGeom>
          <a:solidFill>
            <a:schemeClr val="tx1">
              <a:alpha val="40000"/>
            </a:schemeClr>
          </a:solidFill>
          <a:ln>
            <a:solidFill>
              <a:schemeClr val="tx1"/>
            </a:solidFill>
          </a:ln>
        </p:spPr>
        <p:txBody>
          <a:bodyPr wrap="none" rtlCol="0">
            <a:spAutoFit/>
          </a:bodyPr>
          <a:lstStyle/>
          <a:p>
            <a:r>
              <a:rPr lang="en-US" sz="1200" dirty="0" smtClean="0">
                <a:solidFill>
                  <a:srgbClr val="FFFF00"/>
                </a:solidFill>
              </a:rPr>
              <a:t>Starting point</a:t>
            </a:r>
            <a:endParaRPr lang="en-US" sz="1200" dirty="0">
              <a:solidFill>
                <a:srgbClr val="FFFF00"/>
              </a:solidFill>
            </a:endParaRPr>
          </a:p>
        </p:txBody>
      </p:sp>
      <p:cxnSp>
        <p:nvCxnSpPr>
          <p:cNvPr id="26" name="Straight Arrow Connector 25"/>
          <p:cNvCxnSpPr>
            <a:stCxn id="25" idx="0"/>
          </p:cNvCxnSpPr>
          <p:nvPr/>
        </p:nvCxnSpPr>
        <p:spPr>
          <a:xfrm rot="5400000" flipH="1" flipV="1">
            <a:off x="2257991" y="3553393"/>
            <a:ext cx="380999" cy="132217"/>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600200" y="2147501"/>
            <a:ext cx="869341" cy="276999"/>
          </a:xfrm>
          <a:prstGeom prst="rect">
            <a:avLst/>
          </a:prstGeom>
          <a:solidFill>
            <a:schemeClr val="tx1">
              <a:alpha val="40000"/>
            </a:schemeClr>
          </a:solidFill>
          <a:ln>
            <a:solidFill>
              <a:schemeClr val="tx1"/>
            </a:solidFill>
          </a:ln>
        </p:spPr>
        <p:txBody>
          <a:bodyPr wrap="none" rtlCol="0">
            <a:spAutoFit/>
          </a:bodyPr>
          <a:lstStyle/>
          <a:p>
            <a:r>
              <a:rPr lang="en-US" sz="1200" dirty="0" smtClean="0">
                <a:solidFill>
                  <a:srgbClr val="FFFF00"/>
                </a:solidFill>
              </a:rPr>
              <a:t>North path</a:t>
            </a:r>
            <a:endParaRPr lang="en-US" sz="1200" dirty="0">
              <a:solidFill>
                <a:srgbClr val="FFFF00"/>
              </a:solidFill>
            </a:endParaRPr>
          </a:p>
        </p:txBody>
      </p:sp>
      <p:sp>
        <p:nvSpPr>
          <p:cNvPr id="28" name="TextBox 27"/>
          <p:cNvSpPr txBox="1"/>
          <p:nvPr/>
        </p:nvSpPr>
        <p:spPr>
          <a:xfrm>
            <a:off x="3107393" y="1018401"/>
            <a:ext cx="760849" cy="276999"/>
          </a:xfrm>
          <a:prstGeom prst="rect">
            <a:avLst/>
          </a:prstGeom>
          <a:solidFill>
            <a:schemeClr val="tx1">
              <a:alpha val="40000"/>
            </a:schemeClr>
          </a:solidFill>
          <a:ln>
            <a:solidFill>
              <a:schemeClr val="tx1"/>
            </a:solidFill>
          </a:ln>
        </p:spPr>
        <p:txBody>
          <a:bodyPr wrap="none" rtlCol="0">
            <a:spAutoFit/>
          </a:bodyPr>
          <a:lstStyle/>
          <a:p>
            <a:r>
              <a:rPr lang="en-US" sz="1200" dirty="0" smtClean="0">
                <a:solidFill>
                  <a:srgbClr val="FFFF00"/>
                </a:solidFill>
              </a:rPr>
              <a:t>East path</a:t>
            </a:r>
            <a:endParaRPr lang="en-US" sz="1200"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starfield1.jpg"/>
          <p:cNvPicPr>
            <a:picLocks noChangeAspect="1"/>
          </p:cNvPicPr>
          <p:nvPr/>
        </p:nvPicPr>
        <p:blipFill>
          <a:blip r:embed="rId3" cstate="print"/>
          <a:stretch>
            <a:fillRect/>
          </a:stretch>
        </p:blipFill>
        <p:spPr>
          <a:xfrm>
            <a:off x="0" y="1"/>
            <a:ext cx="9144000" cy="6858000"/>
          </a:xfrm>
          <a:prstGeom prst="rect">
            <a:avLst/>
          </a:prstGeom>
        </p:spPr>
      </p:pic>
      <p:pic>
        <p:nvPicPr>
          <p:cNvPr id="7" name="Picture 6" descr="GPS cache island1.jpg"/>
          <p:cNvPicPr>
            <a:picLocks noChangeAspect="1"/>
          </p:cNvPicPr>
          <p:nvPr/>
        </p:nvPicPr>
        <p:blipFill>
          <a:blip r:embed="rId4" cstate="print"/>
          <a:srcRect t="5732" b="2548"/>
          <a:stretch>
            <a:fillRect/>
          </a:stretch>
        </p:blipFill>
        <p:spPr>
          <a:xfrm>
            <a:off x="231790" y="1066800"/>
            <a:ext cx="8680420" cy="5486400"/>
          </a:xfrm>
          <a:prstGeom prst="rect">
            <a:avLst/>
          </a:prstGeom>
          <a:ln w="38100">
            <a:solidFill>
              <a:schemeClr val="bg1"/>
            </a:solidFill>
          </a:ln>
        </p:spPr>
      </p:pic>
      <p:sp>
        <p:nvSpPr>
          <p:cNvPr id="8" name="TextBox 7"/>
          <p:cNvSpPr txBox="1"/>
          <p:nvPr/>
        </p:nvSpPr>
        <p:spPr>
          <a:xfrm>
            <a:off x="2492970" y="6172200"/>
            <a:ext cx="4158061" cy="276999"/>
          </a:xfrm>
          <a:prstGeom prst="rect">
            <a:avLst/>
          </a:prstGeom>
          <a:noFill/>
        </p:spPr>
        <p:txBody>
          <a:bodyPr wrap="none" rtlCol="0">
            <a:spAutoFit/>
          </a:bodyPr>
          <a:lstStyle/>
          <a:p>
            <a:r>
              <a:rPr lang="en-US" sz="1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Rabbit Island in Roosevelt Lake – Not an actual geocache</a:t>
            </a:r>
            <a:endParaRPr lang="en-US" sz="1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3" name="Freeform 12"/>
          <p:cNvSpPr/>
          <p:nvPr/>
        </p:nvSpPr>
        <p:spPr>
          <a:xfrm>
            <a:off x="752168" y="1560829"/>
            <a:ext cx="6916993" cy="3409377"/>
          </a:xfrm>
          <a:custGeom>
            <a:avLst/>
            <a:gdLst>
              <a:gd name="connsiteX0" fmla="*/ 221226 w 6916993"/>
              <a:gd name="connsiteY0" fmla="*/ 3409377 h 3409377"/>
              <a:gd name="connsiteX1" fmla="*/ 191729 w 6916993"/>
              <a:gd name="connsiteY1" fmla="*/ 3365132 h 3409377"/>
              <a:gd name="connsiteX2" fmla="*/ 147484 w 6916993"/>
              <a:gd name="connsiteY2" fmla="*/ 3335636 h 3409377"/>
              <a:gd name="connsiteX3" fmla="*/ 132735 w 6916993"/>
              <a:gd name="connsiteY3" fmla="*/ 3291390 h 3409377"/>
              <a:gd name="connsiteX4" fmla="*/ 103238 w 6916993"/>
              <a:gd name="connsiteY4" fmla="*/ 3247145 h 3409377"/>
              <a:gd name="connsiteX5" fmla="*/ 88490 w 6916993"/>
              <a:gd name="connsiteY5" fmla="*/ 3202900 h 3409377"/>
              <a:gd name="connsiteX6" fmla="*/ 73742 w 6916993"/>
              <a:gd name="connsiteY6" fmla="*/ 3099661 h 3409377"/>
              <a:gd name="connsiteX7" fmla="*/ 58993 w 6916993"/>
              <a:gd name="connsiteY7" fmla="*/ 3025919 h 3409377"/>
              <a:gd name="connsiteX8" fmla="*/ 73742 w 6916993"/>
              <a:gd name="connsiteY8" fmla="*/ 2834190 h 3409377"/>
              <a:gd name="connsiteX9" fmla="*/ 103238 w 6916993"/>
              <a:gd name="connsiteY9" fmla="*/ 2745700 h 3409377"/>
              <a:gd name="connsiteX10" fmla="*/ 103238 w 6916993"/>
              <a:gd name="connsiteY10" fmla="*/ 1860797 h 3409377"/>
              <a:gd name="connsiteX11" fmla="*/ 44245 w 6916993"/>
              <a:gd name="connsiteY11" fmla="*/ 1787055 h 3409377"/>
              <a:gd name="connsiteX12" fmla="*/ 0 w 6916993"/>
              <a:gd name="connsiteY12" fmla="*/ 1639571 h 3409377"/>
              <a:gd name="connsiteX13" fmla="*/ 14748 w 6916993"/>
              <a:gd name="connsiteY13" fmla="*/ 1167623 h 3409377"/>
              <a:gd name="connsiteX14" fmla="*/ 44245 w 6916993"/>
              <a:gd name="connsiteY14" fmla="*/ 1079132 h 3409377"/>
              <a:gd name="connsiteX15" fmla="*/ 58993 w 6916993"/>
              <a:gd name="connsiteY15" fmla="*/ 784165 h 3409377"/>
              <a:gd name="connsiteX16" fmla="*/ 88490 w 6916993"/>
              <a:gd name="connsiteY16" fmla="*/ 695674 h 3409377"/>
              <a:gd name="connsiteX17" fmla="*/ 117987 w 6916993"/>
              <a:gd name="connsiteY17" fmla="*/ 607184 h 3409377"/>
              <a:gd name="connsiteX18" fmla="*/ 132735 w 6916993"/>
              <a:gd name="connsiteY18" fmla="*/ 562939 h 3409377"/>
              <a:gd name="connsiteX19" fmla="*/ 191729 w 6916993"/>
              <a:gd name="connsiteY19" fmla="*/ 474448 h 3409377"/>
              <a:gd name="connsiteX20" fmla="*/ 250722 w 6916993"/>
              <a:gd name="connsiteY20" fmla="*/ 385958 h 3409377"/>
              <a:gd name="connsiteX21" fmla="*/ 280219 w 6916993"/>
              <a:gd name="connsiteY21" fmla="*/ 341713 h 3409377"/>
              <a:gd name="connsiteX22" fmla="*/ 324464 w 6916993"/>
              <a:gd name="connsiteY22" fmla="*/ 326965 h 3409377"/>
              <a:gd name="connsiteX23" fmla="*/ 353961 w 6916993"/>
              <a:gd name="connsiteY23" fmla="*/ 282719 h 3409377"/>
              <a:gd name="connsiteX24" fmla="*/ 398206 w 6916993"/>
              <a:gd name="connsiteY24" fmla="*/ 238474 h 3409377"/>
              <a:gd name="connsiteX25" fmla="*/ 442451 w 6916993"/>
              <a:gd name="connsiteY25" fmla="*/ 149984 h 3409377"/>
              <a:gd name="connsiteX26" fmla="*/ 486697 w 6916993"/>
              <a:gd name="connsiteY26" fmla="*/ 135236 h 3409377"/>
              <a:gd name="connsiteX27" fmla="*/ 545690 w 6916993"/>
              <a:gd name="connsiteY27" fmla="*/ 76242 h 3409377"/>
              <a:gd name="connsiteX28" fmla="*/ 619432 w 6916993"/>
              <a:gd name="connsiteY28" fmla="*/ 17248 h 3409377"/>
              <a:gd name="connsiteX29" fmla="*/ 943897 w 6916993"/>
              <a:gd name="connsiteY29" fmla="*/ 31997 h 3409377"/>
              <a:gd name="connsiteX30" fmla="*/ 1032387 w 6916993"/>
              <a:gd name="connsiteY30" fmla="*/ 61494 h 3409377"/>
              <a:gd name="connsiteX31" fmla="*/ 1061884 w 6916993"/>
              <a:gd name="connsiteY31" fmla="*/ 105739 h 3409377"/>
              <a:gd name="connsiteX32" fmla="*/ 1106129 w 6916993"/>
              <a:gd name="connsiteY32" fmla="*/ 135236 h 3409377"/>
              <a:gd name="connsiteX33" fmla="*/ 1120877 w 6916993"/>
              <a:gd name="connsiteY33" fmla="*/ 179481 h 3409377"/>
              <a:gd name="connsiteX34" fmla="*/ 1165122 w 6916993"/>
              <a:gd name="connsiteY34" fmla="*/ 371210 h 3409377"/>
              <a:gd name="connsiteX35" fmla="*/ 1165122 w 6916993"/>
              <a:gd name="connsiteY35" fmla="*/ 371210 h 3409377"/>
              <a:gd name="connsiteX36" fmla="*/ 1194619 w 6916993"/>
              <a:gd name="connsiteY36" fmla="*/ 503945 h 3409377"/>
              <a:gd name="connsiteX37" fmla="*/ 1253613 w 6916993"/>
              <a:gd name="connsiteY37" fmla="*/ 592436 h 3409377"/>
              <a:gd name="connsiteX38" fmla="*/ 1386348 w 6916993"/>
              <a:gd name="connsiteY38" fmla="*/ 651429 h 3409377"/>
              <a:gd name="connsiteX39" fmla="*/ 1430593 w 6916993"/>
              <a:gd name="connsiteY39" fmla="*/ 666177 h 3409377"/>
              <a:gd name="connsiteX40" fmla="*/ 1489587 w 6916993"/>
              <a:gd name="connsiteY40" fmla="*/ 798913 h 3409377"/>
              <a:gd name="connsiteX41" fmla="*/ 1622322 w 6916993"/>
              <a:gd name="connsiteY41" fmla="*/ 843158 h 3409377"/>
              <a:gd name="connsiteX42" fmla="*/ 1666567 w 6916993"/>
              <a:gd name="connsiteY42" fmla="*/ 857906 h 3409377"/>
              <a:gd name="connsiteX43" fmla="*/ 1784555 w 6916993"/>
              <a:gd name="connsiteY43" fmla="*/ 902152 h 3409377"/>
              <a:gd name="connsiteX44" fmla="*/ 1828800 w 6916993"/>
              <a:gd name="connsiteY44" fmla="*/ 931648 h 3409377"/>
              <a:gd name="connsiteX45" fmla="*/ 1873045 w 6916993"/>
              <a:gd name="connsiteY45" fmla="*/ 946397 h 3409377"/>
              <a:gd name="connsiteX46" fmla="*/ 1932038 w 6916993"/>
              <a:gd name="connsiteY46" fmla="*/ 1079132 h 3409377"/>
              <a:gd name="connsiteX47" fmla="*/ 1961535 w 6916993"/>
              <a:gd name="connsiteY47" fmla="*/ 1197119 h 3409377"/>
              <a:gd name="connsiteX48" fmla="*/ 1976284 w 6916993"/>
              <a:gd name="connsiteY48" fmla="*/ 1241365 h 3409377"/>
              <a:gd name="connsiteX49" fmla="*/ 2064774 w 6916993"/>
              <a:gd name="connsiteY49" fmla="*/ 1315106 h 3409377"/>
              <a:gd name="connsiteX50" fmla="*/ 2094271 w 6916993"/>
              <a:gd name="connsiteY50" fmla="*/ 1359352 h 3409377"/>
              <a:gd name="connsiteX51" fmla="*/ 2123767 w 6916993"/>
              <a:gd name="connsiteY51" fmla="*/ 1624823 h 3409377"/>
              <a:gd name="connsiteX52" fmla="*/ 2153264 w 6916993"/>
              <a:gd name="connsiteY52" fmla="*/ 1713313 h 3409377"/>
              <a:gd name="connsiteX53" fmla="*/ 2197509 w 6916993"/>
              <a:gd name="connsiteY53" fmla="*/ 1742810 h 3409377"/>
              <a:gd name="connsiteX54" fmla="*/ 2344993 w 6916993"/>
              <a:gd name="connsiteY54" fmla="*/ 1683816 h 3409377"/>
              <a:gd name="connsiteX55" fmla="*/ 2359742 w 6916993"/>
              <a:gd name="connsiteY55" fmla="*/ 1639571 h 3409377"/>
              <a:gd name="connsiteX56" fmla="*/ 2374490 w 6916993"/>
              <a:gd name="connsiteY56" fmla="*/ 1580577 h 3409377"/>
              <a:gd name="connsiteX57" fmla="*/ 2418735 w 6916993"/>
              <a:gd name="connsiteY57" fmla="*/ 1551081 h 3409377"/>
              <a:gd name="connsiteX58" fmla="*/ 2625213 w 6916993"/>
              <a:gd name="connsiteY58" fmla="*/ 1536332 h 3409377"/>
              <a:gd name="connsiteX59" fmla="*/ 2639961 w 6916993"/>
              <a:gd name="connsiteY59" fmla="*/ 1492087 h 3409377"/>
              <a:gd name="connsiteX60" fmla="*/ 2684206 w 6916993"/>
              <a:gd name="connsiteY60" fmla="*/ 1329855 h 3409377"/>
              <a:gd name="connsiteX61" fmla="*/ 2728451 w 6916993"/>
              <a:gd name="connsiteY61" fmla="*/ 1300358 h 3409377"/>
              <a:gd name="connsiteX62" fmla="*/ 2875935 w 6916993"/>
              <a:gd name="connsiteY62" fmla="*/ 1285610 h 3409377"/>
              <a:gd name="connsiteX63" fmla="*/ 3052916 w 6916993"/>
              <a:gd name="connsiteY63" fmla="*/ 1197119 h 3409377"/>
              <a:gd name="connsiteX64" fmla="*/ 3097161 w 6916993"/>
              <a:gd name="connsiteY64" fmla="*/ 1182371 h 3409377"/>
              <a:gd name="connsiteX65" fmla="*/ 3141406 w 6916993"/>
              <a:gd name="connsiteY65" fmla="*/ 1167623 h 3409377"/>
              <a:gd name="connsiteX66" fmla="*/ 3185651 w 6916993"/>
              <a:gd name="connsiteY66" fmla="*/ 1138126 h 3409377"/>
              <a:gd name="connsiteX67" fmla="*/ 3465871 w 6916993"/>
              <a:gd name="connsiteY67" fmla="*/ 1167623 h 3409377"/>
              <a:gd name="connsiteX68" fmla="*/ 3510116 w 6916993"/>
              <a:gd name="connsiteY68" fmla="*/ 1197119 h 3409377"/>
              <a:gd name="connsiteX69" fmla="*/ 3554361 w 6916993"/>
              <a:gd name="connsiteY69" fmla="*/ 1241365 h 3409377"/>
              <a:gd name="connsiteX70" fmla="*/ 3583858 w 6916993"/>
              <a:gd name="connsiteY70" fmla="*/ 1285610 h 3409377"/>
              <a:gd name="connsiteX71" fmla="*/ 3628103 w 6916993"/>
              <a:gd name="connsiteY71" fmla="*/ 1300358 h 3409377"/>
              <a:gd name="connsiteX72" fmla="*/ 3731342 w 6916993"/>
              <a:gd name="connsiteY72" fmla="*/ 1329855 h 3409377"/>
              <a:gd name="connsiteX73" fmla="*/ 3805084 w 6916993"/>
              <a:gd name="connsiteY73" fmla="*/ 1388848 h 3409377"/>
              <a:gd name="connsiteX74" fmla="*/ 3893574 w 6916993"/>
              <a:gd name="connsiteY74" fmla="*/ 1418345 h 3409377"/>
              <a:gd name="connsiteX75" fmla="*/ 4026309 w 6916993"/>
              <a:gd name="connsiteY75" fmla="*/ 1506836 h 3409377"/>
              <a:gd name="connsiteX76" fmla="*/ 4159045 w 6916993"/>
              <a:gd name="connsiteY76" fmla="*/ 1565829 h 3409377"/>
              <a:gd name="connsiteX77" fmla="*/ 4291780 w 6916993"/>
              <a:gd name="connsiteY77" fmla="*/ 1580577 h 3409377"/>
              <a:gd name="connsiteX78" fmla="*/ 4336026 w 6916993"/>
              <a:gd name="connsiteY78" fmla="*/ 1610074 h 3409377"/>
              <a:gd name="connsiteX79" fmla="*/ 4365522 w 6916993"/>
              <a:gd name="connsiteY79" fmla="*/ 1772306 h 3409377"/>
              <a:gd name="connsiteX80" fmla="*/ 4409767 w 6916993"/>
              <a:gd name="connsiteY80" fmla="*/ 1801803 h 3409377"/>
              <a:gd name="connsiteX81" fmla="*/ 4572000 w 6916993"/>
              <a:gd name="connsiteY81" fmla="*/ 1831300 h 3409377"/>
              <a:gd name="connsiteX82" fmla="*/ 4616245 w 6916993"/>
              <a:gd name="connsiteY82" fmla="*/ 1846048 h 3409377"/>
              <a:gd name="connsiteX83" fmla="*/ 4630993 w 6916993"/>
              <a:gd name="connsiteY83" fmla="*/ 1890294 h 3409377"/>
              <a:gd name="connsiteX84" fmla="*/ 4675238 w 6916993"/>
              <a:gd name="connsiteY84" fmla="*/ 1934539 h 3409377"/>
              <a:gd name="connsiteX85" fmla="*/ 4807974 w 6916993"/>
              <a:gd name="connsiteY85" fmla="*/ 1964036 h 3409377"/>
              <a:gd name="connsiteX86" fmla="*/ 4881716 w 6916993"/>
              <a:gd name="connsiteY86" fmla="*/ 2052526 h 3409377"/>
              <a:gd name="connsiteX87" fmla="*/ 4911213 w 6916993"/>
              <a:gd name="connsiteY87" fmla="*/ 2141016 h 3409377"/>
              <a:gd name="connsiteX88" fmla="*/ 4955458 w 6916993"/>
              <a:gd name="connsiteY88" fmla="*/ 2229506 h 3409377"/>
              <a:gd name="connsiteX89" fmla="*/ 4984955 w 6916993"/>
              <a:gd name="connsiteY89" fmla="*/ 2273752 h 3409377"/>
              <a:gd name="connsiteX90" fmla="*/ 4955458 w 6916993"/>
              <a:gd name="connsiteY90" fmla="*/ 2568719 h 3409377"/>
              <a:gd name="connsiteX91" fmla="*/ 4940709 w 6916993"/>
              <a:gd name="connsiteY91" fmla="*/ 2627713 h 3409377"/>
              <a:gd name="connsiteX92" fmla="*/ 4896464 w 6916993"/>
              <a:gd name="connsiteY92" fmla="*/ 2642461 h 3409377"/>
              <a:gd name="connsiteX93" fmla="*/ 4807974 w 6916993"/>
              <a:gd name="connsiteY93" fmla="*/ 2701455 h 3409377"/>
              <a:gd name="connsiteX94" fmla="*/ 4763729 w 6916993"/>
              <a:gd name="connsiteY94" fmla="*/ 2730952 h 3409377"/>
              <a:gd name="connsiteX95" fmla="*/ 4616245 w 6916993"/>
              <a:gd name="connsiteY95" fmla="*/ 2686706 h 3409377"/>
              <a:gd name="connsiteX96" fmla="*/ 4557251 w 6916993"/>
              <a:gd name="connsiteY96" fmla="*/ 2598216 h 3409377"/>
              <a:gd name="connsiteX97" fmla="*/ 4601497 w 6916993"/>
              <a:gd name="connsiteY97" fmla="*/ 2435984 h 3409377"/>
              <a:gd name="connsiteX98" fmla="*/ 4616245 w 6916993"/>
              <a:gd name="connsiteY98" fmla="*/ 2376990 h 3409377"/>
              <a:gd name="connsiteX99" fmla="*/ 4748980 w 6916993"/>
              <a:gd name="connsiteY99" fmla="*/ 2303248 h 3409377"/>
              <a:gd name="connsiteX100" fmla="*/ 4999703 w 6916993"/>
              <a:gd name="connsiteY100" fmla="*/ 2288500 h 3409377"/>
              <a:gd name="connsiteX101" fmla="*/ 5206180 w 6916993"/>
              <a:gd name="connsiteY101" fmla="*/ 2303248 h 3409377"/>
              <a:gd name="connsiteX102" fmla="*/ 5265174 w 6916993"/>
              <a:gd name="connsiteY102" fmla="*/ 2362242 h 3409377"/>
              <a:gd name="connsiteX103" fmla="*/ 5353664 w 6916993"/>
              <a:gd name="connsiteY103" fmla="*/ 2376990 h 3409377"/>
              <a:gd name="connsiteX104" fmla="*/ 5412658 w 6916993"/>
              <a:gd name="connsiteY104" fmla="*/ 2391739 h 3409377"/>
              <a:gd name="connsiteX105" fmla="*/ 5427406 w 6916993"/>
              <a:gd name="connsiteY105" fmla="*/ 2435984 h 3409377"/>
              <a:gd name="connsiteX106" fmla="*/ 5471651 w 6916993"/>
              <a:gd name="connsiteY106" fmla="*/ 2450732 h 3409377"/>
              <a:gd name="connsiteX107" fmla="*/ 5545393 w 6916993"/>
              <a:gd name="connsiteY107" fmla="*/ 2465481 h 3409377"/>
              <a:gd name="connsiteX108" fmla="*/ 5914103 w 6916993"/>
              <a:gd name="connsiteY108" fmla="*/ 2450732 h 3409377"/>
              <a:gd name="connsiteX109" fmla="*/ 5958348 w 6916993"/>
              <a:gd name="connsiteY109" fmla="*/ 2435984 h 3409377"/>
              <a:gd name="connsiteX110" fmla="*/ 6179574 w 6916993"/>
              <a:gd name="connsiteY110" fmla="*/ 2421236 h 3409377"/>
              <a:gd name="connsiteX111" fmla="*/ 6312309 w 6916993"/>
              <a:gd name="connsiteY111" fmla="*/ 2347494 h 3409377"/>
              <a:gd name="connsiteX112" fmla="*/ 6327058 w 6916993"/>
              <a:gd name="connsiteY112" fmla="*/ 2170513 h 3409377"/>
              <a:gd name="connsiteX113" fmla="*/ 6415548 w 6916993"/>
              <a:gd name="connsiteY113" fmla="*/ 2141016 h 3409377"/>
              <a:gd name="connsiteX114" fmla="*/ 6577780 w 6916993"/>
              <a:gd name="connsiteY114" fmla="*/ 2126268 h 3409377"/>
              <a:gd name="connsiteX115" fmla="*/ 6681019 w 6916993"/>
              <a:gd name="connsiteY115" fmla="*/ 2096771 h 3409377"/>
              <a:gd name="connsiteX116" fmla="*/ 6695767 w 6916993"/>
              <a:gd name="connsiteY116" fmla="*/ 2052526 h 3409377"/>
              <a:gd name="connsiteX117" fmla="*/ 6710516 w 6916993"/>
              <a:gd name="connsiteY117" fmla="*/ 1905042 h 3409377"/>
              <a:gd name="connsiteX118" fmla="*/ 6754761 w 6916993"/>
              <a:gd name="connsiteY118" fmla="*/ 1890294 h 3409377"/>
              <a:gd name="connsiteX119" fmla="*/ 6843251 w 6916993"/>
              <a:gd name="connsiteY119" fmla="*/ 1846048 h 3409377"/>
              <a:gd name="connsiteX120" fmla="*/ 6887497 w 6916993"/>
              <a:gd name="connsiteY120" fmla="*/ 1610074 h 3409377"/>
              <a:gd name="connsiteX121" fmla="*/ 6916993 w 6916993"/>
              <a:gd name="connsiteY121" fmla="*/ 1521584 h 3409377"/>
              <a:gd name="connsiteX122" fmla="*/ 6902245 w 6916993"/>
              <a:gd name="connsiteY122" fmla="*/ 1462590 h 340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6916993" h="3409377">
                <a:moveTo>
                  <a:pt x="221226" y="3409377"/>
                </a:moveTo>
                <a:cubicBezTo>
                  <a:pt x="211394" y="3394629"/>
                  <a:pt x="204263" y="3377666"/>
                  <a:pt x="191729" y="3365132"/>
                </a:cubicBezTo>
                <a:cubicBezTo>
                  <a:pt x="179195" y="3352598"/>
                  <a:pt x="158557" y="3349477"/>
                  <a:pt x="147484" y="3335636"/>
                </a:cubicBezTo>
                <a:cubicBezTo>
                  <a:pt x="137772" y="3323496"/>
                  <a:pt x="139688" y="3305295"/>
                  <a:pt x="132735" y="3291390"/>
                </a:cubicBezTo>
                <a:cubicBezTo>
                  <a:pt x="124808" y="3275536"/>
                  <a:pt x="113070" y="3261893"/>
                  <a:pt x="103238" y="3247145"/>
                </a:cubicBezTo>
                <a:cubicBezTo>
                  <a:pt x="98322" y="3232397"/>
                  <a:pt x="91539" y="3218144"/>
                  <a:pt x="88490" y="3202900"/>
                </a:cubicBezTo>
                <a:cubicBezTo>
                  <a:pt x="81673" y="3168813"/>
                  <a:pt x="79457" y="3133950"/>
                  <a:pt x="73742" y="3099661"/>
                </a:cubicBezTo>
                <a:cubicBezTo>
                  <a:pt x="69621" y="3074935"/>
                  <a:pt x="63909" y="3050500"/>
                  <a:pt x="58993" y="3025919"/>
                </a:cubicBezTo>
                <a:cubicBezTo>
                  <a:pt x="63909" y="2962009"/>
                  <a:pt x="63745" y="2897504"/>
                  <a:pt x="73742" y="2834190"/>
                </a:cubicBezTo>
                <a:cubicBezTo>
                  <a:pt x="78591" y="2803478"/>
                  <a:pt x="103238" y="2745700"/>
                  <a:pt x="103238" y="2745700"/>
                </a:cubicBezTo>
                <a:cubicBezTo>
                  <a:pt x="148043" y="2387276"/>
                  <a:pt x="129453" y="2581711"/>
                  <a:pt x="103238" y="1860797"/>
                </a:cubicBezTo>
                <a:cubicBezTo>
                  <a:pt x="101468" y="1812125"/>
                  <a:pt x="80237" y="1811050"/>
                  <a:pt x="44245" y="1787055"/>
                </a:cubicBezTo>
                <a:cubicBezTo>
                  <a:pt x="8338" y="1679335"/>
                  <a:pt x="22289" y="1728729"/>
                  <a:pt x="0" y="1639571"/>
                </a:cubicBezTo>
                <a:cubicBezTo>
                  <a:pt x="4916" y="1482255"/>
                  <a:pt x="2361" y="1324528"/>
                  <a:pt x="14748" y="1167623"/>
                </a:cubicBezTo>
                <a:cubicBezTo>
                  <a:pt x="17195" y="1136627"/>
                  <a:pt x="44245" y="1079132"/>
                  <a:pt x="44245" y="1079132"/>
                </a:cubicBezTo>
                <a:cubicBezTo>
                  <a:pt x="49161" y="980810"/>
                  <a:pt x="47709" y="881961"/>
                  <a:pt x="58993" y="784165"/>
                </a:cubicBezTo>
                <a:cubicBezTo>
                  <a:pt x="62557" y="753277"/>
                  <a:pt x="78658" y="725171"/>
                  <a:pt x="88490" y="695674"/>
                </a:cubicBezTo>
                <a:lnTo>
                  <a:pt x="117987" y="607184"/>
                </a:lnTo>
                <a:cubicBezTo>
                  <a:pt x="122903" y="592436"/>
                  <a:pt x="124112" y="575874"/>
                  <a:pt x="132735" y="562939"/>
                </a:cubicBezTo>
                <a:lnTo>
                  <a:pt x="191729" y="474448"/>
                </a:lnTo>
                <a:lnTo>
                  <a:pt x="250722" y="385958"/>
                </a:lnTo>
                <a:cubicBezTo>
                  <a:pt x="260554" y="371210"/>
                  <a:pt x="263403" y="347318"/>
                  <a:pt x="280219" y="341713"/>
                </a:cubicBezTo>
                <a:lnTo>
                  <a:pt x="324464" y="326965"/>
                </a:lnTo>
                <a:cubicBezTo>
                  <a:pt x="334296" y="312216"/>
                  <a:pt x="342613" y="296336"/>
                  <a:pt x="353961" y="282719"/>
                </a:cubicBezTo>
                <a:cubicBezTo>
                  <a:pt x="367313" y="266696"/>
                  <a:pt x="386636" y="255828"/>
                  <a:pt x="398206" y="238474"/>
                </a:cubicBezTo>
                <a:cubicBezTo>
                  <a:pt x="428738" y="192676"/>
                  <a:pt x="392727" y="189763"/>
                  <a:pt x="442451" y="149984"/>
                </a:cubicBezTo>
                <a:cubicBezTo>
                  <a:pt x="454591" y="140272"/>
                  <a:pt x="471948" y="140152"/>
                  <a:pt x="486697" y="135236"/>
                </a:cubicBezTo>
                <a:cubicBezTo>
                  <a:pt x="518874" y="38700"/>
                  <a:pt x="474183" y="133447"/>
                  <a:pt x="545690" y="76242"/>
                </a:cubicBezTo>
                <a:cubicBezTo>
                  <a:pt x="640993" y="0"/>
                  <a:pt x="508219" y="54321"/>
                  <a:pt x="619432" y="17248"/>
                </a:cubicBezTo>
                <a:cubicBezTo>
                  <a:pt x="727587" y="22164"/>
                  <a:pt x="836246" y="20463"/>
                  <a:pt x="943897" y="31997"/>
                </a:cubicBezTo>
                <a:cubicBezTo>
                  <a:pt x="974812" y="35309"/>
                  <a:pt x="1032387" y="61494"/>
                  <a:pt x="1032387" y="61494"/>
                </a:cubicBezTo>
                <a:cubicBezTo>
                  <a:pt x="1042219" y="76242"/>
                  <a:pt x="1049350" y="93205"/>
                  <a:pt x="1061884" y="105739"/>
                </a:cubicBezTo>
                <a:cubicBezTo>
                  <a:pt x="1074418" y="118273"/>
                  <a:pt x="1095056" y="121395"/>
                  <a:pt x="1106129" y="135236"/>
                </a:cubicBezTo>
                <a:cubicBezTo>
                  <a:pt x="1115840" y="147375"/>
                  <a:pt x="1115961" y="164733"/>
                  <a:pt x="1120877" y="179481"/>
                </a:cubicBezTo>
                <a:cubicBezTo>
                  <a:pt x="1140023" y="313499"/>
                  <a:pt x="1124634" y="249741"/>
                  <a:pt x="1165122" y="371210"/>
                </a:cubicBezTo>
                <a:lnTo>
                  <a:pt x="1165122" y="371210"/>
                </a:lnTo>
                <a:cubicBezTo>
                  <a:pt x="1166673" y="378963"/>
                  <a:pt x="1187678" y="490063"/>
                  <a:pt x="1194619" y="503945"/>
                </a:cubicBezTo>
                <a:cubicBezTo>
                  <a:pt x="1210473" y="535653"/>
                  <a:pt x="1224116" y="572772"/>
                  <a:pt x="1253613" y="592436"/>
                </a:cubicBezTo>
                <a:cubicBezTo>
                  <a:pt x="1323728" y="639178"/>
                  <a:pt x="1281044" y="616328"/>
                  <a:pt x="1386348" y="651429"/>
                </a:cubicBezTo>
                <a:lnTo>
                  <a:pt x="1430593" y="666177"/>
                </a:lnTo>
                <a:cubicBezTo>
                  <a:pt x="1435487" y="680859"/>
                  <a:pt x="1460064" y="780461"/>
                  <a:pt x="1489587" y="798913"/>
                </a:cubicBezTo>
                <a:cubicBezTo>
                  <a:pt x="1489591" y="798915"/>
                  <a:pt x="1600197" y="835783"/>
                  <a:pt x="1622322" y="843158"/>
                </a:cubicBezTo>
                <a:lnTo>
                  <a:pt x="1666567" y="857906"/>
                </a:lnTo>
                <a:cubicBezTo>
                  <a:pt x="1770330" y="927081"/>
                  <a:pt x="1638759" y="847479"/>
                  <a:pt x="1784555" y="902152"/>
                </a:cubicBezTo>
                <a:cubicBezTo>
                  <a:pt x="1801152" y="908376"/>
                  <a:pt x="1812946" y="923721"/>
                  <a:pt x="1828800" y="931648"/>
                </a:cubicBezTo>
                <a:cubicBezTo>
                  <a:pt x="1842705" y="938600"/>
                  <a:pt x="1858297" y="941481"/>
                  <a:pt x="1873045" y="946397"/>
                </a:cubicBezTo>
                <a:cubicBezTo>
                  <a:pt x="1911785" y="1004507"/>
                  <a:pt x="1910976" y="994885"/>
                  <a:pt x="1932038" y="1079132"/>
                </a:cubicBezTo>
                <a:cubicBezTo>
                  <a:pt x="1941870" y="1118461"/>
                  <a:pt x="1948715" y="1158660"/>
                  <a:pt x="1961535" y="1197119"/>
                </a:cubicBezTo>
                <a:cubicBezTo>
                  <a:pt x="1966451" y="1211868"/>
                  <a:pt x="1967660" y="1228430"/>
                  <a:pt x="1976284" y="1241365"/>
                </a:cubicBezTo>
                <a:cubicBezTo>
                  <a:pt x="1998996" y="1275433"/>
                  <a:pt x="2032125" y="1293341"/>
                  <a:pt x="2064774" y="1315106"/>
                </a:cubicBezTo>
                <a:cubicBezTo>
                  <a:pt x="2074606" y="1329855"/>
                  <a:pt x="2091191" y="1341896"/>
                  <a:pt x="2094271" y="1359352"/>
                </a:cubicBezTo>
                <a:cubicBezTo>
                  <a:pt x="2137668" y="1605272"/>
                  <a:pt x="2084292" y="1493241"/>
                  <a:pt x="2123767" y="1624823"/>
                </a:cubicBezTo>
                <a:cubicBezTo>
                  <a:pt x="2132701" y="1654604"/>
                  <a:pt x="2127394" y="1696066"/>
                  <a:pt x="2153264" y="1713313"/>
                </a:cubicBezTo>
                <a:lnTo>
                  <a:pt x="2197509" y="1742810"/>
                </a:lnTo>
                <a:cubicBezTo>
                  <a:pt x="2279135" y="1731149"/>
                  <a:pt x="2301524" y="1749019"/>
                  <a:pt x="2344993" y="1683816"/>
                </a:cubicBezTo>
                <a:cubicBezTo>
                  <a:pt x="2353617" y="1670881"/>
                  <a:pt x="2355471" y="1654519"/>
                  <a:pt x="2359742" y="1639571"/>
                </a:cubicBezTo>
                <a:cubicBezTo>
                  <a:pt x="2365311" y="1620081"/>
                  <a:pt x="2363246" y="1597443"/>
                  <a:pt x="2374490" y="1580577"/>
                </a:cubicBezTo>
                <a:cubicBezTo>
                  <a:pt x="2384322" y="1565829"/>
                  <a:pt x="2401280" y="1554161"/>
                  <a:pt x="2418735" y="1551081"/>
                </a:cubicBezTo>
                <a:cubicBezTo>
                  <a:pt x="2486686" y="1539090"/>
                  <a:pt x="2556387" y="1541248"/>
                  <a:pt x="2625213" y="1536332"/>
                </a:cubicBezTo>
                <a:cubicBezTo>
                  <a:pt x="2630129" y="1521584"/>
                  <a:pt x="2637180" y="1507382"/>
                  <a:pt x="2639961" y="1492087"/>
                </a:cubicBezTo>
                <a:cubicBezTo>
                  <a:pt x="2653532" y="1417444"/>
                  <a:pt x="2634233" y="1379828"/>
                  <a:pt x="2684206" y="1329855"/>
                </a:cubicBezTo>
                <a:cubicBezTo>
                  <a:pt x="2696740" y="1317321"/>
                  <a:pt x="2711180" y="1304344"/>
                  <a:pt x="2728451" y="1300358"/>
                </a:cubicBezTo>
                <a:cubicBezTo>
                  <a:pt x="2776592" y="1289249"/>
                  <a:pt x="2826774" y="1290526"/>
                  <a:pt x="2875935" y="1285610"/>
                </a:cubicBezTo>
                <a:cubicBezTo>
                  <a:pt x="2990295" y="1209370"/>
                  <a:pt x="2930796" y="1237826"/>
                  <a:pt x="3052916" y="1197119"/>
                </a:cubicBezTo>
                <a:lnTo>
                  <a:pt x="3097161" y="1182371"/>
                </a:lnTo>
                <a:lnTo>
                  <a:pt x="3141406" y="1167623"/>
                </a:lnTo>
                <a:cubicBezTo>
                  <a:pt x="3156154" y="1157791"/>
                  <a:pt x="3167950" y="1139058"/>
                  <a:pt x="3185651" y="1138126"/>
                </a:cubicBezTo>
                <a:cubicBezTo>
                  <a:pt x="3202807" y="1137223"/>
                  <a:pt x="3393083" y="1131229"/>
                  <a:pt x="3465871" y="1167623"/>
                </a:cubicBezTo>
                <a:cubicBezTo>
                  <a:pt x="3481725" y="1175550"/>
                  <a:pt x="3496499" y="1185772"/>
                  <a:pt x="3510116" y="1197119"/>
                </a:cubicBezTo>
                <a:cubicBezTo>
                  <a:pt x="3526139" y="1210472"/>
                  <a:pt x="3541008" y="1225342"/>
                  <a:pt x="3554361" y="1241365"/>
                </a:cubicBezTo>
                <a:cubicBezTo>
                  <a:pt x="3565708" y="1254982"/>
                  <a:pt x="3570017" y="1274537"/>
                  <a:pt x="3583858" y="1285610"/>
                </a:cubicBezTo>
                <a:cubicBezTo>
                  <a:pt x="3595997" y="1295321"/>
                  <a:pt x="3613155" y="1296087"/>
                  <a:pt x="3628103" y="1300358"/>
                </a:cubicBezTo>
                <a:cubicBezTo>
                  <a:pt x="3757709" y="1337387"/>
                  <a:pt x="3625278" y="1294499"/>
                  <a:pt x="3731342" y="1329855"/>
                </a:cubicBezTo>
                <a:cubicBezTo>
                  <a:pt x="3753552" y="1396486"/>
                  <a:pt x="3729636" y="1366214"/>
                  <a:pt x="3805084" y="1388848"/>
                </a:cubicBezTo>
                <a:cubicBezTo>
                  <a:pt x="3834865" y="1397782"/>
                  <a:pt x="3893574" y="1418345"/>
                  <a:pt x="3893574" y="1418345"/>
                </a:cubicBezTo>
                <a:lnTo>
                  <a:pt x="4026309" y="1506836"/>
                </a:lnTo>
                <a:cubicBezTo>
                  <a:pt x="4072409" y="1537569"/>
                  <a:pt x="4095868" y="1558809"/>
                  <a:pt x="4159045" y="1565829"/>
                </a:cubicBezTo>
                <a:lnTo>
                  <a:pt x="4291780" y="1580577"/>
                </a:lnTo>
                <a:cubicBezTo>
                  <a:pt x="4306529" y="1590409"/>
                  <a:pt x="4327232" y="1594684"/>
                  <a:pt x="4336026" y="1610074"/>
                </a:cubicBezTo>
                <a:cubicBezTo>
                  <a:pt x="4341753" y="1620096"/>
                  <a:pt x="4364410" y="1770082"/>
                  <a:pt x="4365522" y="1772306"/>
                </a:cubicBezTo>
                <a:cubicBezTo>
                  <a:pt x="4373449" y="1788160"/>
                  <a:pt x="4393475" y="1794821"/>
                  <a:pt x="4409767" y="1801803"/>
                </a:cubicBezTo>
                <a:cubicBezTo>
                  <a:pt x="4444539" y="1816706"/>
                  <a:pt x="4548071" y="1827882"/>
                  <a:pt x="4572000" y="1831300"/>
                </a:cubicBezTo>
                <a:cubicBezTo>
                  <a:pt x="4586748" y="1836216"/>
                  <a:pt x="4605252" y="1835055"/>
                  <a:pt x="4616245" y="1846048"/>
                </a:cubicBezTo>
                <a:cubicBezTo>
                  <a:pt x="4627238" y="1857041"/>
                  <a:pt x="4622370" y="1877359"/>
                  <a:pt x="4630993" y="1890294"/>
                </a:cubicBezTo>
                <a:cubicBezTo>
                  <a:pt x="4642562" y="1907648"/>
                  <a:pt x="4657884" y="1922970"/>
                  <a:pt x="4675238" y="1934539"/>
                </a:cubicBezTo>
                <a:cubicBezTo>
                  <a:pt x="4699441" y="1950674"/>
                  <a:pt x="4797271" y="1962252"/>
                  <a:pt x="4807974" y="1964036"/>
                </a:cubicBezTo>
                <a:cubicBezTo>
                  <a:pt x="4835759" y="1991821"/>
                  <a:pt x="4865290" y="2015567"/>
                  <a:pt x="4881716" y="2052526"/>
                </a:cubicBezTo>
                <a:cubicBezTo>
                  <a:pt x="4894344" y="2080938"/>
                  <a:pt x="4893966" y="2115146"/>
                  <a:pt x="4911213" y="2141016"/>
                </a:cubicBezTo>
                <a:cubicBezTo>
                  <a:pt x="4995747" y="2267820"/>
                  <a:pt x="4894395" y="2107381"/>
                  <a:pt x="4955458" y="2229506"/>
                </a:cubicBezTo>
                <a:cubicBezTo>
                  <a:pt x="4963385" y="2245360"/>
                  <a:pt x="4975123" y="2259003"/>
                  <a:pt x="4984955" y="2273752"/>
                </a:cubicBezTo>
                <a:cubicBezTo>
                  <a:pt x="4961072" y="2679740"/>
                  <a:pt x="4998206" y="2419101"/>
                  <a:pt x="4955458" y="2568719"/>
                </a:cubicBezTo>
                <a:cubicBezTo>
                  <a:pt x="4949889" y="2588209"/>
                  <a:pt x="4953372" y="2611885"/>
                  <a:pt x="4940709" y="2627713"/>
                </a:cubicBezTo>
                <a:cubicBezTo>
                  <a:pt x="4930997" y="2639852"/>
                  <a:pt x="4911212" y="2637545"/>
                  <a:pt x="4896464" y="2642461"/>
                </a:cubicBezTo>
                <a:lnTo>
                  <a:pt x="4807974" y="2701455"/>
                </a:lnTo>
                <a:lnTo>
                  <a:pt x="4763729" y="2730952"/>
                </a:lnTo>
                <a:cubicBezTo>
                  <a:pt x="4711274" y="2723458"/>
                  <a:pt x="4654572" y="2730508"/>
                  <a:pt x="4616245" y="2686706"/>
                </a:cubicBezTo>
                <a:cubicBezTo>
                  <a:pt x="4592900" y="2660027"/>
                  <a:pt x="4557251" y="2598216"/>
                  <a:pt x="4557251" y="2598216"/>
                </a:cubicBezTo>
                <a:cubicBezTo>
                  <a:pt x="4603291" y="2460098"/>
                  <a:pt x="4573704" y="2561053"/>
                  <a:pt x="4601497" y="2435984"/>
                </a:cubicBezTo>
                <a:cubicBezTo>
                  <a:pt x="4605894" y="2416197"/>
                  <a:pt x="4602897" y="2392245"/>
                  <a:pt x="4616245" y="2376990"/>
                </a:cubicBezTo>
                <a:cubicBezTo>
                  <a:pt x="4631621" y="2359417"/>
                  <a:pt x="4708839" y="2307262"/>
                  <a:pt x="4748980" y="2303248"/>
                </a:cubicBezTo>
                <a:cubicBezTo>
                  <a:pt x="4832283" y="2294918"/>
                  <a:pt x="4916129" y="2293416"/>
                  <a:pt x="4999703" y="2288500"/>
                </a:cubicBezTo>
                <a:cubicBezTo>
                  <a:pt x="5068529" y="2293416"/>
                  <a:pt x="5137652" y="2295186"/>
                  <a:pt x="5206180" y="2303248"/>
                </a:cubicBezTo>
                <a:cubicBezTo>
                  <a:pt x="5342379" y="2319271"/>
                  <a:pt x="5168308" y="2306890"/>
                  <a:pt x="5265174" y="2362242"/>
                </a:cubicBezTo>
                <a:cubicBezTo>
                  <a:pt x="5291138" y="2377078"/>
                  <a:pt x="5324341" y="2371125"/>
                  <a:pt x="5353664" y="2376990"/>
                </a:cubicBezTo>
                <a:cubicBezTo>
                  <a:pt x="5373540" y="2380965"/>
                  <a:pt x="5392993" y="2386823"/>
                  <a:pt x="5412658" y="2391739"/>
                </a:cubicBezTo>
                <a:cubicBezTo>
                  <a:pt x="5417574" y="2406487"/>
                  <a:pt x="5416413" y="2424991"/>
                  <a:pt x="5427406" y="2435984"/>
                </a:cubicBezTo>
                <a:cubicBezTo>
                  <a:pt x="5438399" y="2446977"/>
                  <a:pt x="5456569" y="2446961"/>
                  <a:pt x="5471651" y="2450732"/>
                </a:cubicBezTo>
                <a:cubicBezTo>
                  <a:pt x="5495970" y="2456812"/>
                  <a:pt x="5520812" y="2460565"/>
                  <a:pt x="5545393" y="2465481"/>
                </a:cubicBezTo>
                <a:cubicBezTo>
                  <a:pt x="5668296" y="2460565"/>
                  <a:pt x="5791414" y="2459496"/>
                  <a:pt x="5914103" y="2450732"/>
                </a:cubicBezTo>
                <a:cubicBezTo>
                  <a:pt x="5929610" y="2449624"/>
                  <a:pt x="5942897" y="2437701"/>
                  <a:pt x="5958348" y="2435984"/>
                </a:cubicBezTo>
                <a:cubicBezTo>
                  <a:pt x="6031802" y="2427823"/>
                  <a:pt x="6105832" y="2426152"/>
                  <a:pt x="6179574" y="2421236"/>
                </a:cubicBezTo>
                <a:cubicBezTo>
                  <a:pt x="6280999" y="2353619"/>
                  <a:pt x="6234432" y="2373452"/>
                  <a:pt x="6312309" y="2347494"/>
                </a:cubicBezTo>
                <a:cubicBezTo>
                  <a:pt x="6317225" y="2288500"/>
                  <a:pt x="6300584" y="2223461"/>
                  <a:pt x="6327058" y="2170513"/>
                </a:cubicBezTo>
                <a:cubicBezTo>
                  <a:pt x="6340963" y="2142703"/>
                  <a:pt x="6384583" y="2143831"/>
                  <a:pt x="6415548" y="2141016"/>
                </a:cubicBezTo>
                <a:lnTo>
                  <a:pt x="6577780" y="2126268"/>
                </a:lnTo>
                <a:cubicBezTo>
                  <a:pt x="6578288" y="2126141"/>
                  <a:pt x="6673968" y="2103822"/>
                  <a:pt x="6681019" y="2096771"/>
                </a:cubicBezTo>
                <a:cubicBezTo>
                  <a:pt x="6692012" y="2085778"/>
                  <a:pt x="6690851" y="2067274"/>
                  <a:pt x="6695767" y="2052526"/>
                </a:cubicBezTo>
                <a:cubicBezTo>
                  <a:pt x="6700683" y="2003365"/>
                  <a:pt x="6693632" y="1951474"/>
                  <a:pt x="6710516" y="1905042"/>
                </a:cubicBezTo>
                <a:cubicBezTo>
                  <a:pt x="6715829" y="1890432"/>
                  <a:pt x="6740856" y="1897246"/>
                  <a:pt x="6754761" y="1890294"/>
                </a:cubicBezTo>
                <a:cubicBezTo>
                  <a:pt x="6869129" y="1833110"/>
                  <a:pt x="6732033" y="1883122"/>
                  <a:pt x="6843251" y="1846048"/>
                </a:cubicBezTo>
                <a:cubicBezTo>
                  <a:pt x="6910827" y="1643322"/>
                  <a:pt x="6833972" y="1895540"/>
                  <a:pt x="6887497" y="1610074"/>
                </a:cubicBezTo>
                <a:cubicBezTo>
                  <a:pt x="6893227" y="1579514"/>
                  <a:pt x="6916993" y="1521584"/>
                  <a:pt x="6916993" y="1521584"/>
                </a:cubicBezTo>
                <a:lnTo>
                  <a:pt x="6902245" y="1462590"/>
                </a:lnTo>
              </a:path>
            </a:pathLst>
          </a:cu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pic>
        <p:nvPicPr>
          <p:cNvPr id="1027"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04800" y="4267200"/>
            <a:ext cx="1700468" cy="2438400"/>
          </a:xfrm>
          <a:prstGeom prst="rect">
            <a:avLst/>
          </a:prstGeom>
          <a:noFill/>
          <a:ln w="9525">
            <a:noFill/>
            <a:miter lim="800000"/>
            <a:headEnd/>
            <a:tailEnd/>
          </a:ln>
          <a:effectLst/>
        </p:spPr>
      </p:pic>
      <p:pic>
        <p:nvPicPr>
          <p:cNvPr id="2057" name="Picture 9" descr="http://geowiki.fi/images/thumb/0/0d/Geocaching-logo.svg/600px-Geocaching-logo.svg.png"/>
          <p:cNvPicPr>
            <a:picLocks noChangeAspect="1" noChangeArrowheads="1"/>
          </p:cNvPicPr>
          <p:nvPr/>
        </p:nvPicPr>
        <p:blipFill>
          <a:blip r:embed="rId6" cstate="print">
            <a:biLevel thresh="50000"/>
          </a:blip>
          <a:srcRect/>
          <a:stretch>
            <a:fillRect/>
          </a:stretch>
        </p:blipFill>
        <p:spPr bwMode="auto">
          <a:xfrm>
            <a:off x="7467600" y="2133600"/>
            <a:ext cx="990600" cy="990600"/>
          </a:xfrm>
          <a:prstGeom prst="rect">
            <a:avLst/>
          </a:prstGeom>
          <a:noFill/>
        </p:spPr>
      </p:pic>
      <p:sp>
        <p:nvSpPr>
          <p:cNvPr id="14" name="TextBox 13"/>
          <p:cNvSpPr txBox="1"/>
          <p:nvPr/>
        </p:nvSpPr>
        <p:spPr>
          <a:xfrm>
            <a:off x="2658303" y="0"/>
            <a:ext cx="3827393" cy="954107"/>
          </a:xfrm>
          <a:prstGeom prst="rect">
            <a:avLst/>
          </a:prstGeom>
          <a:noFill/>
        </p:spPr>
        <p:txBody>
          <a:bodyPr wrap="none" rtlCol="0">
            <a:spAutoFit/>
          </a:bodyPr>
          <a:lstStyle/>
          <a:p>
            <a:pPr algn="ctr"/>
            <a:r>
              <a:rPr lang="en-US"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Geocaching</a:t>
            </a:r>
          </a:p>
          <a:p>
            <a:pPr algn="ct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High Tech Treasure Hunting</a:t>
            </a:r>
            <a:endParaRPr 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starfield1.jpg"/>
          <p:cNvPicPr>
            <a:picLocks noChangeAspect="1"/>
          </p:cNvPicPr>
          <p:nvPr/>
        </p:nvPicPr>
        <p:blipFill>
          <a:blip r:embed="rId3" cstate="print"/>
          <a:stretch>
            <a:fillRect/>
          </a:stretch>
        </p:blipFill>
        <p:spPr>
          <a:xfrm>
            <a:off x="0" y="1"/>
            <a:ext cx="9144000" cy="6858000"/>
          </a:xfrm>
          <a:prstGeom prst="rect">
            <a:avLst/>
          </a:prstGeom>
        </p:spPr>
      </p:pic>
      <p:pic>
        <p:nvPicPr>
          <p:cNvPr id="1026" name="Picture 2" descr="C:\Documents and Settings\smk39\Desktop\workshops\Intro to GPS\pictures\geocache1.JPG"/>
          <p:cNvPicPr>
            <a:picLocks noChangeAspect="1" noChangeArrowheads="1"/>
          </p:cNvPicPr>
          <p:nvPr/>
        </p:nvPicPr>
        <p:blipFill>
          <a:blip r:embed="rId4" cstate="print"/>
          <a:srcRect/>
          <a:stretch>
            <a:fillRect/>
          </a:stretch>
        </p:blipFill>
        <p:spPr bwMode="auto">
          <a:xfrm>
            <a:off x="4724400" y="3578352"/>
            <a:ext cx="4169380" cy="3127248"/>
          </a:xfrm>
          <a:prstGeom prst="rect">
            <a:avLst/>
          </a:prstGeom>
          <a:noFill/>
          <a:ln w="38100">
            <a:solidFill>
              <a:schemeClr val="accent1"/>
            </a:solidFill>
          </a:ln>
        </p:spPr>
      </p:pic>
      <p:pic>
        <p:nvPicPr>
          <p:cNvPr id="1030" name="Picture 6"/>
          <p:cNvPicPr>
            <a:picLocks noChangeAspect="1" noChangeArrowheads="1"/>
          </p:cNvPicPr>
          <p:nvPr/>
        </p:nvPicPr>
        <p:blipFill>
          <a:blip r:embed="rId5" cstate="print"/>
          <a:srcRect/>
          <a:stretch>
            <a:fillRect/>
          </a:stretch>
        </p:blipFill>
        <p:spPr bwMode="auto">
          <a:xfrm>
            <a:off x="249654" y="3578352"/>
            <a:ext cx="4169946" cy="3127248"/>
          </a:xfrm>
          <a:prstGeom prst="rect">
            <a:avLst/>
          </a:prstGeom>
          <a:noFill/>
          <a:ln w="38100">
            <a:solidFill>
              <a:schemeClr val="accent1"/>
            </a:solidFill>
            <a:miter lim="800000"/>
            <a:headEnd/>
            <a:tailEnd/>
          </a:ln>
          <a:effectLst/>
        </p:spPr>
      </p:pic>
      <p:pic>
        <p:nvPicPr>
          <p:cNvPr id="10" name="Picture 9" descr="gecache-2b.JPG"/>
          <p:cNvPicPr>
            <a:picLocks noChangeAspect="1"/>
          </p:cNvPicPr>
          <p:nvPr/>
        </p:nvPicPr>
        <p:blipFill>
          <a:blip r:embed="rId6" cstate="print"/>
          <a:stretch>
            <a:fillRect/>
          </a:stretch>
        </p:blipFill>
        <p:spPr>
          <a:xfrm>
            <a:off x="4724400" y="152400"/>
            <a:ext cx="4169664" cy="3127248"/>
          </a:xfrm>
          <a:prstGeom prst="rect">
            <a:avLst/>
          </a:prstGeom>
          <a:ln w="38100">
            <a:solidFill>
              <a:schemeClr val="accent1"/>
            </a:solidFill>
          </a:ln>
        </p:spPr>
      </p:pic>
      <p:pic>
        <p:nvPicPr>
          <p:cNvPr id="11" name="Picture 10" descr="geocache-2a.JPG"/>
          <p:cNvPicPr>
            <a:picLocks noChangeAspect="1"/>
          </p:cNvPicPr>
          <p:nvPr/>
        </p:nvPicPr>
        <p:blipFill>
          <a:blip r:embed="rId7" cstate="print"/>
          <a:stretch>
            <a:fillRect/>
          </a:stretch>
        </p:blipFill>
        <p:spPr>
          <a:xfrm>
            <a:off x="254000" y="152400"/>
            <a:ext cx="4165600" cy="3124200"/>
          </a:xfrm>
          <a:prstGeom prst="rect">
            <a:avLst/>
          </a:prstGeom>
          <a:ln w="38100">
            <a:solidFill>
              <a:schemeClr val="accent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starfield1.jpg"/>
          <p:cNvPicPr>
            <a:picLocks noChangeAspect="1"/>
          </p:cNvPicPr>
          <p:nvPr/>
        </p:nvPicPr>
        <p:blipFill>
          <a:blip r:embed="rId3" cstate="print"/>
          <a:stretch>
            <a:fillRect/>
          </a:stretch>
        </p:blipFill>
        <p:spPr>
          <a:xfrm>
            <a:off x="0" y="1"/>
            <a:ext cx="9144000" cy="6858000"/>
          </a:xfrm>
          <a:prstGeom prst="rect">
            <a:avLst/>
          </a:prstGeom>
        </p:spPr>
      </p:pic>
      <p:sp>
        <p:nvSpPr>
          <p:cNvPr id="5" name="TextBox 4"/>
          <p:cNvSpPr txBox="1"/>
          <p:nvPr/>
        </p:nvSpPr>
        <p:spPr>
          <a:xfrm>
            <a:off x="7086600" y="1371600"/>
            <a:ext cx="1536126" cy="830997"/>
          </a:xfrm>
          <a:prstGeom prst="rect">
            <a:avLst/>
          </a:prstGeom>
          <a:noFill/>
          <a:ln>
            <a:solidFill>
              <a:srgbClr val="00B050"/>
            </a:solidFill>
          </a:ln>
        </p:spPr>
        <p:txBody>
          <a:bodyPr wrap="none" rtlCol="0">
            <a:spAutoFit/>
          </a:bodyPr>
          <a:lstStyle/>
          <a:p>
            <a:r>
              <a:rPr lang="en-US" sz="2400" dirty="0" smtClean="0">
                <a:solidFill>
                  <a:srgbClr val="FFFF00"/>
                </a:solidFill>
              </a:rPr>
              <a:t>Participant</a:t>
            </a:r>
          </a:p>
          <a:p>
            <a:r>
              <a:rPr lang="en-US" sz="2400" dirty="0" smtClean="0">
                <a:solidFill>
                  <a:srgbClr val="FFFF00"/>
                </a:solidFill>
              </a:rPr>
              <a:t>Sheet</a:t>
            </a:r>
          </a:p>
        </p:txBody>
      </p:sp>
      <p:pic>
        <p:nvPicPr>
          <p:cNvPr id="2051" name="Picture 3"/>
          <p:cNvPicPr>
            <a:picLocks noChangeAspect="1" noChangeArrowheads="1"/>
          </p:cNvPicPr>
          <p:nvPr/>
        </p:nvPicPr>
        <p:blipFill>
          <a:blip r:embed="rId4" cstate="print"/>
          <a:srcRect l="19926" t="10843" r="6909"/>
          <a:stretch>
            <a:fillRect/>
          </a:stretch>
        </p:blipFill>
        <p:spPr bwMode="auto">
          <a:xfrm>
            <a:off x="152400" y="228600"/>
            <a:ext cx="6324600" cy="6477000"/>
          </a:xfrm>
          <a:prstGeom prst="rect">
            <a:avLst/>
          </a:prstGeom>
          <a:noFill/>
          <a:ln w="38100">
            <a:solidFill>
              <a:schemeClr val="accent1"/>
            </a:solidFill>
            <a:miter lim="800000"/>
            <a:headEnd/>
            <a:tailEnd/>
          </a:ln>
        </p:spPr>
      </p:pic>
      <p:sp>
        <p:nvSpPr>
          <p:cNvPr id="9" name="TextBox 8"/>
          <p:cNvSpPr txBox="1"/>
          <p:nvPr/>
        </p:nvSpPr>
        <p:spPr>
          <a:xfrm>
            <a:off x="1304105" y="3200400"/>
            <a:ext cx="524695" cy="646331"/>
          </a:xfrm>
          <a:prstGeom prst="rect">
            <a:avLst/>
          </a:prstGeom>
          <a:noFill/>
        </p:spPr>
        <p:txBody>
          <a:bodyPr wrap="none" rtlCol="0">
            <a:spAutoFit/>
          </a:bodyPr>
          <a:lstStyle/>
          <a:p>
            <a:pPr algn="ctr"/>
            <a:r>
              <a:rPr lang="en-US" dirty="0" smtClean="0">
                <a:solidFill>
                  <a:srgbClr val="FF0000"/>
                </a:solidFill>
              </a:rPr>
              <a:t>·</a:t>
            </a:r>
          </a:p>
          <a:p>
            <a:pPr algn="ctr"/>
            <a:r>
              <a:rPr lang="en-US" dirty="0" smtClean="0">
                <a:solidFill>
                  <a:srgbClr val="FF0000"/>
                </a:solidFill>
              </a:rPr>
              <a:t>TRS</a:t>
            </a:r>
            <a:endParaRPr lang="en-US" dirty="0">
              <a:solidFill>
                <a:srgbClr val="FF0000"/>
              </a:solidFill>
            </a:endParaRPr>
          </a:p>
        </p:txBody>
      </p:sp>
      <p:sp>
        <p:nvSpPr>
          <p:cNvPr id="10" name="TextBox 9"/>
          <p:cNvSpPr txBox="1"/>
          <p:nvPr/>
        </p:nvSpPr>
        <p:spPr>
          <a:xfrm>
            <a:off x="664961" y="4230469"/>
            <a:ext cx="606256" cy="646331"/>
          </a:xfrm>
          <a:prstGeom prst="rect">
            <a:avLst/>
          </a:prstGeom>
          <a:noFill/>
        </p:spPr>
        <p:txBody>
          <a:bodyPr wrap="none" rtlCol="0">
            <a:spAutoFit/>
          </a:bodyPr>
          <a:lstStyle/>
          <a:p>
            <a:pPr algn="ctr"/>
            <a:r>
              <a:rPr lang="en-US" dirty="0" smtClean="0">
                <a:solidFill>
                  <a:srgbClr val="FF0000"/>
                </a:solidFill>
              </a:rPr>
              <a:t>·</a:t>
            </a:r>
          </a:p>
          <a:p>
            <a:pPr algn="ctr"/>
            <a:r>
              <a:rPr lang="en-US" dirty="0" smtClean="0">
                <a:solidFill>
                  <a:srgbClr val="FF0000"/>
                </a:solidFill>
              </a:rPr>
              <a:t>LPW</a:t>
            </a:r>
            <a:endParaRPr lang="en-US" dirty="0">
              <a:solidFill>
                <a:srgbClr val="FF0000"/>
              </a:solidFill>
            </a:endParaRPr>
          </a:p>
        </p:txBody>
      </p:sp>
      <p:sp>
        <p:nvSpPr>
          <p:cNvPr id="11" name="TextBox 10"/>
          <p:cNvSpPr txBox="1"/>
          <p:nvPr/>
        </p:nvSpPr>
        <p:spPr>
          <a:xfrm>
            <a:off x="3702543" y="725269"/>
            <a:ext cx="673582" cy="646331"/>
          </a:xfrm>
          <a:prstGeom prst="rect">
            <a:avLst/>
          </a:prstGeom>
          <a:noFill/>
        </p:spPr>
        <p:txBody>
          <a:bodyPr wrap="none" rtlCol="0">
            <a:spAutoFit/>
          </a:bodyPr>
          <a:lstStyle/>
          <a:p>
            <a:pPr algn="ctr"/>
            <a:r>
              <a:rPr lang="en-US" dirty="0" smtClean="0">
                <a:solidFill>
                  <a:srgbClr val="FF0000"/>
                </a:solidFill>
              </a:rPr>
              <a:t>·</a:t>
            </a:r>
          </a:p>
          <a:p>
            <a:pPr algn="ctr"/>
            <a:r>
              <a:rPr lang="en-US" dirty="0" smtClean="0">
                <a:solidFill>
                  <a:srgbClr val="FF0000"/>
                </a:solidFill>
              </a:rPr>
              <a:t>HUM</a:t>
            </a:r>
            <a:endParaRPr lang="en-US" dirty="0">
              <a:solidFill>
                <a:srgbClr val="FF0000"/>
              </a:solidFill>
            </a:endParaRPr>
          </a:p>
        </p:txBody>
      </p:sp>
      <p:sp>
        <p:nvSpPr>
          <p:cNvPr id="12" name="TextBox 11"/>
          <p:cNvSpPr txBox="1"/>
          <p:nvPr/>
        </p:nvSpPr>
        <p:spPr>
          <a:xfrm>
            <a:off x="2965526" y="2514600"/>
            <a:ext cx="615874" cy="646331"/>
          </a:xfrm>
          <a:prstGeom prst="rect">
            <a:avLst/>
          </a:prstGeom>
          <a:noFill/>
        </p:spPr>
        <p:txBody>
          <a:bodyPr wrap="none" rtlCol="0">
            <a:spAutoFit/>
          </a:bodyPr>
          <a:lstStyle/>
          <a:p>
            <a:pPr algn="ctr"/>
            <a:r>
              <a:rPr lang="en-US" dirty="0" smtClean="0">
                <a:solidFill>
                  <a:srgbClr val="FF0000"/>
                </a:solidFill>
              </a:rPr>
              <a:t>·</a:t>
            </a:r>
          </a:p>
          <a:p>
            <a:pPr algn="ctr"/>
            <a:r>
              <a:rPr lang="en-US" dirty="0" smtClean="0">
                <a:solidFill>
                  <a:srgbClr val="FF0000"/>
                </a:solidFill>
              </a:rPr>
              <a:t>ANN</a:t>
            </a:r>
            <a:endParaRPr lang="en-US" dirty="0">
              <a:solidFill>
                <a:srgbClr val="FF0000"/>
              </a:solidFill>
            </a:endParaRPr>
          </a:p>
        </p:txBody>
      </p:sp>
      <p:sp>
        <p:nvSpPr>
          <p:cNvPr id="13" name="TextBox 12"/>
          <p:cNvSpPr txBox="1"/>
          <p:nvPr/>
        </p:nvSpPr>
        <p:spPr>
          <a:xfrm>
            <a:off x="2470598" y="4154269"/>
            <a:ext cx="577402" cy="646331"/>
          </a:xfrm>
          <a:prstGeom prst="rect">
            <a:avLst/>
          </a:prstGeom>
          <a:noFill/>
        </p:spPr>
        <p:txBody>
          <a:bodyPr wrap="none" rtlCol="0">
            <a:spAutoFit/>
          </a:bodyPr>
          <a:lstStyle/>
          <a:p>
            <a:pPr algn="ctr"/>
            <a:r>
              <a:rPr lang="en-US" dirty="0" smtClean="0">
                <a:solidFill>
                  <a:srgbClr val="FF0000"/>
                </a:solidFill>
              </a:rPr>
              <a:t>BRD</a:t>
            </a:r>
          </a:p>
          <a:p>
            <a:pPr algn="ctr"/>
            <a:r>
              <a:rPr lang="en-US" dirty="0" smtClean="0">
                <a:solidFill>
                  <a:srgbClr val="FF0000"/>
                </a:solidFill>
              </a:rPr>
              <a:t>·</a:t>
            </a:r>
          </a:p>
        </p:txBody>
      </p:sp>
      <p:sp>
        <p:nvSpPr>
          <p:cNvPr id="14" name="TextBox 13"/>
          <p:cNvSpPr txBox="1"/>
          <p:nvPr/>
        </p:nvSpPr>
        <p:spPr>
          <a:xfrm>
            <a:off x="4422944" y="1447800"/>
            <a:ext cx="606256" cy="646331"/>
          </a:xfrm>
          <a:prstGeom prst="rect">
            <a:avLst/>
          </a:prstGeom>
          <a:noFill/>
        </p:spPr>
        <p:txBody>
          <a:bodyPr wrap="none" rtlCol="0">
            <a:spAutoFit/>
          </a:bodyPr>
          <a:lstStyle/>
          <a:p>
            <a:pPr algn="ctr"/>
            <a:r>
              <a:rPr lang="en-US" dirty="0" smtClean="0">
                <a:solidFill>
                  <a:srgbClr val="FF0000"/>
                </a:solidFill>
              </a:rPr>
              <a:t>·</a:t>
            </a:r>
          </a:p>
          <a:p>
            <a:pPr algn="ctr"/>
            <a:r>
              <a:rPr lang="en-US" dirty="0" smtClean="0">
                <a:solidFill>
                  <a:srgbClr val="FF0000"/>
                </a:solidFill>
              </a:rPr>
              <a:t>BUN</a:t>
            </a:r>
            <a:endParaRPr lang="en-US" dirty="0">
              <a:solidFill>
                <a:srgbClr val="FF0000"/>
              </a:solidFill>
            </a:endParaRPr>
          </a:p>
        </p:txBody>
      </p:sp>
      <p:sp>
        <p:nvSpPr>
          <p:cNvPr id="16" name="TextBox 15"/>
          <p:cNvSpPr txBox="1"/>
          <p:nvPr/>
        </p:nvSpPr>
        <p:spPr>
          <a:xfrm>
            <a:off x="6705600" y="228600"/>
            <a:ext cx="2286000" cy="3108543"/>
          </a:xfrm>
          <a:prstGeom prst="rect">
            <a:avLst/>
          </a:prstGeom>
          <a:solidFill>
            <a:schemeClr val="bg1"/>
          </a:solidFill>
          <a:ln w="38100">
            <a:solidFill>
              <a:schemeClr val="accent1"/>
            </a:solidFill>
          </a:ln>
        </p:spPr>
        <p:txBody>
          <a:bodyPr wrap="square" rtlCol="0">
            <a:spAutoFit/>
          </a:bodyPr>
          <a:lstStyle/>
          <a:p>
            <a:r>
              <a:rPr lang="en-US" sz="1400" u="sng" dirty="0" smtClean="0"/>
              <a:t>Participant’s Sheet</a:t>
            </a:r>
          </a:p>
          <a:p>
            <a:r>
              <a:rPr lang="en-US" sz="1400" dirty="0" smtClean="0"/>
              <a:t>HUM: X,Y</a:t>
            </a:r>
          </a:p>
          <a:p>
            <a:r>
              <a:rPr lang="en-US" sz="1400" dirty="0" smtClean="0"/>
              <a:t>How high is Humphrey’s Peak:__________</a:t>
            </a:r>
          </a:p>
          <a:p>
            <a:endParaRPr lang="en-US" sz="1400" dirty="0" smtClean="0"/>
          </a:p>
          <a:p>
            <a:r>
              <a:rPr lang="en-US" sz="1400" dirty="0" smtClean="0"/>
              <a:t>LPW: X,Y</a:t>
            </a:r>
          </a:p>
          <a:p>
            <a:r>
              <a:rPr lang="en-US" sz="1400" dirty="0" smtClean="0"/>
              <a:t>When was Lake Powell at its highest:________</a:t>
            </a:r>
          </a:p>
          <a:p>
            <a:endParaRPr lang="en-US" sz="1400" dirty="0" smtClean="0"/>
          </a:p>
          <a:p>
            <a:r>
              <a:rPr lang="en-US" sz="1400" dirty="0" smtClean="0"/>
              <a:t>BRD: X,Y</a:t>
            </a:r>
          </a:p>
          <a:p>
            <a:r>
              <a:rPr lang="en-US" sz="1400" dirty="0" smtClean="0"/>
              <a:t>How long is Arizona’s  southern boarder:_______</a:t>
            </a:r>
          </a:p>
          <a:p>
            <a:endParaRPr lang="en-US" sz="1400" dirty="0" smtClean="0"/>
          </a:p>
          <a:p>
            <a:r>
              <a:rPr lang="en-US" sz="1400" dirty="0" smtClean="0"/>
              <a:t>ANN . . .</a:t>
            </a:r>
            <a:endParaRPr lang="en-US" sz="1400" dirty="0"/>
          </a:p>
        </p:txBody>
      </p:sp>
      <p:sp>
        <p:nvSpPr>
          <p:cNvPr id="17" name="TextBox 16"/>
          <p:cNvSpPr txBox="1"/>
          <p:nvPr/>
        </p:nvSpPr>
        <p:spPr>
          <a:xfrm>
            <a:off x="6705600" y="3381613"/>
            <a:ext cx="2286000" cy="3323987"/>
          </a:xfrm>
          <a:prstGeom prst="rect">
            <a:avLst/>
          </a:prstGeom>
          <a:solidFill>
            <a:schemeClr val="bg1"/>
          </a:solidFill>
          <a:ln w="38100">
            <a:solidFill>
              <a:schemeClr val="accent1"/>
            </a:solidFill>
          </a:ln>
        </p:spPr>
        <p:txBody>
          <a:bodyPr wrap="square" rtlCol="0">
            <a:spAutoFit/>
          </a:bodyPr>
          <a:lstStyle/>
          <a:p>
            <a:r>
              <a:rPr lang="en-US" sz="1400" u="sng" dirty="0" smtClean="0"/>
              <a:t>Leader’s Sheet</a:t>
            </a:r>
          </a:p>
          <a:p>
            <a:r>
              <a:rPr lang="en-US" sz="1400" dirty="0" smtClean="0"/>
              <a:t>HUM: X,Y</a:t>
            </a:r>
          </a:p>
          <a:p>
            <a:r>
              <a:rPr lang="en-US" sz="1400" dirty="0" smtClean="0"/>
              <a:t>Humphrey's Peak, 12,637 Ft (3,852 m)</a:t>
            </a:r>
          </a:p>
          <a:p>
            <a:endParaRPr lang="en-US" sz="1400" dirty="0" smtClean="0"/>
          </a:p>
          <a:p>
            <a:r>
              <a:rPr lang="en-US" sz="1400" dirty="0" smtClean="0"/>
              <a:t>LPW: X,Y</a:t>
            </a:r>
          </a:p>
          <a:p>
            <a:r>
              <a:rPr lang="en-US" sz="1400" dirty="0" smtClean="0"/>
              <a:t>Lake Powell, 1980</a:t>
            </a:r>
          </a:p>
          <a:p>
            <a:endParaRPr lang="en-US" sz="1400" dirty="0" smtClean="0"/>
          </a:p>
          <a:p>
            <a:r>
              <a:rPr lang="en-US" sz="1400" dirty="0" smtClean="0"/>
              <a:t>BRD: X,Y</a:t>
            </a:r>
          </a:p>
          <a:p>
            <a:r>
              <a:rPr lang="en-US" sz="1400" dirty="0" smtClean="0"/>
              <a:t>Southern boarder, about 357.3 miles (574.9 Km)</a:t>
            </a:r>
          </a:p>
          <a:p>
            <a:endParaRPr lang="en-US" sz="1400" dirty="0" smtClean="0"/>
          </a:p>
          <a:p>
            <a:r>
              <a:rPr lang="en-US" sz="1400" dirty="0" smtClean="0"/>
              <a:t>ANN: X,Y</a:t>
            </a:r>
          </a:p>
          <a:p>
            <a:r>
              <a:rPr lang="en-US" sz="1400" dirty="0" smtClean="0"/>
              <a:t>Anne ……</a:t>
            </a:r>
          </a:p>
          <a:p>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PS starfield2.jpg"/>
          <p:cNvPicPr>
            <a:picLocks noChangeAspect="1"/>
          </p:cNvPicPr>
          <p:nvPr/>
        </p:nvPicPr>
        <p:blipFill>
          <a:blip r:embed="rId3" cstate="print"/>
          <a:stretch>
            <a:fillRect/>
          </a:stretch>
        </p:blipFill>
        <p:spPr>
          <a:xfrm>
            <a:off x="0" y="1"/>
            <a:ext cx="9144000" cy="6858000"/>
          </a:xfrm>
          <a:prstGeom prst="rect">
            <a:avLst/>
          </a:prstGeom>
        </p:spPr>
      </p:pic>
      <p:sp>
        <p:nvSpPr>
          <p:cNvPr id="10" name="Rectangle 9"/>
          <p:cNvSpPr/>
          <p:nvPr/>
        </p:nvSpPr>
        <p:spPr>
          <a:xfrm>
            <a:off x="190500" y="457200"/>
            <a:ext cx="8763000" cy="5943600"/>
          </a:xfrm>
          <a:prstGeom prst="rect">
            <a:avLst/>
          </a:prstGeom>
          <a:blipFill>
            <a:blip r:embed="rId4" cstate="print"/>
            <a:tile tx="0" ty="0" sx="100000" sy="100000" flip="none" algn="tl"/>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55216" y="2644170"/>
            <a:ext cx="2033569" cy="1569660"/>
          </a:xfrm>
          <a:prstGeom prst="rect">
            <a:avLst/>
          </a:prstGeom>
          <a:noFill/>
        </p:spPr>
        <p:txBody>
          <a:bodyPr wrap="none" rtlCol="0">
            <a:spAutoFit/>
          </a:bodyPr>
          <a:lstStyle/>
          <a:p>
            <a:pPr algn="ctr"/>
            <a:r>
              <a:rPr lang="en-US" sz="3200" b="1" i="1" spc="50" dirty="0" smtClean="0">
                <a:ln w="13500">
                  <a:solidFill>
                    <a:schemeClr val="accent1">
                      <a:shade val="2500"/>
                      <a:alpha val="6500"/>
                    </a:schemeClr>
                  </a:solidFill>
                  <a:prstDash val="solid"/>
                </a:ln>
                <a:effectLst>
                  <a:outerShdw blurRad="38100" dist="38100" dir="2700000" algn="tl">
                    <a:srgbClr val="000000">
                      <a:alpha val="43137"/>
                    </a:srgbClr>
                  </a:outerShdw>
                </a:effectLst>
              </a:rPr>
              <a:t>The </a:t>
            </a:r>
          </a:p>
          <a:p>
            <a:pPr algn="ctr"/>
            <a:r>
              <a:rPr lang="en-US" sz="3200" b="1" i="1" spc="50" dirty="0" smtClean="0">
                <a:ln w="13500">
                  <a:solidFill>
                    <a:schemeClr val="accent1">
                      <a:shade val="2500"/>
                      <a:alpha val="6500"/>
                    </a:schemeClr>
                  </a:solidFill>
                  <a:prstDash val="solid"/>
                </a:ln>
                <a:effectLst>
                  <a:outerShdw blurRad="38100" dist="38100" dir="2700000" algn="tl">
                    <a:srgbClr val="000000">
                      <a:alpha val="43137"/>
                    </a:srgbClr>
                  </a:outerShdw>
                </a:effectLst>
              </a:rPr>
              <a:t>GPS Spy </a:t>
            </a:r>
          </a:p>
          <a:p>
            <a:pPr algn="ctr"/>
            <a:r>
              <a:rPr lang="en-US" sz="3200" b="1" i="1" spc="50" dirty="0" smtClean="0">
                <a:ln w="13500">
                  <a:solidFill>
                    <a:schemeClr val="accent1">
                      <a:shade val="2500"/>
                      <a:alpha val="6500"/>
                    </a:schemeClr>
                  </a:solidFill>
                  <a:prstDash val="solid"/>
                </a:ln>
                <a:effectLst>
                  <a:outerShdw blurRad="38100" dist="38100" dir="2700000" algn="tl">
                    <a:srgbClr val="000000">
                      <a:alpha val="43137"/>
                    </a:srgbClr>
                  </a:outerShdw>
                </a:effectLst>
              </a:rPr>
              <a:t>Adventure</a:t>
            </a:r>
          </a:p>
        </p:txBody>
      </p:sp>
      <p:pic>
        <p:nvPicPr>
          <p:cNvPr id="1028"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8600" y="1103313"/>
            <a:ext cx="3147478" cy="4651375"/>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5770070" y="1104900"/>
            <a:ext cx="3145330"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3905</TotalTime>
  <Words>391</Words>
  <Application>Microsoft Office PowerPoint</Application>
  <PresentationFormat>On-screen Show (4:3)</PresentationFormat>
  <Paragraphs>167</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381</cp:revision>
  <dcterms:created xsi:type="dcterms:W3CDTF">2010-07-12T19:18:55Z</dcterms:created>
  <dcterms:modified xsi:type="dcterms:W3CDTF">2010-10-01T17:40:02Z</dcterms:modified>
</cp:coreProperties>
</file>