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58" r:id="rId3"/>
    <p:sldId id="261" r:id="rId4"/>
    <p:sldId id="259" r:id="rId5"/>
    <p:sldId id="260"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74" r:id="rId19"/>
    <p:sldId id="275" r:id="rId20"/>
    <p:sldId id="276" r:id="rId21"/>
    <p:sldId id="277" r:id="rId22"/>
    <p:sldId id="278" r:id="rId23"/>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02" autoAdjust="0"/>
    <p:restoredTop sz="29262" autoAdjust="0"/>
  </p:normalViewPr>
  <p:slideViewPr>
    <p:cSldViewPr>
      <p:cViewPr varScale="1">
        <p:scale>
          <a:sx n="25" d="100"/>
          <a:sy n="25" d="100"/>
        </p:scale>
        <p:origin x="-262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050"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9" y="0"/>
            <a:ext cx="3067050" cy="452438"/>
          </a:xfrm>
          <a:prstGeom prst="rect">
            <a:avLst/>
          </a:prstGeom>
        </p:spPr>
        <p:txBody>
          <a:bodyPr vert="horz" lIns="91440" tIns="45720" rIns="91440" bIns="45720" rtlCol="0"/>
          <a:lstStyle>
            <a:lvl1pPr algn="r">
              <a:defRPr sz="1200"/>
            </a:lvl1pPr>
          </a:lstStyle>
          <a:p>
            <a:fld id="{8534B8FB-0A9C-4B68-BD64-9BC35B5E4DEF}" type="datetimeFigureOut">
              <a:rPr lang="en-US" smtClean="0"/>
              <a:pPr/>
              <a:t>10/5/2010</a:t>
            </a:fld>
            <a:endParaRPr lang="en-US"/>
          </a:p>
        </p:txBody>
      </p:sp>
      <p:sp>
        <p:nvSpPr>
          <p:cNvPr id="4" name="Footer Placeholder 3"/>
          <p:cNvSpPr>
            <a:spLocks noGrp="1"/>
          </p:cNvSpPr>
          <p:nvPr>
            <p:ph type="ftr" sz="quarter" idx="2"/>
          </p:nvPr>
        </p:nvSpPr>
        <p:spPr>
          <a:xfrm>
            <a:off x="1" y="8597900"/>
            <a:ext cx="3067050" cy="4524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9" y="8597900"/>
            <a:ext cx="3067050" cy="452438"/>
          </a:xfrm>
          <a:prstGeom prst="rect">
            <a:avLst/>
          </a:prstGeom>
        </p:spPr>
        <p:txBody>
          <a:bodyPr vert="horz" lIns="91440" tIns="45720" rIns="91440" bIns="45720" rtlCol="0" anchor="b"/>
          <a:lstStyle>
            <a:lvl1pPr algn="r">
              <a:defRPr sz="1200"/>
            </a:lvl1pPr>
          </a:lstStyle>
          <a:p>
            <a:fld id="{8165AF2E-F968-41D3-8521-1465C3069AF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6" y="0"/>
            <a:ext cx="3066733" cy="452596"/>
          </a:xfrm>
          <a:prstGeom prst="rect">
            <a:avLst/>
          </a:prstGeom>
        </p:spPr>
        <p:txBody>
          <a:bodyPr vert="horz" lIns="91440" tIns="45720" rIns="91440" bIns="45720" rtlCol="0"/>
          <a:lstStyle>
            <a:lvl1pPr algn="r">
              <a:defRPr sz="1200"/>
            </a:lvl1pPr>
          </a:lstStyle>
          <a:p>
            <a:fld id="{5EDDF83E-8AF4-4F72-81FC-8FBABA138477}" type="datetimeFigureOut">
              <a:rPr lang="en-US" smtClean="0"/>
              <a:pPr/>
              <a:t>10/5/2010</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597758"/>
            <a:ext cx="3066733" cy="452596"/>
          </a:xfrm>
          <a:prstGeom prst="rect">
            <a:avLst/>
          </a:prstGeom>
        </p:spPr>
        <p:txBody>
          <a:bodyPr vert="horz" lIns="91440" tIns="45720" rIns="91440" bIns="45720" rtlCol="0" anchor="b"/>
          <a:lstStyle>
            <a:lvl1pPr algn="r">
              <a:defRPr sz="1200"/>
            </a:lvl1pPr>
          </a:lstStyle>
          <a:p>
            <a:fld id="{527A1EF6-8B52-42DD-A6F1-DFD2A9CEA4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quotesea.com/quotes/by/Herb+Handl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Welcome to</a:t>
            </a:r>
            <a:r>
              <a:rPr lang="en-US" baseline="0" dirty="0" smtClean="0"/>
              <a:t> NAU’s Geospatial Research And Information Lab, </a:t>
            </a:r>
            <a:r>
              <a:rPr lang="en-US" dirty="0" smtClean="0"/>
              <a:t>GRAIL’s,</a:t>
            </a:r>
            <a:r>
              <a:rPr lang="en-US" baseline="0" dirty="0" smtClean="0"/>
              <a:t> Introduction to GPS workshop. As you may be already aware and can seen here, GPS stands for Global Positioning System or Systems. The purpose of a GPS is threefold: navigation, location, and tracking. The system uses an incredibly accurate timing scheme to obtain real-time and reliable spatial or geographical data. GPS has become so common place in the past decade or two that you’ve probably had more exposure to it than you realize. You may have one in your car, there is one in your cell phone, or you’ve gone geocaching with a group of friends. In this workshop we will talk about how a GPS works and how you can use it for mapping, research, and recreation. In this first module we will go over what makes a global positioning system and how they work. Lets get started.</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So </a:t>
            </a:r>
            <a:r>
              <a:rPr lang="en-US" smtClean="0"/>
              <a:t>now that </a:t>
            </a:r>
            <a:r>
              <a:rPr lang="en-US" dirty="0" smtClean="0"/>
              <a:t>we know what makes up a global positioning system let’s explore</a:t>
            </a:r>
            <a:r>
              <a:rPr lang="en-US" baseline="0" dirty="0" smtClean="0"/>
              <a:t> how it works. To start with we will find out about how datum and projections help to construct the way the GPS sees your location on the earth. We also gain some knowledge of what a GPS does to get your location and collect data. We will then take a quick look at how we can interact with this data on a home, office, or personal computer. </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b="0" dirty="0" smtClean="0"/>
              <a:t>	We</a:t>
            </a:r>
            <a:r>
              <a:rPr lang="en-US" sz="1200" b="0" baseline="0" dirty="0" smtClean="0"/>
              <a:t> first need to know some basic framework of the whole system. We start with </a:t>
            </a:r>
            <a:r>
              <a:rPr lang="en-US" sz="1200" b="1" dirty="0" smtClean="0"/>
              <a:t>Geodetic datum</a:t>
            </a:r>
            <a:r>
              <a:rPr lang="en-US" sz="1200" dirty="0" smtClean="0"/>
              <a:t> which define the size and shape of the earth and are the origin of the coordinate systems used to map the earth. Hundreds of different datum have been used to describe the earth since the first estimates of the earth's size were made by Aristotle.  Datum have evolved from those portraying a spherical earth to ellipsoidal models derived from years of satellite measurements. </a:t>
            </a:r>
          </a:p>
          <a:p>
            <a:pPr eaLnBrk="1" hangingPunct="1"/>
            <a:r>
              <a:rPr lang="en-US" sz="1200" b="1" dirty="0" smtClean="0"/>
              <a:t>	Modern</a:t>
            </a:r>
            <a:r>
              <a:rPr lang="en-US" sz="1200" dirty="0" smtClean="0"/>
              <a:t> geodetic datum range from flat-earth models used for plane surveying to complex models used for international applications which completely describe the size, shape, orientation, gravity field, and angular velocity of the earth. </a:t>
            </a:r>
            <a:r>
              <a:rPr lang="en-US" sz="1200" b="1" dirty="0" smtClean="0"/>
              <a:t>All</a:t>
            </a:r>
            <a:r>
              <a:rPr lang="en-US" sz="1200" b="1" baseline="0" dirty="0" smtClean="0"/>
              <a:t> you need to understand</a:t>
            </a:r>
            <a:r>
              <a:rPr lang="en-US" sz="1200" b="0" baseline="0" dirty="0" smtClean="0"/>
              <a:t> about datum in this workshop is that they are what provide the reference foundation for the coordinate system your GPS unit is taking measurements in. You should also be aware that unless proper transformation happens while working with two or more datum in one project it will show the data layers added to the original layer as slightly off because </a:t>
            </a:r>
            <a:r>
              <a:rPr lang="en-US" sz="1200" b="1" baseline="0" dirty="0" smtClean="0"/>
              <a:t>each datum has a different way of taking the measurements of an irregular 3D earth and putting them on a 2D surface.</a:t>
            </a:r>
            <a:endParaRPr lang="en-US" sz="1200" b="1" dirty="0" smtClean="0"/>
          </a:p>
        </p:txBody>
      </p:sp>
      <p:sp>
        <p:nvSpPr>
          <p:cNvPr id="4" name="Slide Number Placeholder 3"/>
          <p:cNvSpPr>
            <a:spLocks noGrp="1"/>
          </p:cNvSpPr>
          <p:nvPr>
            <p:ph type="sldNum" sz="quarter" idx="10"/>
          </p:nvPr>
        </p:nvSpPr>
        <p:spPr/>
        <p:txBody>
          <a:bodyPr/>
          <a:lstStyle/>
          <a:p>
            <a:fld id="{527A1EF6-8B52-42DD-A6F1-DFD2A9CEA4D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From the datum we get projections;</a:t>
            </a:r>
            <a:r>
              <a:rPr lang="en-US" baseline="0" dirty="0" smtClean="0"/>
              <a:t> from the projections we get coordinate systems. Often people use the term projection and coordinates system interchangeably. The projection is what develops the datum into a coordinate system. </a:t>
            </a:r>
            <a:r>
              <a:rPr lang="en-US" b="1" baseline="0" dirty="0" smtClean="0"/>
              <a:t>The coordinate system is a calculated grid placed over your data to put the data in the right place.</a:t>
            </a:r>
            <a:r>
              <a:rPr lang="en-US" baseline="0" dirty="0" smtClean="0"/>
              <a:t> Based on what datum are used to project a two dimensional surface of the earth you can come up with several different coordinate systems. </a:t>
            </a:r>
          </a:p>
          <a:p>
            <a:r>
              <a:rPr lang="en-US" baseline="0" dirty="0" smtClean="0"/>
              <a:t>	Most people are familiar with </a:t>
            </a:r>
            <a:r>
              <a:rPr lang="en-US" b="1" baseline="0" dirty="0" smtClean="0"/>
              <a:t>latitude and longitude</a:t>
            </a:r>
            <a:r>
              <a:rPr lang="en-US" baseline="0" dirty="0" smtClean="0"/>
              <a:t> but there are many others commonly used in work from engineering to marketing. Some are focused on the entire globe while others are for a local area (geocentric). Even though the coordinate grid may be geocentric it can often work for the entire world. The State Plane grid system was set up for state, county, and city governments and won’t work outside the United States but the UTM grid system developed by the </a:t>
            </a:r>
            <a:r>
              <a:rPr lang="en-US" dirty="0" smtClean="0"/>
              <a:t>United States Army Corps of Engineers</a:t>
            </a:r>
            <a:r>
              <a:rPr lang="en-US" baseline="0" dirty="0" smtClean="0"/>
              <a:t> works great world wide. </a:t>
            </a:r>
            <a:r>
              <a:rPr lang="en-US" b="1" baseline="0" dirty="0" smtClean="0"/>
              <a:t>When</a:t>
            </a:r>
            <a:r>
              <a:rPr lang="en-US" baseline="0" dirty="0" smtClean="0"/>
              <a:t> a computer, such as the one on your GPS unit, knows where your data is on a datum based coordinate system it can project it onto other geographic layers such as a map and put it in the right place.</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en-US" sz="1200" dirty="0" smtClean="0"/>
              <a:t>	As we talked about earlier,</a:t>
            </a:r>
            <a:r>
              <a:rPr lang="en-US" sz="1200" baseline="0" dirty="0" smtClean="0"/>
              <a:t> the geometry of the satellites is important. The satellites, receiver, and unit computer use a method called triangulation or </a:t>
            </a:r>
            <a:r>
              <a:rPr lang="en-US" sz="1200" baseline="0" dirty="0" err="1" smtClean="0"/>
              <a:t>trilateration</a:t>
            </a:r>
            <a:r>
              <a:rPr lang="en-US" sz="1200" baseline="0" dirty="0" smtClean="0"/>
              <a:t> to calculate where things are. </a:t>
            </a:r>
            <a:r>
              <a:rPr lang="en-US" sz="1200" dirty="0" smtClean="0"/>
              <a:t>Due to angles, motions, and positions we are not always the same distance from the same satellites all the time. </a:t>
            </a:r>
            <a:r>
              <a:rPr lang="en-US" sz="1200" baseline="0" dirty="0" smtClean="0"/>
              <a:t>W</a:t>
            </a:r>
            <a:r>
              <a:rPr lang="en-US" sz="1200" dirty="0" smtClean="0"/>
              <a:t>e calculate our position by understanding where satellites are in orbit and then further computing how far we are from those satellites. Here is how it works:</a:t>
            </a:r>
          </a:p>
          <a:p>
            <a:pPr eaLnBrk="1" hangingPunct="1"/>
            <a:r>
              <a:rPr lang="en-US" sz="1200" b="1" dirty="0" smtClean="0"/>
              <a:t>	If </a:t>
            </a:r>
            <a:r>
              <a:rPr lang="en-US" sz="1200" dirty="0" smtClean="0"/>
              <a:t>we know we are a certain distance from satellite A (10,000 miles)</a:t>
            </a:r>
            <a:r>
              <a:rPr lang="en-US" sz="1200" baseline="0" dirty="0" smtClean="0"/>
              <a:t> </a:t>
            </a:r>
            <a:r>
              <a:rPr lang="en-US" sz="1200" dirty="0" smtClean="0"/>
              <a:t>this narrows down where we are in the whole universe. This one </a:t>
            </a:r>
            <a:r>
              <a:rPr lang="en-US" sz="1200" i="1" dirty="0" smtClean="0"/>
              <a:t>range</a:t>
            </a:r>
            <a:r>
              <a:rPr lang="en-US" sz="1200" i="1" baseline="0" dirty="0" smtClean="0"/>
              <a:t> </a:t>
            </a:r>
            <a:r>
              <a:rPr lang="en-US" sz="1200" i="0" baseline="0" dirty="0" smtClean="0"/>
              <a:t> of the signals the satellite is broadcasting </a:t>
            </a:r>
            <a:r>
              <a:rPr lang="en-US" sz="1200" dirty="0" smtClean="0"/>
              <a:t>tells us we are located somewhere on the sphere of the range. </a:t>
            </a:r>
            <a:r>
              <a:rPr lang="en-US" sz="1200" b="1" dirty="0" smtClean="0"/>
              <a:t>At</a:t>
            </a:r>
            <a:r>
              <a:rPr lang="en-US" sz="1200" dirty="0" smtClean="0"/>
              <a:t> the same time we also know that we are 13,000 miles away from satellite B.  This narrows where we are in the universe even more.  The only place we can be 10,000 miles from A and 13,000 miles from B is in the area where the two spheres intersect. </a:t>
            </a:r>
            <a:r>
              <a:rPr lang="en-US" sz="1200" b="1" dirty="0" smtClean="0"/>
              <a:t>By</a:t>
            </a:r>
            <a:r>
              <a:rPr lang="en-US" sz="1200" dirty="0" smtClean="0"/>
              <a:t> adding a third satellite we can pinpoint our location in that area.  If we know that we are 12,000 miles from satellite C then there are only two points where all three spheres intersect and we know we are at one of those two points. In some cases the software built into the GPS receivers have various techniques to determine which point is correct and which point is ridiculous. For example if one of those two points is in outer space the GPS knows you</a:t>
            </a:r>
            <a:r>
              <a:rPr lang="en-US" sz="1200" baseline="0" dirty="0" smtClean="0"/>
              <a:t> probably aren’t floating around up there.</a:t>
            </a:r>
            <a:r>
              <a:rPr lang="en-US" sz="1200" dirty="0" smtClean="0"/>
              <a:t> </a:t>
            </a:r>
          </a:p>
          <a:p>
            <a:pPr eaLnBrk="1" hangingPunct="1"/>
            <a:r>
              <a:rPr lang="en-US" sz="1200" b="1" dirty="0" smtClean="0"/>
              <a:t>	Technically</a:t>
            </a:r>
            <a:r>
              <a:rPr lang="en-US" sz="1200" dirty="0" smtClean="0"/>
              <a:t>, trigonometry says we really need four satellites to range and unambiguously locate ourselves.  In other words the fourth satellite can be used to determine which of the two points derived from three satellites is the correct choice.</a:t>
            </a:r>
            <a:r>
              <a:rPr lang="en-US" sz="1200" baseline="0" dirty="0" smtClean="0"/>
              <a:t> Therefore we bring forth another satellite. Even though just four satellites will give us a fix on our location bringing in more satellites will give us greater accuracy. Increasing the satellites you’ve locked onto from five to six may mean the difference from 10 meters of accuracy to 3. The geometry of the satellites and their signals is how the GPS calculates where you are.</a:t>
            </a:r>
            <a:endParaRPr lang="en-US" sz="1200" dirty="0" smtClean="0"/>
          </a:p>
        </p:txBody>
      </p:sp>
      <p:sp>
        <p:nvSpPr>
          <p:cNvPr id="4" name="Slide Number Placeholder 3"/>
          <p:cNvSpPr>
            <a:spLocks noGrp="1"/>
          </p:cNvSpPr>
          <p:nvPr>
            <p:ph type="sldNum" sz="quarter" idx="10"/>
          </p:nvPr>
        </p:nvSpPr>
        <p:spPr/>
        <p:txBody>
          <a:bodyPr/>
          <a:lstStyle/>
          <a:p>
            <a:fld id="{527A1EF6-8B52-42DD-A6F1-DFD2A9CEA4D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So how do those GPS signals work? Well remember</a:t>
            </a:r>
            <a:r>
              <a:rPr lang="en-US" baseline="0" dirty="0" smtClean="0"/>
              <a:t> I mentioned that there was very accurate clock in your unit. There also is a very accurate atomic clock in each satellite. The receiver in your unit compares the time on your unit’s clock to that of the clock on the satellites and gives this data to your unit’s computer. With the satellites moving in orbit, the earth rotating, and you moving with your activities the computer in your unit uses the difference in time to calculate your position. Since the receiver gets a different signal from each satellite, the computer is able to use triangulation to pin point your location. It may sound simple but this satellite/receiver timing needs to be harmonized down to the half nanosecond to be accurate. Hence the less than state of the art clock on a GPS unit costing $100 may only give an accuracy of 20 feet. Speaking of clocks its time to move to the next step.</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a:t>
            </a:r>
            <a:r>
              <a:rPr lang="en-US" baseline="0" dirty="0" smtClean="0"/>
              <a:t> third working part of a GPS is moving the data collected to the computer. The computer on the unit, while increasingly versatile with each generation, is limited in its capabilities. If you want to do more than know where you are or where you are going you need to move the data from the unit onto your desktop or laptop. Once onto your home or office computer the data can be used for anything from making outdoor adventure maps to studies of Elk herd patterns on the Colorado Plateau. </a:t>
            </a:r>
          </a:p>
          <a:p>
            <a:r>
              <a:rPr lang="en-US" b="1" baseline="0" dirty="0" smtClean="0"/>
              <a:t>	The simple procedure involves connecting your turned on GPS unit to you computer via USB or serial port and running software that pulls the collected data off the unit.</a:t>
            </a:r>
            <a:r>
              <a:rPr lang="en-US" baseline="0" dirty="0" smtClean="0"/>
              <a:t> Your GPS may have its own proprietary software or there are plenty of free downloads to help you retrieve the data. Most of the software works both ways. </a:t>
            </a:r>
            <a:r>
              <a:rPr lang="en-US" b="1" baseline="0" dirty="0" smtClean="0"/>
              <a:t>In addition to downloading data you can upload waypoints and tracks to your unit.</a:t>
            </a:r>
            <a:r>
              <a:rPr lang="en-US" baseline="0" dirty="0" smtClean="0"/>
              <a:t> So if you were planning on going out to find this year’s prairie dog locations in a mile radius around Canyon De </a:t>
            </a:r>
            <a:r>
              <a:rPr lang="en-US" baseline="0" dirty="0" err="1" smtClean="0"/>
              <a:t>Chelly</a:t>
            </a:r>
            <a:r>
              <a:rPr lang="en-US" baseline="0" dirty="0" smtClean="0"/>
              <a:t> you could upload the previous year’s collected data. That way you could have the historical data right in hand, know where to look and compare, have an idea where boundaries and patterns are, and so on.</a:t>
            </a:r>
          </a:p>
        </p:txBody>
      </p:sp>
      <p:sp>
        <p:nvSpPr>
          <p:cNvPr id="4" name="Slide Number Placeholder 3"/>
          <p:cNvSpPr>
            <a:spLocks noGrp="1"/>
          </p:cNvSpPr>
          <p:nvPr>
            <p:ph type="sldNum" sz="quarter" idx="10"/>
          </p:nvPr>
        </p:nvSpPr>
        <p:spPr/>
        <p:txBody>
          <a:bodyPr/>
          <a:lstStyle/>
          <a:p>
            <a:fld id="{527A1EF6-8B52-42DD-A6F1-DFD2A9CEA4D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As mentioned in the previous step there are</a:t>
            </a:r>
            <a:r>
              <a:rPr lang="en-US" baseline="0" dirty="0" smtClean="0"/>
              <a:t> many software programs you can download onto your computer for free. A program called </a:t>
            </a:r>
            <a:r>
              <a:rPr lang="en-US" baseline="0" dirty="0" err="1" smtClean="0"/>
              <a:t>EasyGPS</a:t>
            </a:r>
            <a:r>
              <a:rPr lang="en-US" baseline="0" dirty="0" smtClean="0"/>
              <a:t> shown here allows you to download and upload your waypoints and tracks in one easy step. It will put them on a blank map and a table so you can see all your waypoints or tracks and how they relate to each other. You can save the data in GPS exchange format (.</a:t>
            </a:r>
            <a:r>
              <a:rPr lang="en-US" baseline="0" dirty="0" err="1" smtClean="0"/>
              <a:t>gpx</a:t>
            </a:r>
            <a:r>
              <a:rPr lang="en-US" baseline="0" dirty="0" smtClean="0"/>
              <a:t>) or send it to a friend or colleague’s GPS unit so they can go to the places you went and studied. The tools in the program even allow for some editing of the data while it is in the program. </a:t>
            </a:r>
          </a:p>
          <a:p>
            <a:r>
              <a:rPr lang="en-US" baseline="0" dirty="0" smtClean="0"/>
              <a:t>	A program like this is mainly used for simple GPS work such as recreation, light research, quick data extraction, and community volunteer and youth programs. Due to the waypoints and tracks being simple point and line data you can take them from this program to even the most professional programs without too much trouble. The nice thing is a Ph.D. in geography isn’t required to use a program like this. These type of programs are user friendly and designed to be used by anyone. You can find this and other downloadable GPS computer software online.</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a:t>
            </a:r>
            <a:r>
              <a:rPr lang="en-US" baseline="0" dirty="0" smtClean="0"/>
              <a:t> very useful free GPS software program is DNR Garmin developed by the Minnesota Depart of Natural Resources. This program was created for professional GPS work, specifically for transferring data from Garmin brand GPS units to Geographic Information Systems (GIS). As you can see here the data from your GPS unit is downloaded and displayed as a table. It will take the waypoints and tracks you download and convert them into various formats including </a:t>
            </a:r>
            <a:r>
              <a:rPr lang="en-US" baseline="0" dirty="0" err="1" smtClean="0"/>
              <a:t>shapefiles</a:t>
            </a:r>
            <a:r>
              <a:rPr lang="en-US" baseline="0" dirty="0" smtClean="0"/>
              <a:t> and Google Earth’s .</a:t>
            </a:r>
            <a:r>
              <a:rPr lang="en-US" baseline="0" dirty="0" err="1" smtClean="0"/>
              <a:t>kml</a:t>
            </a:r>
            <a:r>
              <a:rPr lang="en-US" baseline="0" dirty="0" smtClean="0"/>
              <a:t>. Likewise data can be taken from another program and be uploaded from DNR Garmin to your GPS unit. While in the program the data’s attributes, including the projection information, can be edited. Real time applications with a Garmin GPS unit are also possible. Even though DNR Garmin was developed for professional work this user friendly program can be used by anyone for any reason.</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Proprietary software is available for most GPS units. You can upload and download data as usual but because the software was expressly designed for your unit it may have some unique features such as creating waypoints and topographic maps specifically formatted to be uploaded to your unit. Shown here is Garmin’s </a:t>
            </a:r>
            <a:r>
              <a:rPr lang="en-US" baseline="0" dirty="0" err="1" smtClean="0"/>
              <a:t>MapSource</a:t>
            </a:r>
            <a:r>
              <a:rPr lang="en-US" baseline="0" dirty="0" smtClean="0"/>
              <a:t> which allows you to download </a:t>
            </a:r>
            <a:r>
              <a:rPr lang="en-US" baseline="0" dirty="0" err="1" smtClean="0"/>
              <a:t>topo</a:t>
            </a:r>
            <a:r>
              <a:rPr lang="en-US" baseline="0" dirty="0" smtClean="0"/>
              <a:t> maps, waypoints, tracks, and also upload them with your Garmin GPS unit. The software is also designed with the understanding that many different users with various levels of technological knowledge will be accessing it so it can be operated by most people. Third party commercial brand software such as National Geographic’s TOPO! and Delorme’s Street Atlas USA are also made to work with your GPS for uploading and download waypoints, tracks, and map data.</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a:t>
            </a:r>
            <a:r>
              <a:rPr lang="en-US" baseline="0" dirty="0" smtClean="0"/>
              <a:t> many levels </a:t>
            </a:r>
            <a:r>
              <a:rPr lang="en-US" dirty="0" smtClean="0"/>
              <a:t>integration with GIS will</a:t>
            </a:r>
            <a:r>
              <a:rPr lang="en-US" baseline="0" dirty="0" smtClean="0"/>
              <a:t> help you get the most out of your GPS. </a:t>
            </a:r>
            <a:r>
              <a:rPr lang="en-US" baseline="0" dirty="0" err="1" smtClean="0"/>
              <a:t>ArcPad</a:t>
            </a:r>
            <a:r>
              <a:rPr lang="en-US" baseline="0" dirty="0" smtClean="0"/>
              <a:t> is a </a:t>
            </a:r>
            <a:r>
              <a:rPr lang="en-US" dirty="0" smtClean="0"/>
              <a:t>hybrid of GIS and GPS software. It</a:t>
            </a:r>
            <a:r>
              <a:rPr lang="en-US" baseline="0" dirty="0" smtClean="0"/>
              <a:t> works as an extension on your unit of the </a:t>
            </a:r>
            <a:r>
              <a:rPr lang="en-US" baseline="0" dirty="0" err="1" smtClean="0"/>
              <a:t>ArcGIS</a:t>
            </a:r>
            <a:r>
              <a:rPr lang="en-US" baseline="0" dirty="0" smtClean="0"/>
              <a:t> software on you desktop or laptop. You can upload your data to it, go out in the field and edit it, then take it back to the home or office and download the data back to the original project. </a:t>
            </a:r>
          </a:p>
          <a:p>
            <a:r>
              <a:rPr lang="en-US" baseline="0" dirty="0" smtClean="0"/>
              <a:t>	In this made up scenario I run an architectural landscaping company who contracted with NAU to do some upgrading to this sports field on the </a:t>
            </a:r>
            <a:r>
              <a:rPr lang="en-US" baseline="0" dirty="0" err="1" smtClean="0"/>
              <a:t>basemap</a:t>
            </a:r>
            <a:r>
              <a:rPr lang="en-US" baseline="0" dirty="0" smtClean="0"/>
              <a:t>. </a:t>
            </a:r>
            <a:r>
              <a:rPr lang="en-US" dirty="0" smtClean="0"/>
              <a:t>This screen shot shows red dots I uploaded to </a:t>
            </a:r>
            <a:r>
              <a:rPr lang="en-US" dirty="0" err="1" smtClean="0"/>
              <a:t>ArcPad</a:t>
            </a:r>
            <a:r>
              <a:rPr lang="en-US" dirty="0" smtClean="0"/>
              <a:t> on the GPS unit previous to my going out. These were</a:t>
            </a:r>
            <a:r>
              <a:rPr lang="en-US" baseline="0" dirty="0" smtClean="0"/>
              <a:t> spots I already knew were utility access points. As I walked along the GPS and </a:t>
            </a:r>
            <a:r>
              <a:rPr lang="en-US" baseline="0" dirty="0" err="1" smtClean="0"/>
              <a:t>ArcPad</a:t>
            </a:r>
            <a:r>
              <a:rPr lang="en-US" baseline="0" dirty="0" smtClean="0"/>
              <a:t> automatically created the blue lines where I planed to put in new pipes for the sprinkler system (i.e. tracks). The lines are broken up because of inconsistent satellite reception and my meandering was a bit random. I used the GPS to mark the two dark blue dots (i.e. waypoints) along the roadway where information signs about the field should be put up. The yellow gold line was where I thought it might be good set up a score board and announcer’s booth. The orange polygon is a good spot to add some bleachers, snack stand, and storage. I can now take these points, lines, and polygon that I have edited in, download them to my computer, and update my projects on my home or office computer.</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When</a:t>
            </a:r>
            <a:r>
              <a:rPr lang="en-US" baseline="0" dirty="0" smtClean="0"/>
              <a:t> we say we are using a GPS we are often referring to the mobile device we interact with. GPS is a system that actually has several components. First you may already aware a GPS would not work at all if it were not for the </a:t>
            </a:r>
            <a:r>
              <a:rPr lang="en-US" b="1" baseline="0" dirty="0" smtClean="0"/>
              <a:t>GPS Satellites</a:t>
            </a:r>
            <a:r>
              <a:rPr lang="en-US" b="0" baseline="0" dirty="0" smtClean="0"/>
              <a:t> put into orbit and maintained by the U.S. military. Next, what</a:t>
            </a:r>
            <a:r>
              <a:rPr lang="en-US" baseline="0" dirty="0" smtClean="0"/>
              <a:t> we hold in our hands, have in the dash of our car, or attached to who or what it is we are tracking is the </a:t>
            </a:r>
            <a:r>
              <a:rPr lang="en-US" b="1" baseline="0" dirty="0" smtClean="0"/>
              <a:t>GPS unit</a:t>
            </a:r>
            <a:r>
              <a:rPr lang="en-US" b="0" baseline="0" dirty="0" smtClean="0"/>
              <a:t>.</a:t>
            </a:r>
            <a:r>
              <a:rPr lang="en-US" baseline="0" dirty="0" smtClean="0"/>
              <a:t> Third is the </a:t>
            </a:r>
            <a:r>
              <a:rPr lang="en-US" b="1" baseline="0" dirty="0" smtClean="0"/>
              <a:t>Ground Control</a:t>
            </a:r>
            <a:r>
              <a:rPr lang="en-US" b="0" baseline="0" dirty="0" smtClean="0"/>
              <a:t> component which allows for overall system management and greater spatial accuracy. The satellites, unit, and ground control are the basic three components involved in GPS but there are others. Another important component is the </a:t>
            </a:r>
            <a:r>
              <a:rPr lang="en-US" b="1" baseline="0" dirty="0" smtClean="0"/>
              <a:t>Computers</a:t>
            </a:r>
            <a:r>
              <a:rPr lang="en-US" b="0" baseline="0" dirty="0" smtClean="0"/>
              <a:t> both in and outside of the unit. These allow us to apply the spatial numbers going on between the satellites, receivers, and ground control. Lastly to make the GPS have any sort of value the </a:t>
            </a:r>
            <a:r>
              <a:rPr lang="en-US" b="1" baseline="0" dirty="0" smtClean="0"/>
              <a:t>Human Element</a:t>
            </a:r>
            <a:r>
              <a:rPr lang="en-US" b="0" baseline="0" dirty="0" smtClean="0"/>
              <a:t> is a key component.</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In the course of this first module we have discussed mainly GPS</a:t>
            </a:r>
            <a:r>
              <a:rPr lang="en-US" baseline="0" dirty="0" smtClean="0"/>
              <a:t> in terms of how it works, used geographically, and computer/data interaction. In addition to the continuation of personal navigational devices the f</a:t>
            </a:r>
            <a:r>
              <a:rPr lang="en-US" dirty="0" smtClean="0"/>
              <a:t>uture of GPS is</a:t>
            </a:r>
            <a:r>
              <a:rPr lang="en-US" baseline="0" dirty="0" smtClean="0"/>
              <a:t> wide open. Your vehicle may already have a built in GPS navigation feature with audio directions but that may become outdated in a few years as GPS heads-up displays with voice interaction for the family car are already being produced. It was discussed in t</a:t>
            </a:r>
            <a:r>
              <a:rPr lang="en-US" dirty="0" smtClean="0"/>
              <a:t>he 2010 International Consumer Electronics Show that GPS could</a:t>
            </a:r>
            <a:r>
              <a:rPr lang="en-US" baseline="0" dirty="0" smtClean="0"/>
              <a:t> be a significant tool in the future for social networking and mobile internet (http://blogs.insideline.com/straightline/2010/01/2010-ces-the-future-of-gps-navigation.html). Already an app for the </a:t>
            </a:r>
            <a:r>
              <a:rPr lang="en-US" baseline="0" dirty="0" err="1" smtClean="0"/>
              <a:t>iphone</a:t>
            </a:r>
            <a:r>
              <a:rPr lang="en-US" baseline="0" dirty="0" smtClean="0"/>
              <a:t>, with the advent of the </a:t>
            </a:r>
            <a:r>
              <a:rPr lang="en-US" baseline="0" dirty="0" err="1" smtClean="0"/>
              <a:t>ipad</a:t>
            </a:r>
            <a:r>
              <a:rPr lang="en-US" baseline="0" dirty="0" smtClean="0"/>
              <a:t> GPS applications go beyond just digital navigation. It is foreseeable in the not to distant future that GPS and GIS will be as familiar as checking the time on your watch. Which is not too surprising seeing that it is already in you car and cell phone. I wonder if GPS will ever answer every child’s perpetual road trip question “Are we there yet?” We hope you learned quite a bit about GPS in this module and have some exciting ways you can use GPS in the next module. We also encourage you to take a look at the extras for this module in the next two screens.</a:t>
            </a:r>
          </a:p>
        </p:txBody>
      </p:sp>
      <p:sp>
        <p:nvSpPr>
          <p:cNvPr id="4" name="Slide Number Placeholder 3"/>
          <p:cNvSpPr>
            <a:spLocks noGrp="1"/>
          </p:cNvSpPr>
          <p:nvPr>
            <p:ph type="sldNum" sz="quarter" idx="10"/>
          </p:nvPr>
        </p:nvSpPr>
        <p:spPr/>
        <p:txBody>
          <a:bodyPr/>
          <a:lstStyle/>
          <a:p>
            <a:fld id="{527A1EF6-8B52-42DD-A6F1-DFD2A9CEA4D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Appendix A: Navigation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Back on the part</a:t>
            </a:r>
            <a:r>
              <a:rPr lang="en-US" baseline="0" dirty="0" smtClean="0"/>
              <a:t> of this module when we were talking about the screens or pages of a GPS unit I said there was a page on your unit for navigation. Most units in whatever form and purpose have this same navigation app. It is probably the feature that gives a GPS the most value and is very easy to use. </a:t>
            </a:r>
            <a:r>
              <a:rPr lang="en-US" b="1" baseline="0" dirty="0" smtClean="0"/>
              <a:t>You simply tell the GPS unit where you want to go and it will point you in that direction.</a:t>
            </a:r>
            <a:r>
              <a:rPr lang="en-US" baseline="0" dirty="0" smtClean="0"/>
              <a:t>  For example: You take your family to Disneyland for the day and park the car in the Goofy lot. Lucky for you the watch you have on features a high sensitivity GPS unit. Before entering the Magic Kingdom you mark a waypoint where you parked. At the end of a day of themed rides and cartoon characters you simply turn on the navigation feature, it points you to your car, and you don’t have to spend an hour looking for it. OK so maybe that’s not the typical GPS unit navigation feature use but you get the idea.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The unit may tell you how far you are from a point, how long it will take you to get there, and what obstacles may be in your path. The technology ranges from units that can give you turn by turn directions to others showing an arrow pointing directly to the destination. This navigation feature is not unique to the latest digital electronics but is a technology that has been a standard from commerce to exploration for centuries. Seafarers and mountain men have been using real time navigation tools from compasses to sextants since the time of the Babylonians. The thing to remember is just that: these navigation devices are tools.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 GPS cannot substitute pre-trip planning, up to date maps, and basic common sense. If you don’t know how to get where your going before you leave you have an increased chance of not making it. </a:t>
            </a:r>
            <a:r>
              <a:rPr lang="en-US" b="0" baseline="0" dirty="0" smtClean="0"/>
              <a:t>While GPS units are incredibly useful and can be easy to use, the search and rescue industry has had a very large increase in business in the 21</a:t>
            </a:r>
            <a:r>
              <a:rPr lang="en-US" b="0" baseline="30000" dirty="0" smtClean="0"/>
              <a:t>st</a:t>
            </a:r>
            <a:r>
              <a:rPr lang="en-US" b="0" baseline="0" dirty="0" smtClean="0"/>
              <a:t> century because people let electronic devices tell them where to go. “</a:t>
            </a:r>
            <a:r>
              <a:rPr lang="en-US" sz="1200" dirty="0" smtClean="0">
                <a:solidFill>
                  <a:schemeClr val="accent4">
                    <a:lumMod val="50000"/>
                  </a:schemeClr>
                </a:solidFill>
              </a:rPr>
              <a:t>They are looking at their </a:t>
            </a:r>
            <a:r>
              <a:rPr lang="en-US" sz="1200" b="0" dirty="0" smtClean="0">
                <a:solidFill>
                  <a:schemeClr val="accent4">
                    <a:lumMod val="50000"/>
                  </a:schemeClr>
                </a:solidFill>
              </a:rPr>
              <a:t>GPS</a:t>
            </a:r>
            <a:r>
              <a:rPr lang="en-US" sz="1200" dirty="0" smtClean="0">
                <a:solidFill>
                  <a:schemeClr val="accent4">
                    <a:lumMod val="50000"/>
                  </a:schemeClr>
                </a:solidFill>
              </a:rPr>
              <a:t> devices and may not see a collapsed mine</a:t>
            </a:r>
            <a:r>
              <a:rPr lang="en-US" sz="1200" baseline="0" dirty="0" smtClean="0">
                <a:solidFill>
                  <a:schemeClr val="accent4">
                    <a:lumMod val="50000"/>
                  </a:schemeClr>
                </a:solidFill>
              </a:rPr>
              <a:t> </a:t>
            </a:r>
            <a:r>
              <a:rPr lang="en-US" sz="1200" dirty="0" smtClean="0">
                <a:solidFill>
                  <a:schemeClr val="accent4">
                    <a:lumMod val="50000"/>
                  </a:schemeClr>
                </a:solidFill>
              </a:rPr>
              <a:t>and fall into it.”</a:t>
            </a:r>
            <a:r>
              <a:rPr lang="en-US" sz="1200" baseline="0" dirty="0" smtClean="0">
                <a:solidFill>
                  <a:schemeClr val="accent4">
                    <a:lumMod val="50000"/>
                  </a:schemeClr>
                </a:solidFill>
              </a:rPr>
              <a:t> </a:t>
            </a:r>
            <a:r>
              <a:rPr lang="en-US" sz="1200" dirty="0" smtClean="0">
                <a:solidFill>
                  <a:schemeClr val="accent4">
                    <a:lumMod val="50000"/>
                  </a:schemeClr>
                </a:solidFill>
              </a:rPr>
              <a:t>~ Ginger </a:t>
            </a:r>
            <a:r>
              <a:rPr lang="en-US" sz="1200" dirty="0" err="1" smtClean="0">
                <a:solidFill>
                  <a:schemeClr val="accent4">
                    <a:lumMod val="50000"/>
                  </a:schemeClr>
                </a:solidFill>
              </a:rPr>
              <a:t>Kaldenbach</a:t>
            </a:r>
            <a:endParaRPr lang="en-US" sz="1200" dirty="0" smtClean="0">
              <a:solidFill>
                <a:schemeClr val="accent4">
                  <a:lumMod val="50000"/>
                </a:schemeClr>
              </a:solidFill>
            </a:endParaRPr>
          </a:p>
        </p:txBody>
      </p:sp>
      <p:sp>
        <p:nvSpPr>
          <p:cNvPr id="4" name="Slide Number Placeholder 3"/>
          <p:cNvSpPr>
            <a:spLocks noGrp="1"/>
          </p:cNvSpPr>
          <p:nvPr>
            <p:ph type="sldNum" sz="quarter" idx="10"/>
          </p:nvPr>
        </p:nvSpPr>
        <p:spPr/>
        <p:txBody>
          <a:bodyPr/>
          <a:lstStyle/>
          <a:p>
            <a:fld id="{527A1EF6-8B52-42DD-A6F1-DFD2A9CEA4D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Appendix B: GPS/GIS</a:t>
            </a:r>
          </a:p>
          <a:p>
            <a:r>
              <a:rPr lang="en-US" dirty="0" smtClean="0"/>
              <a:t>	We</a:t>
            </a:r>
            <a:r>
              <a:rPr lang="en-US" baseline="0" dirty="0" smtClean="0"/>
              <a:t> talked a couple of times in this module about how when we take the data off of the GPS unit and put it onto another computer we are putting it into a Geographic Information System (GIS). A GIS is basically where we manage, edit, and do any other work with the spatial data and information we have. For example: we could take the point and line watershed data we collected with the GPS, combine it with a </a:t>
            </a:r>
            <a:r>
              <a:rPr lang="en-US" baseline="0" dirty="0" smtClean="0"/>
              <a:t>satellite </a:t>
            </a:r>
            <a:r>
              <a:rPr lang="en-US" baseline="0" dirty="0" smtClean="0"/>
              <a:t>image we have downloaded, add a table of wildlife statistics, and end up with quite a bit of information formation about an area. </a:t>
            </a:r>
          </a:p>
          <a:p>
            <a:r>
              <a:rPr lang="en-US" baseline="0" dirty="0" smtClean="0"/>
              <a:t>	As seen in the top left image we could collect where our customers live as points, represent their streets as lines, then show the land parcels in the area as polygons, add a layer of elevation data, one more layer about how different parts of the land are used, and put it all together to get a model of the real world. We are applying the GPS data we gathered in the field with other spatial data and coming up a geographic information system.</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For thousands</a:t>
            </a:r>
            <a:r>
              <a:rPr lang="en-US" baseline="0" dirty="0" smtClean="0"/>
              <a:t> of years people used stars and landmarks to get geospatial data and information. They would look at the surrounding mountains or the constellations in the night sky to figure out where they and other things were and where they were headed. Radio navigation in the early 1900’s improved on past methods. </a:t>
            </a:r>
            <a:r>
              <a:rPr lang="en-US" dirty="0" smtClean="0"/>
              <a:t>In the late 20</a:t>
            </a:r>
            <a:r>
              <a:rPr lang="en-US" baseline="30000" dirty="0" smtClean="0"/>
              <a:t>th</a:t>
            </a:r>
            <a:r>
              <a:rPr lang="en-US" dirty="0" smtClean="0"/>
              <a:t> century the U.S.</a:t>
            </a:r>
            <a:r>
              <a:rPr lang="en-US" baseline="0" dirty="0" smtClean="0"/>
              <a:t> military began launching a set of manmade stars for even better navigation. As the Cold War neared an end, access to these satellites became available to anyone. Civilians from academic professors to wilderness guides found this to be a very practical resource. There are now more than two dozen GPS satellites that have been sent up by the U.S. in a</a:t>
            </a:r>
            <a:r>
              <a:rPr lang="en-US" dirty="0" smtClean="0"/>
              <a:t> constellation orbiting the earth which are continually sending signals to the planet. Additionally other global navigation satellite systems, such as the</a:t>
            </a:r>
            <a:r>
              <a:rPr lang="en-US" baseline="0" dirty="0" smtClean="0"/>
              <a:t> Galileo constellation put up by the European Union and European Space Agency, are used by the international community.</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	GPS satellites operate at a very high orbit in six different orbital planes. This allows</a:t>
            </a:r>
            <a:r>
              <a:rPr lang="en-US" baseline="0" dirty="0" smtClean="0"/>
              <a:t> the satellites to orbit the earth very quickly. These space vehicles are high enough that they don’t interfere with other celestial voyagers such as the Hubble space telescope or International Space Station. With the nu</a:t>
            </a:r>
            <a:r>
              <a:rPr lang="en-US" baseline="0" dirty="0" smtClean="0">
                <a:solidFill>
                  <a:schemeClr val="tx1"/>
                </a:solidFill>
              </a:rPr>
              <a:t>mber of satellites in the constellation moving at high speeds there can be several above us at any given time. One of t</a:t>
            </a:r>
            <a:r>
              <a:rPr lang="en-US" dirty="0" smtClean="0">
                <a:solidFill>
                  <a:schemeClr val="tx1"/>
                </a:solidFill>
              </a:rPr>
              <a:t>he original ideas of GPS satellites was to be able to get a</a:t>
            </a:r>
            <a:r>
              <a:rPr lang="en-US" baseline="0" dirty="0" smtClean="0">
                <a:solidFill>
                  <a:schemeClr val="tx1"/>
                </a:solidFill>
              </a:rPr>
              <a:t> clear and precise signal anytime anywhere, however if you have ever used a GPS you know there are variables to consider. </a:t>
            </a:r>
          </a:p>
          <a:p>
            <a:r>
              <a:rPr lang="en-US" b="0" baseline="0" dirty="0" smtClean="0">
                <a:solidFill>
                  <a:schemeClr val="tx1"/>
                </a:solidFill>
              </a:rPr>
              <a:t>	The </a:t>
            </a:r>
            <a:r>
              <a:rPr lang="en-US" b="1" baseline="0" dirty="0" smtClean="0">
                <a:solidFill>
                  <a:schemeClr val="tx1"/>
                </a:solidFill>
              </a:rPr>
              <a:t>accuracy </a:t>
            </a:r>
            <a:r>
              <a:rPr lang="en-US" b="0" baseline="0" dirty="0" smtClean="0">
                <a:solidFill>
                  <a:schemeClr val="tx1"/>
                </a:solidFill>
              </a:rPr>
              <a:t>of both the satellites and receiver in your unit is one</a:t>
            </a:r>
            <a:r>
              <a:rPr lang="en-US" b="1" baseline="0" dirty="0" smtClean="0">
                <a:solidFill>
                  <a:schemeClr val="tx1"/>
                </a:solidFill>
              </a:rPr>
              <a:t>. </a:t>
            </a:r>
            <a:r>
              <a:rPr lang="en-US" b="0" baseline="0" dirty="0" smtClean="0">
                <a:solidFill>
                  <a:schemeClr val="tx1"/>
                </a:solidFill>
              </a:rPr>
              <a:t>While never wanting to exclude civilian use, GPS was set up by the military for their own purposes. Civilian GPS applications are limited to certain signals that tend to have a lesser accuracy than signals meant strictly for military use. Accuracy of satellite signals may also depend on the health of the satellites the unit has locked on to. The unit itself may be of low grade and quality and incapable of picking up highly accurate signals. You may also choose different units for different accuracy. For outdoor recreation use you may only need a unit with 10 to 20 meter accuracy where as a utilities survey project may need sub-meter precision. </a:t>
            </a:r>
          </a:p>
          <a:p>
            <a:r>
              <a:rPr lang="en-US" b="0" baseline="0" dirty="0" smtClean="0">
                <a:solidFill>
                  <a:schemeClr val="tx1"/>
                </a:solidFill>
              </a:rPr>
              <a:t>	</a:t>
            </a:r>
            <a:r>
              <a:rPr lang="en-US" baseline="0" dirty="0" smtClean="0">
                <a:solidFill>
                  <a:schemeClr val="tx1"/>
                </a:solidFill>
              </a:rPr>
              <a:t>The </a:t>
            </a:r>
            <a:r>
              <a:rPr lang="en-US" b="1" i="0" baseline="0" dirty="0" smtClean="0">
                <a:solidFill>
                  <a:schemeClr val="tx1"/>
                </a:solidFill>
              </a:rPr>
              <a:t>Geometry</a:t>
            </a:r>
            <a:r>
              <a:rPr lang="en-US" i="0" baseline="0" dirty="0" smtClean="0">
                <a:solidFill>
                  <a:schemeClr val="tx1"/>
                </a:solidFill>
              </a:rPr>
              <a:t> of the satellites and your present location is another consideration. If the satellites your GPS unit is picking up are arranged so the signals are coming from several different angles the precision is greater than if all the signals came from the same vector in the sky. Much like you would get a better understanding of the San Francisco Peaks if you saw them from all four directions and above than if you only saw them from the classic south view. The terrain’s geometry of where you are affects the satellite signal too. If you are in a  place like the Grand Canyon a GPS may or may not work. You will have rock walls that, depending on the incoming angle, will bounce or completely block the signal giving you an inaccurate reading. In a very tight slot canyon like Buckskin near </a:t>
            </a:r>
            <a:r>
              <a:rPr lang="en-US" i="0" baseline="0" dirty="0" err="1" smtClean="0">
                <a:solidFill>
                  <a:schemeClr val="tx1"/>
                </a:solidFill>
              </a:rPr>
              <a:t>Paria</a:t>
            </a:r>
            <a:r>
              <a:rPr lang="en-US" i="0" baseline="0" dirty="0" smtClean="0">
                <a:solidFill>
                  <a:schemeClr val="tx1"/>
                </a:solidFill>
              </a:rPr>
              <a:t> Canyon, a GPS may be completely useless.  </a:t>
            </a:r>
          </a:p>
          <a:p>
            <a:r>
              <a:rPr lang="en-US" i="0" baseline="0" dirty="0" smtClean="0">
                <a:solidFill>
                  <a:schemeClr val="tx1"/>
                </a:solidFill>
              </a:rPr>
              <a:t>	As for </a:t>
            </a:r>
            <a:r>
              <a:rPr lang="en-US" b="1" i="0" baseline="0" dirty="0" smtClean="0">
                <a:solidFill>
                  <a:schemeClr val="tx1"/>
                </a:solidFill>
              </a:rPr>
              <a:t>coverage</a:t>
            </a:r>
            <a:r>
              <a:rPr lang="en-US" i="0" baseline="0" dirty="0" smtClean="0">
                <a:solidFill>
                  <a:schemeClr val="tx1"/>
                </a:solidFill>
              </a:rPr>
              <a:t> considerations, if you are deep in the trees near Sunrise Ski Resort below a heavily clouded monsoon sky good luck getting a strong clear signal. If there is something between you and the satellites it can affect the signal. While the technology improves with each generation of satellites, anything from treetops to roofs are barriers for the sig</a:t>
            </a:r>
            <a:r>
              <a:rPr lang="en-US" i="0" baseline="0" dirty="0" smtClean="0"/>
              <a:t>nals between you and the satellites.</a:t>
            </a:r>
            <a:endParaRPr lang="en-US" i="0"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When the Global Positioning System technology was released</a:t>
            </a:r>
            <a:r>
              <a:rPr lang="en-US" baseline="0" dirty="0" smtClean="0"/>
              <a:t> from strictly military use to civilian enterprises it was first picked up by scientists and outdoor professionals. Now </a:t>
            </a:r>
            <a:r>
              <a:rPr lang="en-US" dirty="0" smtClean="0"/>
              <a:t>GPS units are involved with everything from watches</a:t>
            </a:r>
            <a:r>
              <a:rPr lang="en-US" baseline="0" dirty="0" smtClean="0"/>
              <a:t> to cars, cameras to laptops, and golfers to dogs. It even has been debated in the past by professional organizations such as the PGA if GPS units were valid in competition. GPS units are a contemporary standard in the vehicles owned by businesses for fleet tracking and parents can know where their kids are through the GPS receiver in their cell phones. The commercial applications of GPS receivers seem to be endless. The units range from a semi-</a:t>
            </a:r>
            <a:r>
              <a:rPr lang="en-US" sz="1200" baseline="0" dirty="0" smtClean="0"/>
              <a:t>accurate single screen/page that just displaying coordinates to a mobile PC with automatic differential correction giving sub-meter accuracy. What are some other things that you can think of that use GPS receivers? </a:t>
            </a:r>
          </a:p>
          <a:p>
            <a:r>
              <a:rPr lang="en-US" sz="1200" dirty="0" smtClean="0"/>
              <a:t>In a post humorous</a:t>
            </a:r>
            <a:r>
              <a:rPr lang="en-US" sz="1200" baseline="0" dirty="0" smtClean="0"/>
              <a:t> remark </a:t>
            </a:r>
            <a:r>
              <a:rPr lang="en-US" sz="1200" dirty="0" smtClean="0"/>
              <a:t>John Desmond said </a:t>
            </a:r>
            <a:r>
              <a:rPr lang="en-US" sz="1200" baseline="0" dirty="0" smtClean="0"/>
              <a:t>“</a:t>
            </a:r>
            <a:r>
              <a:rPr lang="en-US" sz="1200" dirty="0" smtClean="0"/>
              <a:t>This is the kind of case where </a:t>
            </a:r>
            <a:r>
              <a:rPr lang="en-US" sz="1200" b="0" dirty="0" smtClean="0"/>
              <a:t>GPS</a:t>
            </a:r>
            <a:r>
              <a:rPr lang="en-US" sz="1200" dirty="0" smtClean="0"/>
              <a:t> would have been very helpful. Then again, what happens if he decides to cut his bracelet and run?”</a:t>
            </a:r>
          </a:p>
        </p:txBody>
      </p:sp>
      <p:sp>
        <p:nvSpPr>
          <p:cNvPr id="4" name="Slide Number Placeholder 3"/>
          <p:cNvSpPr>
            <a:spLocks noGrp="1"/>
          </p:cNvSpPr>
          <p:nvPr>
            <p:ph type="sldNum" sz="quarter" idx="10"/>
          </p:nvPr>
        </p:nvSpPr>
        <p:spPr/>
        <p:txBody>
          <a:bodyPr/>
          <a:lstStyle/>
          <a:p>
            <a:fld id="{527A1EF6-8B52-42DD-A6F1-DFD2A9CEA4D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	Each GPS unit</a:t>
            </a:r>
            <a:r>
              <a:rPr lang="en-US" baseline="0" dirty="0" smtClean="0"/>
              <a:t> </a:t>
            </a:r>
            <a:r>
              <a:rPr lang="en-US" dirty="0" smtClean="0"/>
              <a:t>displays their </a:t>
            </a:r>
            <a:r>
              <a:rPr lang="en-US" baseline="0" dirty="0" smtClean="0"/>
              <a:t>functions</a:t>
            </a:r>
            <a:r>
              <a:rPr lang="en-US" dirty="0" smtClean="0"/>
              <a:t> differently on their screens. Shown here are some common</a:t>
            </a:r>
            <a:r>
              <a:rPr lang="en-US" baseline="0" dirty="0" smtClean="0"/>
              <a:t> pages </a:t>
            </a:r>
            <a:r>
              <a:rPr lang="en-US" dirty="0" smtClean="0"/>
              <a:t>you will see on most basic handheld units, such as the Garmin </a:t>
            </a:r>
            <a:r>
              <a:rPr lang="en-US" dirty="0" err="1" smtClean="0"/>
              <a:t>Etrex</a:t>
            </a:r>
            <a:r>
              <a:rPr lang="en-US" baseline="0" dirty="0" smtClean="0"/>
              <a:t> you would take on a hike in the Superstition Mountains</a:t>
            </a:r>
            <a:r>
              <a:rPr lang="en-US" dirty="0" smtClean="0"/>
              <a:t>. </a:t>
            </a:r>
            <a:r>
              <a:rPr lang="en-US" b="1" dirty="0" smtClean="0"/>
              <a:t>Starting</a:t>
            </a:r>
            <a:r>
              <a:rPr lang="en-US" b="0" dirty="0" smtClean="0"/>
              <a:t> on the top left is the satellites page. This usually communicates what satellites are in your sky, what ones your unit has picked up,</a:t>
            </a:r>
            <a:r>
              <a:rPr lang="en-US" b="0" baseline="0" dirty="0" smtClean="0"/>
              <a:t> what ones the unit has locked on to, and the strength of their signals. It will also let you know the coordinates of your unit and how accurate those are. </a:t>
            </a:r>
          </a:p>
          <a:p>
            <a:r>
              <a:rPr lang="en-US" b="0" baseline="0" dirty="0" smtClean="0"/>
              <a:t>	</a:t>
            </a:r>
            <a:r>
              <a:rPr lang="en-US" b="1" baseline="0" dirty="0" smtClean="0"/>
              <a:t>To</a:t>
            </a:r>
            <a:r>
              <a:rPr lang="en-US" b="0" baseline="0" dirty="0" smtClean="0"/>
              <a:t> the right is the map page. This visualization of the coordinates shows you in real time where you are on the earth. The background could be anything from a detailed </a:t>
            </a:r>
            <a:r>
              <a:rPr lang="en-US" b="0" baseline="0" dirty="0" err="1" smtClean="0"/>
              <a:t>basemap</a:t>
            </a:r>
            <a:r>
              <a:rPr lang="en-US" b="0" baseline="0" dirty="0" smtClean="0"/>
              <a:t> to just the icon indicating your position on a blank field. Many units will also let you view other windows on the page such as speed, trip odometer, or distance to a selected waypoint. </a:t>
            </a:r>
          </a:p>
          <a:p>
            <a:r>
              <a:rPr lang="en-US" b="0" baseline="0" dirty="0" smtClean="0"/>
              <a:t>	Speaking of which, </a:t>
            </a:r>
            <a:r>
              <a:rPr lang="en-US" b="1" baseline="0" dirty="0" smtClean="0"/>
              <a:t>Waypoints and Tracks</a:t>
            </a:r>
            <a:r>
              <a:rPr lang="en-US" b="0" baseline="0" dirty="0" smtClean="0"/>
              <a:t> are next. You may be familiar with these if you have ever used a GPS unit. Simply put; a waypoint is a digital point that marks the spot where you are at and is stored in the unit. Waypoints can show up as a pushpin (such as in this example) or any other icon. Tracks are the line segment version of waypoints (see the yellow line in the image). You can manually set the unit’s computer to start tracking your movements or it may do it automatically. The line like the point is saved as a file in the computer. </a:t>
            </a:r>
          </a:p>
          <a:p>
            <a:r>
              <a:rPr lang="en-US" b="0" baseline="0" dirty="0" smtClean="0"/>
              <a:t>	</a:t>
            </a:r>
            <a:r>
              <a:rPr lang="en-US" b="1" baseline="0" dirty="0" smtClean="0"/>
              <a:t>On the bottom left</a:t>
            </a:r>
            <a:r>
              <a:rPr lang="en-US" b="0" baseline="0" dirty="0" smtClean="0"/>
              <a:t> is the navigation page. The page contains a digital compass, destination pointer, and any other window you wish to have on it. The way it works is you tell the unit that you want to go to a previously marked waypoint (like where you parked the car or your campsite) or other point of interest stored in the unit’s memory and it will point you in the direction you should go. On a side note please keep in mind when navigating from point A to point B that a GPS does not have a brain and you should use yours. </a:t>
            </a:r>
          </a:p>
          <a:p>
            <a:r>
              <a:rPr lang="en-US" b="0" baseline="0" dirty="0" smtClean="0"/>
              <a:t>	</a:t>
            </a:r>
            <a:r>
              <a:rPr lang="en-US" b="1" baseline="0" dirty="0" smtClean="0"/>
              <a:t>Last </a:t>
            </a:r>
            <a:r>
              <a:rPr lang="en-US" b="0" baseline="0" dirty="0" smtClean="0"/>
              <a:t>is the menu page. If you want to do anything with the GPS unit other than navigate, look at satellites, or where you are on a map go to the menu page. The menu will have settings, track &amp; waypoint management, and can contain any number of applications from calendars and calculators to hunting, fishing, and </a:t>
            </a:r>
            <a:r>
              <a:rPr lang="en-US" b="0" baseline="0" dirty="0" err="1" smtClean="0"/>
              <a:t>geocaching</a:t>
            </a:r>
            <a:r>
              <a:rPr lang="en-US" b="0" baseline="0" dirty="0" smtClean="0"/>
              <a:t> programs. </a:t>
            </a:r>
            <a:r>
              <a:rPr lang="en-US" b="1" baseline="0" dirty="0" smtClean="0"/>
              <a:t>There</a:t>
            </a:r>
            <a:r>
              <a:rPr lang="en-US" b="0" baseline="0" dirty="0" smtClean="0"/>
              <a:t> are many different types of GPS units and they each have their own specialized screens and functions. The thing to remember is they all have satellite interaction, a highly accurate clock, and a computer.</a:t>
            </a:r>
          </a:p>
          <a:p>
            <a:endParaRPr lang="en-US" dirty="0" smtClean="0"/>
          </a:p>
          <a:p>
            <a:r>
              <a:rPr lang="en-US" dirty="0" smtClean="0"/>
              <a:t>These screen shots are from Garmin’s Dakota 20 unit from GPS information.org (http://www.gpsinformation.org/penrod/dakota/dakota.html)</a:t>
            </a:r>
            <a:endParaRPr lang="en-US" dirty="0"/>
          </a:p>
        </p:txBody>
      </p:sp>
      <p:sp>
        <p:nvSpPr>
          <p:cNvPr id="4" name="Slide Number Placeholder 3"/>
          <p:cNvSpPr>
            <a:spLocks noGrp="1"/>
          </p:cNvSpPr>
          <p:nvPr>
            <p:ph type="sldNum" sz="quarter" idx="10"/>
          </p:nvPr>
        </p:nvSpPr>
        <p:spPr/>
        <p:txBody>
          <a:bodyPr/>
          <a:lstStyle/>
          <a:p>
            <a:fld id="{527A1EF6-8B52-42DD-A6F1-DFD2A9CEA4D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A</a:t>
            </a:r>
            <a:r>
              <a:rPr lang="en-US" baseline="0" dirty="0" smtClean="0"/>
              <a:t> third part of the GPS that people don’t often think about is g</a:t>
            </a:r>
            <a:r>
              <a:rPr lang="en-US" dirty="0" smtClean="0"/>
              <a:t>round control.</a:t>
            </a:r>
            <a:r>
              <a:rPr lang="en-US" baseline="0" dirty="0" smtClean="0"/>
              <a:t> The GPS Satellite constellation has a life like any other technology and needs to be managed and maintained. The constellation is handled by the U.S. Air Force which has a master control station in Colorado Springs. The five main ground monitoring stations operated by the Air Force are located at </a:t>
            </a:r>
            <a:r>
              <a:rPr lang="en-US" dirty="0" smtClean="0"/>
              <a:t>Hawaii, Kwajalein in</a:t>
            </a:r>
            <a:r>
              <a:rPr lang="en-US" baseline="0" dirty="0" smtClean="0"/>
              <a:t> the </a:t>
            </a:r>
            <a:r>
              <a:rPr lang="en-US" dirty="0" smtClean="0"/>
              <a:t>Marshall Islands, Diego Garcia in the Indian</a:t>
            </a:r>
            <a:r>
              <a:rPr lang="en-US" baseline="0" dirty="0" smtClean="0"/>
              <a:t> Ocean</a:t>
            </a:r>
            <a:r>
              <a:rPr lang="en-US" dirty="0" smtClean="0"/>
              <a:t>, Ascension Island in the South Atlantic, and Colorado Springs.</a:t>
            </a:r>
            <a:r>
              <a:rPr lang="en-US" baseline="0" dirty="0" smtClean="0"/>
              <a:t>  </a:t>
            </a:r>
          </a:p>
          <a:p>
            <a:r>
              <a:rPr lang="en-US" baseline="0" dirty="0" smtClean="0"/>
              <a:t>	Ground stations military, public, and private help with and are an important part of geospatial accuracy called </a:t>
            </a:r>
            <a:r>
              <a:rPr lang="en-US" b="1" baseline="0" dirty="0" smtClean="0"/>
              <a:t>differential correction</a:t>
            </a:r>
            <a:r>
              <a:rPr lang="en-US" baseline="0" dirty="0" smtClean="0"/>
              <a:t>. Differential correction is a process in a GPS involving a mobile receiver (the unit in your hand) and a stationary receiver (the ground control station).  The process takes the information your unit received and the information the ground station received and mathematically using the difference, corrects the information on the mobile unit. This can work well because the stationary ground station already knows its own position. While not all GPS’s can or may take advantage of this, by communicating with ground stations you can apply differential correction to the data from you GPS unit and increase your findings to sub-meter accuracy. </a:t>
            </a:r>
          </a:p>
          <a:p>
            <a:r>
              <a:rPr lang="en-US" baseline="0" dirty="0" smtClean="0"/>
              <a:t>	Having a stationary receiver also helps with things like time comparisons and atmospheric distortion. Three types of ground control are the </a:t>
            </a:r>
            <a:r>
              <a:rPr lang="en-US" b="1" baseline="0" dirty="0" smtClean="0"/>
              <a:t>monitoring/managing</a:t>
            </a:r>
            <a:r>
              <a:rPr lang="en-US" baseline="0" dirty="0" smtClean="0"/>
              <a:t> ground control stations, </a:t>
            </a:r>
            <a:r>
              <a:rPr lang="en-US" b="1" baseline="0" dirty="0" smtClean="0"/>
              <a:t>permanent</a:t>
            </a:r>
            <a:r>
              <a:rPr lang="en-US" baseline="0" dirty="0" smtClean="0"/>
              <a:t> ground control stations set up for specific functions such as differential correction, and </a:t>
            </a:r>
            <a:r>
              <a:rPr lang="en-US" b="1" baseline="0" dirty="0" smtClean="0"/>
              <a:t>temporary</a:t>
            </a:r>
            <a:r>
              <a:rPr lang="en-US" baseline="0" dirty="0" smtClean="0"/>
              <a:t> ground control units used in field work such as the one set up by the USGS in the top image.</a:t>
            </a:r>
          </a:p>
        </p:txBody>
      </p:sp>
      <p:sp>
        <p:nvSpPr>
          <p:cNvPr id="4" name="Slide Number Placeholder 3"/>
          <p:cNvSpPr>
            <a:spLocks noGrp="1"/>
          </p:cNvSpPr>
          <p:nvPr>
            <p:ph type="sldNum" sz="quarter" idx="10"/>
          </p:nvPr>
        </p:nvSpPr>
        <p:spPr/>
        <p:txBody>
          <a:bodyPr/>
          <a:lstStyle/>
          <a:p>
            <a:fld id="{527A1EF6-8B52-42DD-A6F1-DFD2A9CEA4D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While we often think of a GPS unit as an individual it really is</a:t>
            </a:r>
            <a:r>
              <a:rPr lang="en-US" baseline="0" dirty="0" smtClean="0"/>
              <a:t> three separate devices working together. The unit has the satellite signal receiver, a very accurate clock, and a computer. As the receiver communicates with the satellites, clock readings in the unit and satellites are compared to get a fix on the unit’s spatial position. We will talk more about this process later in the module. </a:t>
            </a:r>
          </a:p>
          <a:p>
            <a:r>
              <a:rPr lang="en-US" b="1" baseline="0" dirty="0" smtClean="0"/>
              <a:t>	The computer</a:t>
            </a:r>
            <a:r>
              <a:rPr lang="en-US" baseline="0" dirty="0" smtClean="0"/>
              <a:t> on the unit is important to us because it is what takes all the data the clock and receiver are processing and displays it as information. The computer has a collection of tools that work with the spatial data captured by the global positioning system. Every new generation of GPS’s seems to come out with more apps but to use a GPS that is larger than just receiving units and satellites we need to get the data and information out of the unit and in to a GIS (geographic information system). </a:t>
            </a:r>
          </a:p>
          <a:p>
            <a:r>
              <a:rPr lang="en-US" baseline="0" dirty="0" smtClean="0"/>
              <a:t>	The GIS program on you home or office computer interacts with the GPS unit. It is another component of the global positioning system because it allows you to apply the data and information you gathered to more than what is available on the unit’s computer. In this example here I went out on a run near Kendrick Mountain and marked all the spots (waypoints) where I saw a </a:t>
            </a:r>
            <a:r>
              <a:rPr lang="en-US" baseline="0" dirty="0" err="1" smtClean="0"/>
              <a:t>jackalope</a:t>
            </a:r>
            <a:r>
              <a:rPr lang="en-US" baseline="0" dirty="0" smtClean="0"/>
              <a:t> burrow. The unit also created a record of my running path. I took my unit back to the office, download the waypoints and the auto created track, used a GIS program to put them on top of an image, and made a map.</a:t>
            </a:r>
            <a:endParaRPr lang="en-US" dirty="0" smtClean="0"/>
          </a:p>
          <a:p>
            <a:endParaRPr lang="en-US" dirty="0" smtClean="0"/>
          </a:p>
          <a:p>
            <a:r>
              <a:rPr lang="en-US" dirty="0" smtClean="0"/>
              <a:t>Image</a:t>
            </a:r>
            <a:r>
              <a:rPr lang="en-US" baseline="0" dirty="0" smtClean="0"/>
              <a:t> Source: http://www.golf-monthly.co.uk/imageBank/2/21015.jpg  </a:t>
            </a:r>
            <a:r>
              <a:rPr lang="en-US" b="1" baseline="0" dirty="0" smtClean="0"/>
              <a:t>|</a:t>
            </a:r>
            <a:r>
              <a:rPr lang="en-US" baseline="0" dirty="0" smtClean="0"/>
              <a:t>  http://images1.fanpop.com/images/photos/1300000/Chanel-watch-chanel-1391875-1024-768.jpg</a:t>
            </a:r>
          </a:p>
        </p:txBody>
      </p:sp>
      <p:sp>
        <p:nvSpPr>
          <p:cNvPr id="4" name="Slide Number Placeholder 3"/>
          <p:cNvSpPr>
            <a:spLocks noGrp="1"/>
          </p:cNvSpPr>
          <p:nvPr>
            <p:ph type="sldNum" sz="quarter" idx="10"/>
          </p:nvPr>
        </p:nvSpPr>
        <p:spPr/>
        <p:txBody>
          <a:bodyPr/>
          <a:lstStyle/>
          <a:p>
            <a:fld id="{527A1EF6-8B52-42DD-A6F1-DFD2A9CEA4D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0" baseline="0" dirty="0" smtClean="0"/>
              <a:t>	</a:t>
            </a:r>
            <a:r>
              <a:rPr lang="en-US" b="0" baseline="0" dirty="0" smtClean="0">
                <a:solidFill>
                  <a:schemeClr val="tx1"/>
                </a:solidFill>
              </a:rPr>
              <a:t>Lastly to make the GPS have any sort of value the </a:t>
            </a:r>
            <a:r>
              <a:rPr lang="en-US" b="1" baseline="0" dirty="0" smtClean="0">
                <a:solidFill>
                  <a:schemeClr val="tx1"/>
                </a:solidFill>
              </a:rPr>
              <a:t>Human Element</a:t>
            </a:r>
            <a:r>
              <a:rPr lang="en-US" b="0" baseline="0" dirty="0" smtClean="0">
                <a:solidFill>
                  <a:schemeClr val="tx1"/>
                </a:solidFill>
              </a:rPr>
              <a:t> is </a:t>
            </a:r>
            <a:r>
              <a:rPr lang="en-US" sz="1200" b="0" i="0" u="none" baseline="0" dirty="0" smtClean="0">
                <a:solidFill>
                  <a:schemeClr val="tx1"/>
                </a:solidFill>
                <a:effectLst/>
              </a:rPr>
              <a:t>a key component to</a:t>
            </a:r>
            <a:r>
              <a:rPr lang="en-US" b="0" baseline="0" dirty="0" smtClean="0">
                <a:solidFill>
                  <a:schemeClr val="tx1"/>
                </a:solidFill>
              </a:rPr>
              <a:t> a GPS. The whole </a:t>
            </a:r>
            <a:r>
              <a:rPr lang="en-US" b="1" baseline="0" dirty="0" smtClean="0">
                <a:solidFill>
                  <a:schemeClr val="tx1"/>
                </a:solidFill>
              </a:rPr>
              <a:t>purpose </a:t>
            </a:r>
            <a:r>
              <a:rPr lang="en-US" b="0" baseline="0" dirty="0" smtClean="0">
                <a:solidFill>
                  <a:schemeClr val="tx1"/>
                </a:solidFill>
              </a:rPr>
              <a:t>of GPS is to understand where we are at and where we are going geographically. Computers and gizmos don’t need to know this but as people we do. It is a </a:t>
            </a:r>
            <a:r>
              <a:rPr lang="en-US" b="1" baseline="0" dirty="0" smtClean="0">
                <a:solidFill>
                  <a:schemeClr val="tx1"/>
                </a:solidFill>
              </a:rPr>
              <a:t>tool</a:t>
            </a:r>
            <a:r>
              <a:rPr lang="en-US" b="0" baseline="0" dirty="0" smtClean="0">
                <a:solidFill>
                  <a:schemeClr val="tx1"/>
                </a:solidFill>
              </a:rPr>
              <a:t> we use to help us understand spatially our world and what is happing with it. The tool helps a hiker to keep bearings on the destination and campsite while it helps an </a:t>
            </a:r>
            <a:r>
              <a:rPr lang="en-US" b="0" baseline="0" dirty="0" err="1" smtClean="0">
                <a:solidFill>
                  <a:schemeClr val="tx1"/>
                </a:solidFill>
              </a:rPr>
              <a:t>archaeoastronomy</a:t>
            </a:r>
            <a:r>
              <a:rPr lang="en-US" b="0" baseline="0" dirty="0" smtClean="0">
                <a:solidFill>
                  <a:schemeClr val="tx1"/>
                </a:solidFill>
              </a:rPr>
              <a:t> researcher at </a:t>
            </a:r>
            <a:r>
              <a:rPr lang="en-US" b="0" baseline="0" dirty="0" err="1" smtClean="0">
                <a:solidFill>
                  <a:schemeClr val="tx1"/>
                </a:solidFill>
              </a:rPr>
              <a:t>Wupatki</a:t>
            </a:r>
            <a:r>
              <a:rPr lang="en-US" b="0" baseline="0" dirty="0" smtClean="0">
                <a:solidFill>
                  <a:schemeClr val="tx1"/>
                </a:solidFill>
              </a:rPr>
              <a:t> measure the spatial relevance of the summer solstice and the ruins. </a:t>
            </a:r>
          </a:p>
          <a:p>
            <a:pPr marL="0" marR="0" lvl="0" indent="0" algn="l" defTabSz="914400" rtl="0" eaLnBrk="1" fontAlgn="base" latinLnBrk="0" hangingPunct="1">
              <a:lnSpc>
                <a:spcPct val="100000"/>
              </a:lnSpc>
              <a:spcBef>
                <a:spcPct val="0"/>
              </a:spcBef>
              <a:spcAft>
                <a:spcPct val="0"/>
              </a:spcAft>
              <a:buClrTx/>
              <a:buSzTx/>
              <a:buFontTx/>
              <a:buNone/>
              <a:tabLst/>
            </a:pPr>
            <a:r>
              <a:rPr lang="en-US" b="0" baseline="0" dirty="0" smtClean="0">
                <a:solidFill>
                  <a:schemeClr val="tx1"/>
                </a:solidFill>
              </a:rPr>
              <a:t>	People provide </a:t>
            </a:r>
            <a:r>
              <a:rPr lang="en-US" b="1" baseline="0" dirty="0" smtClean="0">
                <a:solidFill>
                  <a:schemeClr val="tx1"/>
                </a:solidFill>
              </a:rPr>
              <a:t>direction</a:t>
            </a:r>
            <a:r>
              <a:rPr lang="en-US" b="0" baseline="0" dirty="0" smtClean="0">
                <a:solidFill>
                  <a:schemeClr val="tx1"/>
                </a:solidFill>
              </a:rPr>
              <a:t> for the</a:t>
            </a:r>
            <a:r>
              <a:rPr lang="en-US" b="0" baseline="0" dirty="0" smtClean="0"/>
              <a:t> tool. As I mentioned earlier the GPS doesn’t have a brain but we do. Like other technologies, a GPS wouldn’t have much to do if we didn’t tell it what to do. Another thing the tool gives us is another way as people to </a:t>
            </a:r>
            <a:r>
              <a:rPr lang="en-US" b="1" baseline="0" dirty="0" smtClean="0"/>
              <a:t>interact</a:t>
            </a:r>
            <a:r>
              <a:rPr lang="en-US" b="0" baseline="0" dirty="0" smtClean="0"/>
              <a:t>. It helps agencies work together to manage the cougar population along the </a:t>
            </a:r>
            <a:r>
              <a:rPr lang="en-US" b="0" baseline="0" dirty="0" err="1" smtClean="0"/>
              <a:t>Mogion</a:t>
            </a:r>
            <a:r>
              <a:rPr lang="en-US" b="0" baseline="0" dirty="0" smtClean="0"/>
              <a:t> Rim and for people to post and chat on </a:t>
            </a:r>
            <a:r>
              <a:rPr lang="en-US" b="0" baseline="0" dirty="0" err="1" smtClean="0"/>
              <a:t>geocaching</a:t>
            </a:r>
            <a:r>
              <a:rPr lang="en-US" b="0" baseline="0" dirty="0" smtClean="0"/>
              <a:t> websites. GPS requires a human </a:t>
            </a:r>
            <a:r>
              <a:rPr lang="en-US" b="1" baseline="0" dirty="0" smtClean="0"/>
              <a:t>user</a:t>
            </a:r>
            <a:r>
              <a:rPr lang="en-US" b="0" baseline="0" dirty="0" smtClean="0"/>
              <a:t> to tell it to start and stop receiving satellite signals, indicate the direction of a waypoint, and display pertinent information. It is up to the user to turn the GPS data into information.</a:t>
            </a:r>
          </a:p>
          <a:p>
            <a:pPr marL="0" marR="0" lvl="0" indent="0" algn="l" defTabSz="914400" rtl="0" eaLnBrk="1" fontAlgn="base" latinLnBrk="0" hangingPunct="1">
              <a:lnSpc>
                <a:spcPct val="100000"/>
              </a:lnSpc>
              <a:spcBef>
                <a:spcPct val="0"/>
              </a:spcBef>
              <a:spcAft>
                <a:spcPct val="0"/>
              </a:spcAft>
              <a:buClrTx/>
              <a:buSzTx/>
              <a:buFontTx/>
              <a:buNone/>
              <a:tabLst/>
            </a:pPr>
            <a:endParaRPr lang="en-US" b="0" baseline="0" dirty="0" smtClean="0"/>
          </a:p>
          <a:p>
            <a:pPr marL="0" marR="0" lvl="0" indent="0" algn="l" defTabSz="914400" rtl="0" eaLnBrk="1" fontAlgn="base" latinLnBrk="0" hangingPunct="1">
              <a:lnSpc>
                <a:spcPct val="100000"/>
              </a:lnSpc>
              <a:spcBef>
                <a:spcPct val="0"/>
              </a:spcBef>
              <a:spcAft>
                <a:spcPct val="0"/>
              </a:spcAft>
              <a:buClrTx/>
              <a:buSzTx/>
              <a:buFontTx/>
              <a:buNone/>
              <a:tabLst/>
            </a:pPr>
            <a:r>
              <a:rPr lang="en-US" b="0" baseline="0" dirty="0" smtClean="0"/>
              <a:t> “</a:t>
            </a:r>
            <a:r>
              <a:rPr kumimoji="0" lang="en-US" sz="1200" b="0" i="0" u="none" strike="noStrike" cap="none" normalizeH="0" baseline="0" dirty="0" smtClean="0">
                <a:ln>
                  <a:noFill/>
                </a:ln>
                <a:solidFill>
                  <a:srgbClr val="000000"/>
                </a:solidFill>
                <a:effectLst/>
                <a:latin typeface="Arial" pitchFamily="34" charset="0"/>
              </a:rPr>
              <a:t>The GPS will get visitors within a few feet of the hidden treasure, but from there they have to figure out where it's hidden.</a:t>
            </a:r>
            <a:r>
              <a:rPr kumimoji="0" lang="en-US" sz="1200" b="0" i="0"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rgbClr val="000000"/>
                </a:solidFill>
                <a:effectLst/>
                <a:latin typeface="Arial" pitchFamily="34" charset="0"/>
              </a:rPr>
              <a:t>~ Herb </a:t>
            </a:r>
            <a:r>
              <a:rPr kumimoji="0" lang="en-US" sz="1200" b="0" i="0" u="none" strike="noStrike" cap="none" normalizeH="0" baseline="0" dirty="0" err="1" smtClean="0">
                <a:ln>
                  <a:noFill/>
                </a:ln>
                <a:solidFill>
                  <a:srgbClr val="000000"/>
                </a:solidFill>
                <a:effectLst/>
                <a:latin typeface="Arial" pitchFamily="34" charset="0"/>
              </a:rPr>
              <a:t>Handly</a:t>
            </a:r>
            <a:r>
              <a:rPr kumimoji="0" lang="en-US" sz="1200" b="1" i="0" u="none" strike="noStrike" cap="none" normalizeH="0" baseline="0" dirty="0" smtClean="0">
                <a:ln>
                  <a:noFill/>
                </a:ln>
                <a:solidFill>
                  <a:srgbClr val="000000"/>
                </a:solidFill>
                <a:effectLst/>
                <a:latin typeface="Arial" pitchFamily="34" charset="0"/>
                <a:hlinkClick r:id="rId3" tooltip="Quotes by Herb Handly"/>
              </a:rPr>
              <a:t> </a:t>
            </a:r>
            <a:endParaRPr kumimoji="0" lang="en-US" sz="1200" b="1" i="0" u="none" strike="noStrike" cap="none" normalizeH="0" baseline="0" dirty="0" smtClean="0">
              <a:ln>
                <a:noFill/>
              </a:ln>
              <a:solidFill>
                <a:srgbClr val="000000"/>
              </a:solidFill>
              <a:effectLst/>
              <a:latin typeface="Arial" pitchFamily="34" charset="0"/>
            </a:endParaRPr>
          </a:p>
        </p:txBody>
      </p:sp>
      <p:sp>
        <p:nvSpPr>
          <p:cNvPr id="4" name="Slide Number Placeholder 3"/>
          <p:cNvSpPr>
            <a:spLocks noGrp="1"/>
          </p:cNvSpPr>
          <p:nvPr>
            <p:ph type="sldNum" sz="quarter" idx="10"/>
          </p:nvPr>
        </p:nvSpPr>
        <p:spPr/>
        <p:txBody>
          <a:bodyPr/>
          <a:lstStyle/>
          <a:p>
            <a:fld id="{527A1EF6-8B52-42DD-A6F1-DFD2A9CEA4D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72250E-B6B2-4190-9EF9-BF928FF129B1}"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1FB68-480F-40C9-B546-54CB46788F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2250E-B6B2-4190-9EF9-BF928FF129B1}"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1FB68-480F-40C9-B546-54CB46788F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2250E-B6B2-4190-9EF9-BF928FF129B1}"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1FB68-480F-40C9-B546-54CB46788F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2250E-B6B2-4190-9EF9-BF928FF129B1}"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1FB68-480F-40C9-B546-54CB46788F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2250E-B6B2-4190-9EF9-BF928FF129B1}"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1FB68-480F-40C9-B546-54CB46788F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72250E-B6B2-4190-9EF9-BF928FF129B1}"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1FB68-480F-40C9-B546-54CB46788F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72250E-B6B2-4190-9EF9-BF928FF129B1}" type="datetimeFigureOut">
              <a:rPr lang="en-US" smtClean="0"/>
              <a:pPr/>
              <a:t>10/5/2010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1FB68-480F-40C9-B546-54CB46788F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72250E-B6B2-4190-9EF9-BF928FF129B1}" type="datetimeFigureOut">
              <a:rPr lang="en-US" smtClean="0"/>
              <a:pPr/>
              <a:t>10/5/2010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1FB68-480F-40C9-B546-54CB46788F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2250E-B6B2-4190-9EF9-BF928FF129B1}" type="datetimeFigureOut">
              <a:rPr lang="en-US" smtClean="0"/>
              <a:pPr/>
              <a:t>10/5/2010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1FB68-480F-40C9-B546-54CB46788F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2250E-B6B2-4190-9EF9-BF928FF129B1}"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1FB68-480F-40C9-B546-54CB46788F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2250E-B6B2-4190-9EF9-BF928FF129B1}"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1FB68-480F-40C9-B546-54CB46788F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2250E-B6B2-4190-9EF9-BF928FF129B1}" type="datetimeFigureOut">
              <a:rPr lang="en-US" smtClean="0"/>
              <a:pPr/>
              <a:t>10/5/2010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1FB68-480F-40C9-B546-54CB46788F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sp>
        <p:nvSpPr>
          <p:cNvPr id="11" name="Rectangle 10"/>
          <p:cNvSpPr/>
          <p:nvPr/>
        </p:nvSpPr>
        <p:spPr>
          <a:xfrm>
            <a:off x="381000" y="228600"/>
            <a:ext cx="8382000" cy="3416320"/>
          </a:xfrm>
          <a:prstGeom prst="rect">
            <a:avLst/>
          </a:prstGeom>
          <a:noFill/>
          <a:scene3d>
            <a:camera prst="obliqueTopLeft"/>
            <a:lightRig rig="threePt" dir="t"/>
          </a:scene3d>
          <a:sp3d prstMaterial="dkEdge"/>
        </p:spPr>
        <p:txBody>
          <a:bodyPr wrap="squar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Introduction</a:t>
            </a:r>
          </a:p>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to </a:t>
            </a:r>
          </a:p>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Global Positioning Systems </a:t>
            </a:r>
          </a:p>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(GPS)</a:t>
            </a:r>
            <a:endPar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2" name="TextBox 11"/>
          <p:cNvSpPr txBox="1"/>
          <p:nvPr/>
        </p:nvSpPr>
        <p:spPr>
          <a:xfrm>
            <a:off x="3741484" y="5715000"/>
            <a:ext cx="1661032" cy="523220"/>
          </a:xfrm>
          <a:prstGeom prst="rect">
            <a:avLst/>
          </a:prstGeom>
          <a:noFill/>
        </p:spPr>
        <p:txBody>
          <a:bodyPr wrap="none" rtlCol="0">
            <a:spAutoFit/>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Module 1</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3" name="Picture 12" descr="GRAIL logo.jpg"/>
          <p:cNvPicPr>
            <a:picLocks noChangeAspect="1"/>
          </p:cNvPicPr>
          <p:nvPr/>
        </p:nvPicPr>
        <p:blipFill>
          <a:blip r:embed="rId4" cstate="print"/>
          <a:stretch>
            <a:fillRect/>
          </a:stretch>
        </p:blipFill>
        <p:spPr>
          <a:xfrm>
            <a:off x="3530601" y="4419600"/>
            <a:ext cx="2082799" cy="914400"/>
          </a:xfrm>
          <a:prstGeom prst="rect">
            <a:avLst/>
          </a:prstGeom>
        </p:spPr>
      </p:pic>
      <p:sp>
        <p:nvSpPr>
          <p:cNvPr id="6" name="TextBox 7"/>
          <p:cNvSpPr txBox="1"/>
          <p:nvPr/>
        </p:nvSpPr>
        <p:spPr>
          <a:xfrm>
            <a:off x="3747094" y="6611779"/>
            <a:ext cx="1649811"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solidFill>
              </a:rPr>
              <a:t>Created by: Scott Kelly 2010</a:t>
            </a:r>
            <a:endParaRPr 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sp>
        <p:nvSpPr>
          <p:cNvPr id="3" name="TextBox 2"/>
          <p:cNvSpPr txBox="1"/>
          <p:nvPr/>
        </p:nvSpPr>
        <p:spPr>
          <a:xfrm>
            <a:off x="2057401" y="762000"/>
            <a:ext cx="5029199" cy="1569660"/>
          </a:xfrm>
          <a:prstGeom prst="rect">
            <a:avLst/>
          </a:prstGeom>
          <a:noFill/>
        </p:spPr>
        <p:txBody>
          <a:bodyPr wrap="square" rtlCol="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How </a:t>
            </a:r>
          </a:p>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Global Positioning Systems </a:t>
            </a:r>
          </a:p>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Work</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TextBox 3"/>
          <p:cNvSpPr txBox="1"/>
          <p:nvPr/>
        </p:nvSpPr>
        <p:spPr>
          <a:xfrm>
            <a:off x="2605596" y="2736503"/>
            <a:ext cx="3932808" cy="1384995"/>
          </a:xfrm>
          <a:prstGeom prst="rect">
            <a:avLst/>
          </a:prstGeom>
          <a:noFill/>
        </p:spPr>
        <p:txBody>
          <a:bodyPr wrap="none" rtlCol="0">
            <a:spAutoFit/>
          </a:bodyPr>
          <a:lstStyle/>
          <a:p>
            <a:pPr marL="514350" indent="-514350">
              <a:buSzPct val="100000"/>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 Datum &amp; Projections</a:t>
            </a:r>
          </a:p>
          <a:p>
            <a:pPr marL="514350" indent="-514350">
              <a:buSzPct val="100000"/>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 Data Collection</a:t>
            </a:r>
          </a:p>
          <a:p>
            <a:pPr marL="514350" indent="-514350">
              <a:buSzPct val="100000"/>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 Unit to Computer</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sp>
        <p:nvSpPr>
          <p:cNvPr id="3" name="Slide Number Placeholder 4"/>
          <p:cNvSpPr>
            <a:spLocks noGrp="1"/>
          </p:cNvSpPr>
          <p:nvPr>
            <p:ph type="sldNum" sz="quarter" idx="10"/>
          </p:nvPr>
        </p:nvSpPr>
        <p:spPr>
          <a:xfrm>
            <a:off x="457200" y="6356350"/>
            <a:ext cx="2133600" cy="365125"/>
          </a:xfrm>
          <a:noFill/>
        </p:spPr>
        <p:txBody>
          <a:bodyPr/>
          <a:lstStyle/>
          <a:p>
            <a:fld id="{BD864509-72D5-422E-A65E-168D66CC020E}" type="slidenum">
              <a:rPr lang="en-US" smtClean="0">
                <a:solidFill>
                  <a:schemeClr val="bg1"/>
                </a:solidFill>
              </a:rPr>
              <a:pPr/>
              <a:t>11</a:t>
            </a:fld>
            <a:endParaRPr lang="en-US" smtClean="0">
              <a:solidFill>
                <a:schemeClr val="bg1"/>
              </a:solidFill>
            </a:endParaRPr>
          </a:p>
        </p:txBody>
      </p:sp>
      <p:sp>
        <p:nvSpPr>
          <p:cNvPr id="4" name="Rectangle 2"/>
          <p:cNvSpPr txBox="1">
            <a:spLocks noChangeArrowheads="1"/>
          </p:cNvSpPr>
          <p:nvPr/>
        </p:nvSpPr>
        <p:spPr>
          <a:xfrm>
            <a:off x="457200" y="4572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j-lt"/>
                <a:ea typeface="+mj-ea"/>
                <a:cs typeface="+mj-cs"/>
              </a:rPr>
              <a:t>Geodetic Datum: What are they?</a:t>
            </a:r>
          </a:p>
        </p:txBody>
      </p:sp>
      <p:sp>
        <p:nvSpPr>
          <p:cNvPr id="5" name="Rectangle 3"/>
          <p:cNvSpPr txBox="1">
            <a:spLocks noChangeArrowheads="1"/>
          </p:cNvSpPr>
          <p:nvPr/>
        </p:nvSpPr>
        <p:spPr>
          <a:xfrm>
            <a:off x="152400" y="1676400"/>
            <a:ext cx="4876800" cy="4953000"/>
          </a:xfrm>
          <a:prstGeom prst="rect">
            <a:avLst/>
          </a:prstGeom>
          <a:solidFill>
            <a:schemeClr val="bg1"/>
          </a:solidFill>
          <a:ln w="38100">
            <a:solidFill>
              <a:schemeClr val="accent1"/>
            </a:solidFill>
          </a:ln>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i="0" u="none" strike="noStrike" kern="1200" normalizeH="0" baseline="0" noProof="0" dirty="0" smtClean="0">
                <a:uLnTx/>
                <a:uFillTx/>
                <a:latin typeface="+mn-lt"/>
                <a:ea typeface="+mn-ea"/>
                <a:cs typeface="+mn-cs"/>
              </a:rPr>
              <a:t>Define the size and shape of the earth</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i="0" u="none" strike="noStrike" kern="1200" normalizeH="0" baseline="0" noProof="0" dirty="0" smtClean="0">
                <a:uLnTx/>
                <a:uFillTx/>
                <a:latin typeface="+mn-lt"/>
                <a:ea typeface="+mn-ea"/>
                <a:cs typeface="+mn-cs"/>
              </a:rPr>
              <a:t>Used as basis for coordinate systems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i="0" u="none" strike="noStrike" kern="1200" normalizeH="0" baseline="0" noProof="0" dirty="0" smtClean="0">
                <a:uLnTx/>
                <a:uFillTx/>
                <a:latin typeface="+mn-lt"/>
                <a:ea typeface="+mn-ea"/>
                <a:cs typeface="+mn-cs"/>
              </a:rPr>
              <a:t>Variety of models:</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400" i="0" u="none" strike="noStrike" kern="1200" normalizeH="0" baseline="0" noProof="0" dirty="0" smtClean="0">
                <a:uLnTx/>
                <a:uFillTx/>
                <a:latin typeface="+mn-lt"/>
                <a:ea typeface="+mn-ea"/>
                <a:cs typeface="+mn-cs"/>
              </a:rPr>
              <a:t>- Flat earth</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400" i="0" u="none" strike="noStrike" kern="1200" normalizeH="0" baseline="0" noProof="0" dirty="0" smtClean="0">
                <a:uLnTx/>
                <a:uFillTx/>
                <a:latin typeface="+mn-lt"/>
                <a:ea typeface="+mn-ea"/>
                <a:cs typeface="+mn-cs"/>
              </a:rPr>
              <a:t>- Spherical</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400" i="0" u="none" strike="noStrike" kern="1200" normalizeH="0" baseline="0" noProof="0" dirty="0" smtClean="0">
                <a:uLnTx/>
                <a:uFillTx/>
                <a:latin typeface="+mn-lt"/>
                <a:ea typeface="+mn-ea"/>
                <a:cs typeface="+mn-cs"/>
              </a:rPr>
              <a:t>- Ellipsoidal</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i="0" u="none" strike="noStrike" kern="1200" normalizeH="0" baseline="0" noProof="0" dirty="0" smtClean="0">
                <a:uLnTx/>
                <a:uFillTx/>
                <a:latin typeface="+mn-lt"/>
                <a:ea typeface="+mn-ea"/>
                <a:cs typeface="+mn-cs"/>
              </a:rPr>
              <a:t>WGS 84 defines </a:t>
            </a:r>
            <a:r>
              <a:rPr kumimoji="0" lang="en-US" sz="2800" i="0" u="none" strike="noStrike" kern="1200" normalizeH="0" baseline="0" noProof="0" dirty="0" err="1" smtClean="0">
                <a:uLnTx/>
                <a:uFillTx/>
                <a:latin typeface="+mn-lt"/>
                <a:ea typeface="+mn-ea"/>
                <a:cs typeface="+mn-cs"/>
              </a:rPr>
              <a:t>geoid</a:t>
            </a:r>
            <a:r>
              <a:rPr kumimoji="0" lang="en-US" sz="2800" i="0" u="none" strike="noStrike" kern="1200" normalizeH="0" baseline="0" noProof="0" dirty="0" smtClean="0">
                <a:uLnTx/>
                <a:uFillTx/>
                <a:latin typeface="+mn-lt"/>
                <a:ea typeface="+mn-ea"/>
                <a:cs typeface="+mn-cs"/>
              </a:rPr>
              <a:t> heights for the entire earth </a:t>
            </a:r>
          </a:p>
        </p:txBody>
      </p:sp>
      <p:pic>
        <p:nvPicPr>
          <p:cNvPr id="6" name="Picture 4" descr="surfaces"/>
          <p:cNvPicPr>
            <a:picLocks noChangeAspect="1" noChangeArrowheads="1"/>
          </p:cNvPicPr>
          <p:nvPr/>
        </p:nvPicPr>
        <p:blipFill>
          <a:blip r:embed="rId4" cstate="print"/>
          <a:srcRect/>
          <a:stretch>
            <a:fillRect/>
          </a:stretch>
        </p:blipFill>
        <p:spPr bwMode="auto">
          <a:xfrm>
            <a:off x="5295899" y="1676400"/>
            <a:ext cx="3581400" cy="1946275"/>
          </a:xfrm>
          <a:prstGeom prst="rect">
            <a:avLst/>
          </a:prstGeom>
          <a:noFill/>
          <a:ln w="38100">
            <a:solidFill>
              <a:schemeClr val="accent1"/>
            </a:solidFill>
            <a:miter lim="800000"/>
            <a:headEnd/>
            <a:tailEnd/>
          </a:ln>
        </p:spPr>
      </p:pic>
      <p:pic>
        <p:nvPicPr>
          <p:cNvPr id="7" name="Picture 6" descr="geoid height"/>
          <p:cNvPicPr>
            <a:picLocks noChangeAspect="1" noChangeArrowheads="1"/>
          </p:cNvPicPr>
          <p:nvPr/>
        </p:nvPicPr>
        <p:blipFill>
          <a:blip r:embed="rId5" cstate="print"/>
          <a:srcRect/>
          <a:stretch>
            <a:fillRect/>
          </a:stretch>
        </p:blipFill>
        <p:spPr bwMode="auto">
          <a:xfrm>
            <a:off x="5181600" y="4352060"/>
            <a:ext cx="3809999" cy="2277340"/>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sp>
        <p:nvSpPr>
          <p:cNvPr id="4" name="Rectangle 3"/>
          <p:cNvSpPr txBox="1">
            <a:spLocks noChangeArrowheads="1"/>
          </p:cNvSpPr>
          <p:nvPr/>
        </p:nvSpPr>
        <p:spPr>
          <a:xfrm>
            <a:off x="76200" y="1676400"/>
            <a:ext cx="5181600" cy="4953000"/>
          </a:xfrm>
          <a:prstGeom prst="rect">
            <a:avLst/>
          </a:prstGeom>
          <a:solidFill>
            <a:schemeClr val="bg1"/>
          </a:solidFill>
          <a:ln w="38100">
            <a:solidFill>
              <a:schemeClr val="accent1"/>
            </a:solidFill>
          </a:ln>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Based on Geodetic Datum</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Describe locations in two or three dimensions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X,Y,Z or X,Y)</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Local and Global</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Common systems</a:t>
            </a:r>
          </a:p>
          <a:p>
            <a:pPr marL="742950" marR="0" lvl="1" indent="-285750" algn="l" defTabSz="914400" rtl="0" eaLnBrk="1" fontAlgn="auto" latinLnBrk="0" hangingPunct="1">
              <a:lnSpc>
                <a:spcPct val="8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Geodetic Lat, Long (global)</a:t>
            </a:r>
          </a:p>
          <a:p>
            <a:pPr marL="742950" marR="0" lvl="1" indent="-285750" algn="l" defTabSz="914400" rtl="0" eaLnBrk="1" fontAlgn="auto" latinLnBrk="0" hangingPunct="1">
              <a:lnSpc>
                <a:spcPct val="8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UTM (local)</a:t>
            </a:r>
          </a:p>
          <a:p>
            <a:pPr marL="742950" marR="0" lvl="1" indent="-285750" algn="l" defTabSz="914400" rtl="0" eaLnBrk="1" fontAlgn="auto" latinLnBrk="0" hangingPunct="1">
              <a:lnSpc>
                <a:spcPct val="8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State Plane (local)</a:t>
            </a:r>
          </a:p>
          <a:p>
            <a:pPr marL="742950" marR="0" lvl="1" indent="-285750" algn="l" defTabSz="914400" rtl="0" eaLnBrk="1" fontAlgn="auto" latinLnBrk="0" hangingPunct="1">
              <a:lnSpc>
                <a:spcPct val="8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Variety of transformation methods</a:t>
            </a:r>
          </a:p>
        </p:txBody>
      </p:sp>
      <p:pic>
        <p:nvPicPr>
          <p:cNvPr id="5" name="Picture 10" descr="coordinate stems1"/>
          <p:cNvPicPr>
            <a:picLocks noChangeAspect="1" noChangeArrowheads="1"/>
          </p:cNvPicPr>
          <p:nvPr/>
        </p:nvPicPr>
        <p:blipFill>
          <a:blip r:embed="rId4" cstate="print"/>
          <a:srcRect/>
          <a:stretch>
            <a:fillRect/>
          </a:stretch>
        </p:blipFill>
        <p:spPr bwMode="auto">
          <a:xfrm>
            <a:off x="6273307" y="1676400"/>
            <a:ext cx="2057767" cy="2233613"/>
          </a:xfrm>
          <a:prstGeom prst="rect">
            <a:avLst/>
          </a:prstGeom>
          <a:noFill/>
          <a:ln w="38100">
            <a:solidFill>
              <a:schemeClr val="accent1"/>
            </a:solidFill>
            <a:miter lim="800000"/>
            <a:headEnd/>
            <a:tailEnd/>
          </a:ln>
        </p:spPr>
      </p:pic>
      <p:pic>
        <p:nvPicPr>
          <p:cNvPr id="6" name="Picture 11" descr="utmzones"/>
          <p:cNvPicPr>
            <a:picLocks noChangeAspect="1" noChangeArrowheads="1"/>
          </p:cNvPicPr>
          <p:nvPr/>
        </p:nvPicPr>
        <p:blipFill>
          <a:blip r:embed="rId5" cstate="print"/>
          <a:srcRect/>
          <a:stretch>
            <a:fillRect/>
          </a:stretch>
        </p:blipFill>
        <p:spPr bwMode="auto">
          <a:xfrm>
            <a:off x="5562600" y="4648200"/>
            <a:ext cx="3479180" cy="1981200"/>
          </a:xfrm>
          <a:prstGeom prst="rect">
            <a:avLst/>
          </a:prstGeom>
          <a:noFill/>
          <a:ln w="38100">
            <a:solidFill>
              <a:schemeClr val="accent1"/>
            </a:solidFill>
            <a:miter lim="800000"/>
            <a:headEnd/>
            <a:tailEnd/>
          </a:ln>
        </p:spPr>
      </p:pic>
      <p:sp>
        <p:nvSpPr>
          <p:cNvPr id="7" name="TextBox 6"/>
          <p:cNvSpPr txBox="1"/>
          <p:nvPr/>
        </p:nvSpPr>
        <p:spPr>
          <a:xfrm>
            <a:off x="2743519" y="381000"/>
            <a:ext cx="3656963" cy="584775"/>
          </a:xfrm>
          <a:prstGeom prst="rect">
            <a:avLst/>
          </a:prstGeom>
          <a:noFill/>
        </p:spPr>
        <p:txBody>
          <a:bodyPr wrap="none" rtlCol="0">
            <a:spAutoFit/>
          </a:bodyPr>
          <a:lstStyle/>
          <a:p>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Coordinate Systems</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GPS starfield2.jpg"/>
          <p:cNvPicPr>
            <a:picLocks noChangeAspect="1"/>
          </p:cNvPicPr>
          <p:nvPr/>
        </p:nvPicPr>
        <p:blipFill>
          <a:blip r:embed="rId4" cstate="print"/>
          <a:stretch>
            <a:fillRect/>
          </a:stretch>
        </p:blipFill>
        <p:spPr>
          <a:xfrm>
            <a:off x="0" y="1"/>
            <a:ext cx="9144000" cy="6858000"/>
          </a:xfrm>
          <a:prstGeom prst="rect">
            <a:avLst/>
          </a:prstGeom>
        </p:spPr>
      </p:pic>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j-lt"/>
                <a:ea typeface="+mj-ea"/>
                <a:cs typeface="+mj-cs"/>
              </a:rPr>
              <a:t>Triangulation</a:t>
            </a:r>
          </a:p>
        </p:txBody>
      </p:sp>
      <p:graphicFrame>
        <p:nvGraphicFramePr>
          <p:cNvPr id="4" name="Object 3"/>
          <p:cNvGraphicFramePr>
            <a:graphicFrameLocks noChangeAspect="1"/>
          </p:cNvGraphicFramePr>
          <p:nvPr/>
        </p:nvGraphicFramePr>
        <p:xfrm>
          <a:off x="1928813" y="1903413"/>
          <a:ext cx="2740025" cy="2773362"/>
        </p:xfrm>
        <a:graphic>
          <a:graphicData uri="http://schemas.openxmlformats.org/presentationml/2006/ole">
            <p:oleObj spid="_x0000_s2050" name="Bitmap Image" r:id="rId5" imgW="1798095" imgH="1783235" progId="PBrush">
              <p:embed/>
            </p:oleObj>
          </a:graphicData>
        </a:graphic>
      </p:graphicFrame>
      <p:sp>
        <p:nvSpPr>
          <p:cNvPr id="5" name="Text Box 4"/>
          <p:cNvSpPr txBox="1">
            <a:spLocks noChangeArrowheads="1"/>
          </p:cNvSpPr>
          <p:nvPr/>
        </p:nvSpPr>
        <p:spPr bwMode="auto">
          <a:xfrm>
            <a:off x="685800" y="1905000"/>
            <a:ext cx="1765228" cy="461665"/>
          </a:xfrm>
          <a:prstGeom prst="rect">
            <a:avLst/>
          </a:prstGeom>
          <a:noFill/>
          <a:ln w="9525">
            <a:noFill/>
            <a:miter lim="800000"/>
            <a:headEnd/>
            <a:tailEnd/>
          </a:ln>
        </p:spPr>
        <p:txBody>
          <a:bodyPr wrap="none" anchor="ctr">
            <a:spAutoFit/>
          </a:bodyPr>
          <a:lstStyle/>
          <a:p>
            <a:pPr algn="ctr" eaLnBrk="0" hangingPunct="0">
              <a:lnSpc>
                <a:spcPct val="100000"/>
              </a:lnSpc>
              <a:spcBef>
                <a:spcPct val="0"/>
              </a:spcBef>
              <a:buFontTx/>
              <a:buNone/>
            </a:pPr>
            <a:r>
              <a:rPr lang="en-US" sz="2400" b="1" u="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rPr>
              <a:t>Satellite </a:t>
            </a:r>
            <a:r>
              <a:rPr lang="en-US" sz="2400" b="1" u="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rPr>
              <a:t>A</a:t>
            </a:r>
            <a:endParaRPr lang="en-US" sz="2400" b="1" u="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endParaRPr>
          </a:p>
        </p:txBody>
      </p:sp>
      <p:grpSp>
        <p:nvGrpSpPr>
          <p:cNvPr id="6" name="Group 5"/>
          <p:cNvGrpSpPr>
            <a:grpSpLocks/>
          </p:cNvGrpSpPr>
          <p:nvPr/>
        </p:nvGrpSpPr>
        <p:grpSpPr bwMode="auto">
          <a:xfrm>
            <a:off x="3763963" y="1828800"/>
            <a:ext cx="3932237" cy="2830513"/>
            <a:chOff x="2371" y="1152"/>
            <a:chExt cx="2477" cy="1783"/>
          </a:xfrm>
        </p:grpSpPr>
        <p:grpSp>
          <p:nvGrpSpPr>
            <p:cNvPr id="7" name="Group 6"/>
            <p:cNvGrpSpPr>
              <a:grpSpLocks/>
            </p:cNvGrpSpPr>
            <p:nvPr/>
          </p:nvGrpSpPr>
          <p:grpSpPr bwMode="auto">
            <a:xfrm>
              <a:off x="2371" y="1188"/>
              <a:ext cx="1726" cy="1747"/>
              <a:chOff x="2640" y="1296"/>
              <a:chExt cx="1726" cy="1747"/>
            </a:xfrm>
          </p:grpSpPr>
          <p:graphicFrame>
            <p:nvGraphicFramePr>
              <p:cNvPr id="9" name="Object 7"/>
              <p:cNvGraphicFramePr>
                <a:graphicFrameLocks noChangeAspect="1"/>
              </p:cNvGraphicFramePr>
              <p:nvPr/>
            </p:nvGraphicFramePr>
            <p:xfrm>
              <a:off x="2640" y="1296"/>
              <a:ext cx="1726" cy="1747"/>
            </p:xfrm>
            <a:graphic>
              <a:graphicData uri="http://schemas.openxmlformats.org/presentationml/2006/ole">
                <p:oleObj spid="_x0000_s2051" name="Bitmap Image" r:id="rId6" imgW="1798095" imgH="1783235" progId="PBrush">
                  <p:embed/>
                </p:oleObj>
              </a:graphicData>
            </a:graphic>
          </p:graphicFrame>
          <p:sp>
            <p:nvSpPr>
              <p:cNvPr id="11" name="Freeform 8"/>
              <p:cNvSpPr>
                <a:spLocks/>
              </p:cNvSpPr>
              <p:nvPr/>
            </p:nvSpPr>
            <p:spPr bwMode="auto">
              <a:xfrm>
                <a:off x="2692" y="1696"/>
                <a:ext cx="358" cy="902"/>
              </a:xfrm>
              <a:custGeom>
                <a:avLst/>
                <a:gdLst>
                  <a:gd name="T0" fmla="*/ 191 w 358"/>
                  <a:gd name="T1" fmla="*/ 0 h 902"/>
                  <a:gd name="T2" fmla="*/ 214 w 358"/>
                  <a:gd name="T3" fmla="*/ 16 h 902"/>
                  <a:gd name="T4" fmla="*/ 249 w 358"/>
                  <a:gd name="T5" fmla="*/ 90 h 902"/>
                  <a:gd name="T6" fmla="*/ 262 w 358"/>
                  <a:gd name="T7" fmla="*/ 115 h 902"/>
                  <a:gd name="T8" fmla="*/ 278 w 358"/>
                  <a:gd name="T9" fmla="*/ 147 h 902"/>
                  <a:gd name="T10" fmla="*/ 300 w 358"/>
                  <a:gd name="T11" fmla="*/ 198 h 902"/>
                  <a:gd name="T12" fmla="*/ 316 w 358"/>
                  <a:gd name="T13" fmla="*/ 227 h 902"/>
                  <a:gd name="T14" fmla="*/ 329 w 358"/>
                  <a:gd name="T15" fmla="*/ 259 h 902"/>
                  <a:gd name="T16" fmla="*/ 342 w 358"/>
                  <a:gd name="T17" fmla="*/ 333 h 902"/>
                  <a:gd name="T18" fmla="*/ 332 w 358"/>
                  <a:gd name="T19" fmla="*/ 515 h 902"/>
                  <a:gd name="T20" fmla="*/ 358 w 358"/>
                  <a:gd name="T21" fmla="*/ 534 h 902"/>
                  <a:gd name="T22" fmla="*/ 335 w 358"/>
                  <a:gd name="T23" fmla="*/ 557 h 902"/>
                  <a:gd name="T24" fmla="*/ 322 w 358"/>
                  <a:gd name="T25" fmla="*/ 662 h 902"/>
                  <a:gd name="T26" fmla="*/ 294 w 358"/>
                  <a:gd name="T27" fmla="*/ 755 h 902"/>
                  <a:gd name="T28" fmla="*/ 281 w 358"/>
                  <a:gd name="T29" fmla="*/ 800 h 902"/>
                  <a:gd name="T30" fmla="*/ 268 w 358"/>
                  <a:gd name="T31" fmla="*/ 819 h 902"/>
                  <a:gd name="T32" fmla="*/ 242 w 358"/>
                  <a:gd name="T33" fmla="*/ 851 h 902"/>
                  <a:gd name="T34" fmla="*/ 201 w 358"/>
                  <a:gd name="T35" fmla="*/ 902 h 902"/>
                  <a:gd name="T36" fmla="*/ 178 w 358"/>
                  <a:gd name="T37" fmla="*/ 883 h 902"/>
                  <a:gd name="T38" fmla="*/ 156 w 358"/>
                  <a:gd name="T39" fmla="*/ 838 h 902"/>
                  <a:gd name="T40" fmla="*/ 140 w 358"/>
                  <a:gd name="T41" fmla="*/ 813 h 902"/>
                  <a:gd name="T42" fmla="*/ 114 w 358"/>
                  <a:gd name="T43" fmla="*/ 765 h 902"/>
                  <a:gd name="T44" fmla="*/ 66 w 358"/>
                  <a:gd name="T45" fmla="*/ 624 h 902"/>
                  <a:gd name="T46" fmla="*/ 60 w 358"/>
                  <a:gd name="T47" fmla="*/ 605 h 902"/>
                  <a:gd name="T48" fmla="*/ 54 w 358"/>
                  <a:gd name="T49" fmla="*/ 586 h 902"/>
                  <a:gd name="T50" fmla="*/ 73 w 358"/>
                  <a:gd name="T51" fmla="*/ 234 h 902"/>
                  <a:gd name="T52" fmla="*/ 86 w 358"/>
                  <a:gd name="T53" fmla="*/ 214 h 902"/>
                  <a:gd name="T54" fmla="*/ 108 w 358"/>
                  <a:gd name="T55" fmla="*/ 154 h 902"/>
                  <a:gd name="T56" fmla="*/ 134 w 358"/>
                  <a:gd name="T57" fmla="*/ 96 h 902"/>
                  <a:gd name="T58" fmla="*/ 150 w 358"/>
                  <a:gd name="T59" fmla="*/ 67 h 902"/>
                  <a:gd name="T60" fmla="*/ 172 w 358"/>
                  <a:gd name="T61" fmla="*/ 26 h 902"/>
                  <a:gd name="T62" fmla="*/ 191 w 358"/>
                  <a:gd name="T63" fmla="*/ 0 h 9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902"/>
                  <a:gd name="T98" fmla="*/ 358 w 358"/>
                  <a:gd name="T99" fmla="*/ 902 h 9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902">
                    <a:moveTo>
                      <a:pt x="191" y="0"/>
                    </a:moveTo>
                    <a:cubicBezTo>
                      <a:pt x="202" y="3"/>
                      <a:pt x="205" y="8"/>
                      <a:pt x="214" y="16"/>
                    </a:cubicBezTo>
                    <a:cubicBezTo>
                      <a:pt x="222" y="41"/>
                      <a:pt x="226" y="74"/>
                      <a:pt x="249" y="90"/>
                    </a:cubicBezTo>
                    <a:cubicBezTo>
                      <a:pt x="253" y="101"/>
                      <a:pt x="253" y="107"/>
                      <a:pt x="262" y="115"/>
                    </a:cubicBezTo>
                    <a:cubicBezTo>
                      <a:pt x="266" y="127"/>
                      <a:pt x="272" y="136"/>
                      <a:pt x="278" y="147"/>
                    </a:cubicBezTo>
                    <a:cubicBezTo>
                      <a:pt x="282" y="164"/>
                      <a:pt x="290" y="183"/>
                      <a:pt x="300" y="198"/>
                    </a:cubicBezTo>
                    <a:cubicBezTo>
                      <a:pt x="303" y="209"/>
                      <a:pt x="316" y="227"/>
                      <a:pt x="316" y="227"/>
                    </a:cubicBezTo>
                    <a:cubicBezTo>
                      <a:pt x="319" y="240"/>
                      <a:pt x="325" y="247"/>
                      <a:pt x="329" y="259"/>
                    </a:cubicBezTo>
                    <a:cubicBezTo>
                      <a:pt x="332" y="284"/>
                      <a:pt x="336" y="309"/>
                      <a:pt x="342" y="333"/>
                    </a:cubicBezTo>
                    <a:cubicBezTo>
                      <a:pt x="340" y="394"/>
                      <a:pt x="335" y="454"/>
                      <a:pt x="332" y="515"/>
                    </a:cubicBezTo>
                    <a:cubicBezTo>
                      <a:pt x="340" y="524"/>
                      <a:pt x="349" y="526"/>
                      <a:pt x="358" y="534"/>
                    </a:cubicBezTo>
                    <a:cubicBezTo>
                      <a:pt x="347" y="542"/>
                      <a:pt x="339" y="543"/>
                      <a:pt x="335" y="557"/>
                    </a:cubicBezTo>
                    <a:cubicBezTo>
                      <a:pt x="343" y="592"/>
                      <a:pt x="345" y="632"/>
                      <a:pt x="322" y="662"/>
                    </a:cubicBezTo>
                    <a:cubicBezTo>
                      <a:pt x="313" y="693"/>
                      <a:pt x="313" y="727"/>
                      <a:pt x="294" y="755"/>
                    </a:cubicBezTo>
                    <a:cubicBezTo>
                      <a:pt x="291" y="769"/>
                      <a:pt x="288" y="787"/>
                      <a:pt x="281" y="800"/>
                    </a:cubicBezTo>
                    <a:cubicBezTo>
                      <a:pt x="277" y="807"/>
                      <a:pt x="268" y="819"/>
                      <a:pt x="268" y="819"/>
                    </a:cubicBezTo>
                    <a:cubicBezTo>
                      <a:pt x="264" y="832"/>
                      <a:pt x="251" y="840"/>
                      <a:pt x="242" y="851"/>
                    </a:cubicBezTo>
                    <a:cubicBezTo>
                      <a:pt x="236" y="871"/>
                      <a:pt x="213" y="884"/>
                      <a:pt x="201" y="902"/>
                    </a:cubicBezTo>
                    <a:cubicBezTo>
                      <a:pt x="189" y="898"/>
                      <a:pt x="187" y="892"/>
                      <a:pt x="178" y="883"/>
                    </a:cubicBezTo>
                    <a:cubicBezTo>
                      <a:pt x="174" y="866"/>
                      <a:pt x="168" y="852"/>
                      <a:pt x="156" y="838"/>
                    </a:cubicBezTo>
                    <a:cubicBezTo>
                      <a:pt x="152" y="825"/>
                      <a:pt x="152" y="820"/>
                      <a:pt x="140" y="813"/>
                    </a:cubicBezTo>
                    <a:cubicBezTo>
                      <a:pt x="130" y="797"/>
                      <a:pt x="126" y="780"/>
                      <a:pt x="114" y="765"/>
                    </a:cubicBezTo>
                    <a:cubicBezTo>
                      <a:pt x="107" y="728"/>
                      <a:pt x="88" y="655"/>
                      <a:pt x="66" y="624"/>
                    </a:cubicBezTo>
                    <a:cubicBezTo>
                      <a:pt x="64" y="618"/>
                      <a:pt x="62" y="611"/>
                      <a:pt x="60" y="605"/>
                    </a:cubicBezTo>
                    <a:cubicBezTo>
                      <a:pt x="58" y="599"/>
                      <a:pt x="54" y="586"/>
                      <a:pt x="54" y="586"/>
                    </a:cubicBezTo>
                    <a:cubicBezTo>
                      <a:pt x="37" y="473"/>
                      <a:pt x="0" y="328"/>
                      <a:pt x="73" y="234"/>
                    </a:cubicBezTo>
                    <a:cubicBezTo>
                      <a:pt x="81" y="207"/>
                      <a:pt x="68" y="244"/>
                      <a:pt x="86" y="214"/>
                    </a:cubicBezTo>
                    <a:cubicBezTo>
                      <a:pt x="97" y="196"/>
                      <a:pt x="96" y="172"/>
                      <a:pt x="108" y="154"/>
                    </a:cubicBezTo>
                    <a:cubicBezTo>
                      <a:pt x="114" y="133"/>
                      <a:pt x="122" y="114"/>
                      <a:pt x="134" y="96"/>
                    </a:cubicBezTo>
                    <a:cubicBezTo>
                      <a:pt x="137" y="85"/>
                      <a:pt x="150" y="67"/>
                      <a:pt x="150" y="67"/>
                    </a:cubicBezTo>
                    <a:cubicBezTo>
                      <a:pt x="153" y="52"/>
                      <a:pt x="163" y="39"/>
                      <a:pt x="172" y="26"/>
                    </a:cubicBezTo>
                    <a:cubicBezTo>
                      <a:pt x="177" y="9"/>
                      <a:pt x="191" y="18"/>
                      <a:pt x="191" y="0"/>
                    </a:cubicBezTo>
                    <a:close/>
                  </a:path>
                </a:pathLst>
              </a:custGeom>
              <a:solidFill>
                <a:srgbClr val="FFFFFF"/>
              </a:solidFill>
              <a:ln w="9525">
                <a:solidFill>
                  <a:srgbClr val="FFFF00"/>
                </a:solidFill>
                <a:round/>
                <a:headEnd/>
                <a:tailEnd/>
              </a:ln>
            </p:spPr>
            <p:txBody>
              <a:bodyPr wrap="none" anchor="ctr">
                <a:spAutoFit/>
              </a:bodyPr>
              <a:lstStyle/>
              <a:p>
                <a:endParaRPr lang="en-US"/>
              </a:p>
            </p:txBody>
          </p:sp>
        </p:grpSp>
        <p:sp>
          <p:nvSpPr>
            <p:cNvPr id="8" name="Text Box 9"/>
            <p:cNvSpPr txBox="1">
              <a:spLocks noChangeArrowheads="1"/>
            </p:cNvSpPr>
            <p:nvPr/>
          </p:nvSpPr>
          <p:spPr bwMode="auto">
            <a:xfrm>
              <a:off x="3735" y="1152"/>
              <a:ext cx="1113" cy="291"/>
            </a:xfrm>
            <a:prstGeom prst="rect">
              <a:avLst/>
            </a:prstGeom>
            <a:noFill/>
            <a:ln w="9525">
              <a:noFill/>
              <a:miter lim="800000"/>
              <a:headEnd/>
              <a:tailEnd/>
            </a:ln>
          </p:spPr>
          <p:txBody>
            <a:bodyPr wrap="none" anchor="ctr">
              <a:spAutoFit/>
            </a:bodyPr>
            <a:lstStyle/>
            <a:p>
              <a:pPr algn="ctr" eaLnBrk="0" hangingPunct="0">
                <a:lnSpc>
                  <a:spcPct val="100000"/>
                </a:lnSpc>
                <a:spcBef>
                  <a:spcPct val="0"/>
                </a:spcBef>
                <a:buFontTx/>
                <a:buNone/>
              </a:pPr>
              <a:r>
                <a:rPr lang="en-US" sz="2400" b="1" u="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rPr>
                <a:t>Satellite </a:t>
              </a:r>
              <a:r>
                <a:rPr lang="en-US" sz="2400" b="1" u="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rPr>
                <a:t>B</a:t>
              </a:r>
              <a:endParaRPr lang="en-US" sz="2400" b="1" u="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endParaRPr>
            </a:p>
          </p:txBody>
        </p:sp>
      </p:grpSp>
      <p:grpSp>
        <p:nvGrpSpPr>
          <p:cNvPr id="12" name="Group 10"/>
          <p:cNvGrpSpPr>
            <a:grpSpLocks/>
          </p:cNvGrpSpPr>
          <p:nvPr/>
        </p:nvGrpSpPr>
        <p:grpSpPr bwMode="auto">
          <a:xfrm>
            <a:off x="1273176" y="3181350"/>
            <a:ext cx="4327526" cy="2773363"/>
            <a:chOff x="802" y="2004"/>
            <a:chExt cx="2726" cy="1747"/>
          </a:xfrm>
        </p:grpSpPr>
        <p:grpSp>
          <p:nvGrpSpPr>
            <p:cNvPr id="13" name="Group 11"/>
            <p:cNvGrpSpPr>
              <a:grpSpLocks/>
            </p:cNvGrpSpPr>
            <p:nvPr/>
          </p:nvGrpSpPr>
          <p:grpSpPr bwMode="auto">
            <a:xfrm>
              <a:off x="1802" y="2004"/>
              <a:ext cx="1726" cy="1747"/>
              <a:chOff x="2064" y="2112"/>
              <a:chExt cx="1726" cy="1747"/>
            </a:xfrm>
          </p:grpSpPr>
          <p:graphicFrame>
            <p:nvGraphicFramePr>
              <p:cNvPr id="15" name="Object 12"/>
              <p:cNvGraphicFramePr>
                <a:graphicFrameLocks noChangeAspect="1"/>
              </p:cNvGraphicFramePr>
              <p:nvPr/>
            </p:nvGraphicFramePr>
            <p:xfrm>
              <a:off x="2064" y="2112"/>
              <a:ext cx="1726" cy="1747"/>
            </p:xfrm>
            <a:graphic>
              <a:graphicData uri="http://schemas.openxmlformats.org/presentationml/2006/ole">
                <p:oleObj spid="_x0000_s2052" name="Bitmap Image" r:id="rId7" imgW="1798095" imgH="1783235" progId="PBrush">
                  <p:embed/>
                </p:oleObj>
              </a:graphicData>
            </a:graphic>
          </p:graphicFrame>
          <p:sp>
            <p:nvSpPr>
              <p:cNvPr id="16" name="Oval 13"/>
              <p:cNvSpPr>
                <a:spLocks noChangeArrowheads="1"/>
              </p:cNvSpPr>
              <p:nvPr/>
            </p:nvSpPr>
            <p:spPr bwMode="auto">
              <a:xfrm>
                <a:off x="2697" y="2185"/>
                <a:ext cx="96" cy="96"/>
              </a:xfrm>
              <a:prstGeom prst="ellipse">
                <a:avLst/>
              </a:prstGeom>
              <a:solidFill>
                <a:srgbClr val="FF3300"/>
              </a:solidFill>
              <a:ln w="9525">
                <a:solidFill>
                  <a:srgbClr val="FF0000"/>
                </a:solidFill>
                <a:round/>
                <a:headEnd/>
                <a:tailEnd/>
              </a:ln>
            </p:spPr>
            <p:txBody>
              <a:bodyPr anchor="ctr">
                <a:spAutoFit/>
              </a:bodyPr>
              <a:lstStyle/>
              <a:p>
                <a:endParaRPr lang="en-US"/>
              </a:p>
            </p:txBody>
          </p:sp>
          <p:sp>
            <p:nvSpPr>
              <p:cNvPr id="17" name="Oval 14"/>
              <p:cNvSpPr>
                <a:spLocks noChangeArrowheads="1"/>
              </p:cNvSpPr>
              <p:nvPr/>
            </p:nvSpPr>
            <p:spPr bwMode="auto">
              <a:xfrm>
                <a:off x="2982" y="2182"/>
                <a:ext cx="96" cy="96"/>
              </a:xfrm>
              <a:prstGeom prst="ellipse">
                <a:avLst/>
              </a:prstGeom>
              <a:solidFill>
                <a:srgbClr val="FF3300"/>
              </a:solidFill>
              <a:ln w="9525">
                <a:solidFill>
                  <a:srgbClr val="FF0000"/>
                </a:solidFill>
                <a:round/>
                <a:headEnd/>
                <a:tailEnd/>
              </a:ln>
            </p:spPr>
            <p:txBody>
              <a:bodyPr anchor="ctr">
                <a:spAutoFit/>
              </a:bodyPr>
              <a:lstStyle/>
              <a:p>
                <a:endParaRPr lang="en-US"/>
              </a:p>
            </p:txBody>
          </p:sp>
        </p:grpSp>
        <p:sp>
          <p:nvSpPr>
            <p:cNvPr id="14" name="Text Box 15"/>
            <p:cNvSpPr txBox="1">
              <a:spLocks noChangeArrowheads="1"/>
            </p:cNvSpPr>
            <p:nvPr/>
          </p:nvSpPr>
          <p:spPr bwMode="auto">
            <a:xfrm>
              <a:off x="802" y="3169"/>
              <a:ext cx="1109" cy="291"/>
            </a:xfrm>
            <a:prstGeom prst="rect">
              <a:avLst/>
            </a:prstGeom>
            <a:noFill/>
            <a:ln w="9525">
              <a:noFill/>
              <a:miter lim="800000"/>
              <a:headEnd/>
              <a:tailEnd/>
            </a:ln>
          </p:spPr>
          <p:txBody>
            <a:bodyPr wrap="none" anchor="ctr">
              <a:spAutoFit/>
            </a:bodyPr>
            <a:lstStyle/>
            <a:p>
              <a:pPr algn="ctr" eaLnBrk="0" hangingPunct="0">
                <a:lnSpc>
                  <a:spcPct val="100000"/>
                </a:lnSpc>
                <a:spcBef>
                  <a:spcPct val="0"/>
                </a:spcBef>
                <a:buFontTx/>
                <a:buNone/>
              </a:pPr>
              <a:r>
                <a:rPr lang="en-US" sz="2400" b="1" u="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rPr>
                <a:t>Satellite </a:t>
              </a:r>
              <a:r>
                <a:rPr lang="en-US" sz="2400" b="1" u="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rPr>
                <a:t>C</a:t>
              </a:r>
              <a:endParaRPr lang="en-US" sz="2400" b="1" u="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endParaRPr>
            </a:p>
          </p:txBody>
        </p:sp>
      </p:grpSp>
      <p:grpSp>
        <p:nvGrpSpPr>
          <p:cNvPr id="18" name="Group 16"/>
          <p:cNvGrpSpPr>
            <a:grpSpLocks/>
          </p:cNvGrpSpPr>
          <p:nvPr/>
        </p:nvGrpSpPr>
        <p:grpSpPr bwMode="auto">
          <a:xfrm>
            <a:off x="4014788" y="2730500"/>
            <a:ext cx="3657600" cy="2822575"/>
            <a:chOff x="2529" y="1720"/>
            <a:chExt cx="2304" cy="1778"/>
          </a:xfrm>
        </p:grpSpPr>
        <p:grpSp>
          <p:nvGrpSpPr>
            <p:cNvPr id="19" name="Group 17"/>
            <p:cNvGrpSpPr>
              <a:grpSpLocks/>
            </p:cNvGrpSpPr>
            <p:nvPr/>
          </p:nvGrpSpPr>
          <p:grpSpPr bwMode="auto">
            <a:xfrm>
              <a:off x="2529" y="1720"/>
              <a:ext cx="1726" cy="1747"/>
              <a:chOff x="2798" y="1828"/>
              <a:chExt cx="1726" cy="1747"/>
            </a:xfrm>
          </p:grpSpPr>
          <p:graphicFrame>
            <p:nvGraphicFramePr>
              <p:cNvPr id="21" name="Object 18"/>
              <p:cNvGraphicFramePr>
                <a:graphicFrameLocks noChangeAspect="1"/>
              </p:cNvGraphicFramePr>
              <p:nvPr/>
            </p:nvGraphicFramePr>
            <p:xfrm>
              <a:off x="2798" y="1828"/>
              <a:ext cx="1726" cy="1747"/>
            </p:xfrm>
            <a:graphic>
              <a:graphicData uri="http://schemas.openxmlformats.org/presentationml/2006/ole">
                <p:oleObj spid="_x0000_s2053" name="Bitmap Image" r:id="rId8" imgW="1798095" imgH="1783235" progId="PBrush">
                  <p:embed/>
                </p:oleObj>
              </a:graphicData>
            </a:graphic>
          </p:graphicFrame>
          <p:sp>
            <p:nvSpPr>
              <p:cNvPr id="22" name="Oval 19"/>
              <p:cNvSpPr>
                <a:spLocks noChangeArrowheads="1"/>
              </p:cNvSpPr>
              <p:nvPr/>
            </p:nvSpPr>
            <p:spPr bwMode="auto">
              <a:xfrm>
                <a:off x="2976" y="2175"/>
                <a:ext cx="106" cy="106"/>
              </a:xfrm>
              <a:prstGeom prst="ellipse">
                <a:avLst/>
              </a:prstGeom>
              <a:solidFill>
                <a:srgbClr val="00FF00"/>
              </a:solidFill>
              <a:ln w="9525">
                <a:solidFill>
                  <a:srgbClr val="FFFF00"/>
                </a:solidFill>
                <a:round/>
                <a:headEnd/>
                <a:tailEnd/>
              </a:ln>
            </p:spPr>
            <p:txBody>
              <a:bodyPr anchor="ctr">
                <a:spAutoFit/>
              </a:bodyPr>
              <a:lstStyle/>
              <a:p>
                <a:endParaRPr lang="en-US"/>
              </a:p>
            </p:txBody>
          </p:sp>
        </p:grpSp>
        <p:sp>
          <p:nvSpPr>
            <p:cNvPr id="20" name="Text Box 20"/>
            <p:cNvSpPr txBox="1">
              <a:spLocks noChangeArrowheads="1"/>
            </p:cNvSpPr>
            <p:nvPr/>
          </p:nvSpPr>
          <p:spPr bwMode="auto">
            <a:xfrm>
              <a:off x="3707" y="3207"/>
              <a:ext cx="1126" cy="291"/>
            </a:xfrm>
            <a:prstGeom prst="rect">
              <a:avLst/>
            </a:prstGeom>
            <a:noFill/>
            <a:ln w="9525">
              <a:noFill/>
              <a:miter lim="800000"/>
              <a:headEnd/>
              <a:tailEnd/>
            </a:ln>
          </p:spPr>
          <p:txBody>
            <a:bodyPr wrap="none" anchor="ctr">
              <a:spAutoFit/>
            </a:bodyPr>
            <a:lstStyle/>
            <a:p>
              <a:pPr algn="ctr" eaLnBrk="0" hangingPunct="0">
                <a:lnSpc>
                  <a:spcPct val="100000"/>
                </a:lnSpc>
                <a:spcBef>
                  <a:spcPct val="0"/>
                </a:spcBef>
                <a:buFontTx/>
                <a:buNone/>
              </a:pPr>
              <a:r>
                <a:rPr lang="en-US" sz="2400" b="1" u="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rPr>
                <a:t>Satellite </a:t>
              </a:r>
              <a:r>
                <a:rPr lang="en-US" sz="2400" b="1" u="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rPr>
                <a:t>D</a:t>
              </a:r>
              <a:endParaRPr lang="en-US" sz="2400" b="1" u="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grpSp>
        <p:nvGrpSpPr>
          <p:cNvPr id="9" name="Group 8"/>
          <p:cNvGrpSpPr/>
          <p:nvPr/>
        </p:nvGrpSpPr>
        <p:grpSpPr>
          <a:xfrm>
            <a:off x="833887" y="952500"/>
            <a:ext cx="7476226" cy="4953000"/>
            <a:chOff x="833887" y="914400"/>
            <a:chExt cx="7476226" cy="4953000"/>
          </a:xfrm>
        </p:grpSpPr>
        <p:pic>
          <p:nvPicPr>
            <p:cNvPr id="7" name="Picture 6" descr="GPS AZ2.JPG"/>
            <p:cNvPicPr>
              <a:picLocks noChangeAspect="1"/>
            </p:cNvPicPr>
            <p:nvPr/>
          </p:nvPicPr>
          <p:blipFill>
            <a:blip r:embed="rId4" cstate="print"/>
            <a:stretch>
              <a:fillRect/>
            </a:stretch>
          </p:blipFill>
          <p:spPr>
            <a:xfrm>
              <a:off x="833887" y="914400"/>
              <a:ext cx="7476226" cy="4953000"/>
            </a:xfrm>
            <a:prstGeom prst="rect">
              <a:avLst/>
            </a:prstGeom>
            <a:ln w="38100">
              <a:solidFill>
                <a:schemeClr val="accent1"/>
              </a:solidFill>
            </a:ln>
          </p:spPr>
        </p:pic>
        <p:pic>
          <p:nvPicPr>
            <p:cNvPr id="5" name="Picture 4" descr="GPS receiver2.jpg"/>
            <p:cNvPicPr>
              <a:picLocks noChangeAspect="1"/>
            </p:cNvPicPr>
            <p:nvPr/>
          </p:nvPicPr>
          <p:blipFill>
            <a:blip r:embed="rId5" cstate="print"/>
            <a:stretch>
              <a:fillRect/>
            </a:stretch>
          </p:blipFill>
          <p:spPr>
            <a:xfrm>
              <a:off x="6655049" y="914400"/>
              <a:ext cx="1655064" cy="2623595"/>
            </a:xfrm>
            <a:prstGeom prst="rect">
              <a:avLst/>
            </a:prstGeom>
            <a:ln w="38100">
              <a:solidFill>
                <a:schemeClr val="accent1"/>
              </a:solidFill>
            </a:ln>
          </p:spPr>
        </p:pic>
      </p:grpSp>
      <p:sp>
        <p:nvSpPr>
          <p:cNvPr id="8" name="TextBox 7"/>
          <p:cNvSpPr txBox="1"/>
          <p:nvPr/>
        </p:nvSpPr>
        <p:spPr>
          <a:xfrm>
            <a:off x="762000" y="5697379"/>
            <a:ext cx="2326278" cy="246221"/>
          </a:xfrm>
          <a:prstGeom prst="rect">
            <a:avLst/>
          </a:prstGeom>
          <a:noFill/>
        </p:spPr>
        <p:txBody>
          <a:bodyPr wrap="none" rtlCol="0">
            <a:spAutoFit/>
          </a:bodyPr>
          <a:lstStyle/>
          <a:p>
            <a:r>
              <a:rPr lang="en-US" sz="1000" dirty="0" smtClean="0">
                <a:solidFill>
                  <a:schemeClr val="bg1"/>
                </a:solidFill>
                <a:effectLst>
                  <a:outerShdw blurRad="38100" dist="38100" dir="2700000" algn="tl">
                    <a:srgbClr val="000000">
                      <a:alpha val="43137"/>
                    </a:srgbClr>
                  </a:outerShdw>
                </a:effectLst>
              </a:rPr>
              <a:t>Image Source: topofusion.com/jamboree</a:t>
            </a:r>
            <a:endParaRPr lang="en-US" sz="1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pic>
        <p:nvPicPr>
          <p:cNvPr id="49160" name="Picture 8" descr="http://www.4x4books.com/images/mttnLap_pocket_GPS.jpg"/>
          <p:cNvPicPr>
            <a:picLocks noChangeAspect="1" noChangeArrowheads="1"/>
          </p:cNvPicPr>
          <p:nvPr/>
        </p:nvPicPr>
        <p:blipFill>
          <a:blip r:embed="rId4" cstate="print"/>
          <a:srcRect/>
          <a:stretch>
            <a:fillRect/>
          </a:stretch>
        </p:blipFill>
        <p:spPr bwMode="auto">
          <a:xfrm>
            <a:off x="1877123" y="1219200"/>
            <a:ext cx="5389755" cy="4419600"/>
          </a:xfrm>
          <a:prstGeom prst="rect">
            <a:avLst/>
          </a:prstGeom>
          <a:noFill/>
          <a:ln w="38100">
            <a:solidFill>
              <a:schemeClr val="accent1"/>
            </a:solidFill>
          </a:ln>
        </p:spPr>
      </p:pic>
      <p:sp>
        <p:nvSpPr>
          <p:cNvPr id="4" name="TextBox 3"/>
          <p:cNvSpPr txBox="1"/>
          <p:nvPr/>
        </p:nvSpPr>
        <p:spPr>
          <a:xfrm>
            <a:off x="1828800" y="5423356"/>
            <a:ext cx="2513830" cy="215444"/>
          </a:xfrm>
          <a:prstGeom prst="rect">
            <a:avLst/>
          </a:prstGeom>
          <a:noFill/>
        </p:spPr>
        <p:txBody>
          <a:bodyPr wrap="none" rtlCol="0">
            <a:spAutoFit/>
          </a:bodyPr>
          <a:lstStyle/>
          <a:p>
            <a:r>
              <a:rPr lang="en-US" sz="800" dirty="0" smtClean="0"/>
              <a:t>Image Source: http://www.4x4books.com/mttngps.htm</a:t>
            </a:r>
          </a:p>
        </p:txBody>
      </p:sp>
      <p:sp>
        <p:nvSpPr>
          <p:cNvPr id="5" name="TextBox 4"/>
          <p:cNvSpPr txBox="1"/>
          <p:nvPr/>
        </p:nvSpPr>
        <p:spPr>
          <a:xfrm>
            <a:off x="2938893" y="253425"/>
            <a:ext cx="3266215" cy="584775"/>
          </a:xfrm>
          <a:prstGeom prst="rect">
            <a:avLst/>
          </a:prstGeom>
          <a:noFill/>
        </p:spPr>
        <p:txBody>
          <a:bodyPr wrap="none" rtlCol="0">
            <a:spAutoFit/>
          </a:bodyPr>
          <a:lstStyle/>
          <a:p>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Unit to Computer</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pic>
        <p:nvPicPr>
          <p:cNvPr id="46081" name="Picture 1"/>
          <p:cNvPicPr>
            <a:picLocks noChangeAspect="1" noChangeArrowheads="1"/>
          </p:cNvPicPr>
          <p:nvPr/>
        </p:nvPicPr>
        <p:blipFill>
          <a:blip r:embed="rId4" cstate="print"/>
          <a:srcRect/>
          <a:stretch>
            <a:fillRect/>
          </a:stretch>
        </p:blipFill>
        <p:spPr bwMode="auto">
          <a:xfrm>
            <a:off x="425468" y="723900"/>
            <a:ext cx="8293064" cy="5410200"/>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pic>
        <p:nvPicPr>
          <p:cNvPr id="47105" name="Picture 1"/>
          <p:cNvPicPr>
            <a:picLocks noChangeAspect="1" noChangeArrowheads="1"/>
          </p:cNvPicPr>
          <p:nvPr/>
        </p:nvPicPr>
        <p:blipFill>
          <a:blip r:embed="rId4" cstate="print"/>
          <a:srcRect/>
          <a:stretch>
            <a:fillRect/>
          </a:stretch>
        </p:blipFill>
        <p:spPr bwMode="auto">
          <a:xfrm>
            <a:off x="1409700" y="299929"/>
            <a:ext cx="6324600" cy="6258142"/>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pic>
        <p:nvPicPr>
          <p:cNvPr id="5" name="Picture 2"/>
          <p:cNvPicPr>
            <a:picLocks noChangeAspect="1" noChangeArrowheads="1"/>
          </p:cNvPicPr>
          <p:nvPr/>
        </p:nvPicPr>
        <p:blipFill>
          <a:blip r:embed="rId4" cstate="print"/>
          <a:srcRect b="4000"/>
          <a:stretch>
            <a:fillRect/>
          </a:stretch>
        </p:blipFill>
        <p:spPr bwMode="auto">
          <a:xfrm>
            <a:off x="304800" y="266700"/>
            <a:ext cx="8534400" cy="6324600"/>
          </a:xfrm>
          <a:prstGeom prst="rect">
            <a:avLst/>
          </a:prstGeom>
          <a:noFill/>
          <a:ln w="38100">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pic>
        <p:nvPicPr>
          <p:cNvPr id="40965" name="Picture 5"/>
          <p:cNvPicPr>
            <a:picLocks noChangeAspect="1" noChangeArrowheads="1"/>
          </p:cNvPicPr>
          <p:nvPr/>
        </p:nvPicPr>
        <p:blipFill>
          <a:blip r:embed="rId4" cstate="print"/>
          <a:srcRect/>
          <a:stretch>
            <a:fillRect/>
          </a:stretch>
        </p:blipFill>
        <p:spPr bwMode="auto">
          <a:xfrm>
            <a:off x="2171700" y="228600"/>
            <a:ext cx="4800600" cy="6400800"/>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sp>
        <p:nvSpPr>
          <p:cNvPr id="4" name="TextBox 3"/>
          <p:cNvSpPr txBox="1"/>
          <p:nvPr/>
        </p:nvSpPr>
        <p:spPr>
          <a:xfrm>
            <a:off x="3068287" y="2305616"/>
            <a:ext cx="3007426" cy="2246769"/>
          </a:xfrm>
          <a:prstGeom prst="rect">
            <a:avLst/>
          </a:prstGeom>
          <a:noFill/>
        </p:spPr>
        <p:txBody>
          <a:bodyPr wrap="none" rtlCol="0">
            <a:spAutoFit/>
          </a:bodyPr>
          <a:lstStyle/>
          <a:p>
            <a:pPr marL="342900" indent="-342900">
              <a:buFont typeface="+mj-lt"/>
              <a:buAutoNum type="arabicPeriod"/>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Satellites</a:t>
            </a:r>
          </a:p>
          <a:p>
            <a:pPr marL="342900" indent="-342900">
              <a:buFont typeface="+mj-lt"/>
              <a:buAutoNum type="arabicPeriod"/>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Receiver/Unit</a:t>
            </a:r>
          </a:p>
          <a:p>
            <a:pPr marL="342900" indent="-342900">
              <a:buFont typeface="+mj-lt"/>
              <a:buAutoNum type="arabicPeriod"/>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Ground Control</a:t>
            </a:r>
          </a:p>
          <a:p>
            <a:pPr marL="342900" indent="-342900">
              <a:buFont typeface="+mj-lt"/>
              <a:buAutoNum type="arabicPeriod"/>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Computers</a:t>
            </a:r>
          </a:p>
          <a:p>
            <a:pPr marL="342900" indent="-342900">
              <a:buFont typeface="+mj-lt"/>
              <a:buAutoNum type="arabicPeriod"/>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Human Element</a:t>
            </a:r>
          </a:p>
        </p:txBody>
      </p:sp>
      <p:sp>
        <p:nvSpPr>
          <p:cNvPr id="5" name="TextBox 4"/>
          <p:cNvSpPr txBox="1"/>
          <p:nvPr/>
        </p:nvSpPr>
        <p:spPr>
          <a:xfrm>
            <a:off x="652818" y="1701225"/>
            <a:ext cx="7838364" cy="584775"/>
          </a:xfrm>
          <a:prstGeom prst="rect">
            <a:avLst/>
          </a:prstGeom>
          <a:noFill/>
        </p:spPr>
        <p:txBody>
          <a:bodyPr wrap="none" rtlCol="0">
            <a:spAutoFit/>
          </a:bodyPr>
          <a:lstStyle/>
          <a:p>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 Global Positioning System (GPS) includes:</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PS starfield2.jpg"/>
          <p:cNvPicPr>
            <a:picLocks noChangeAspect="1"/>
          </p:cNvPicPr>
          <p:nvPr/>
        </p:nvPicPr>
        <p:blipFill>
          <a:blip r:embed="rId3" cstate="print"/>
          <a:stretch>
            <a:fillRect/>
          </a:stretch>
        </p:blipFill>
        <p:spPr>
          <a:xfrm>
            <a:off x="0" y="1"/>
            <a:ext cx="9144000" cy="6858000"/>
          </a:xfrm>
          <a:prstGeom prst="rect">
            <a:avLst/>
          </a:prstGeom>
        </p:spPr>
      </p:pic>
      <p:pic>
        <p:nvPicPr>
          <p:cNvPr id="44042" name="Picture 10" descr="http://www.leica-geosystems.com/thumbs/originals/OTSK_1318.jpg"/>
          <p:cNvPicPr>
            <a:picLocks noChangeAspect="1" noChangeArrowheads="1"/>
          </p:cNvPicPr>
          <p:nvPr/>
        </p:nvPicPr>
        <p:blipFill>
          <a:blip r:embed="rId4" cstate="print"/>
          <a:srcRect/>
          <a:stretch>
            <a:fillRect/>
          </a:stretch>
        </p:blipFill>
        <p:spPr bwMode="auto">
          <a:xfrm>
            <a:off x="304800" y="304800"/>
            <a:ext cx="5105399" cy="4301331"/>
          </a:xfrm>
          <a:prstGeom prst="rect">
            <a:avLst/>
          </a:prstGeom>
          <a:noFill/>
          <a:ln w="38100">
            <a:solidFill>
              <a:schemeClr val="accent1"/>
            </a:solidFill>
          </a:ln>
        </p:spPr>
      </p:pic>
      <p:pic>
        <p:nvPicPr>
          <p:cNvPr id="44036" name="Picture 4" descr="http://www.wired.com/images_blogs/gadgetlab/2010/04/ipad.jpg"/>
          <p:cNvPicPr>
            <a:picLocks noChangeAspect="1" noChangeArrowheads="1"/>
          </p:cNvPicPr>
          <p:nvPr/>
        </p:nvPicPr>
        <p:blipFill>
          <a:blip r:embed="rId5" cstate="print"/>
          <a:srcRect l="34854" t="15825" r="30921" b="22381"/>
          <a:stretch>
            <a:fillRect/>
          </a:stretch>
        </p:blipFill>
        <p:spPr bwMode="auto">
          <a:xfrm>
            <a:off x="5257800" y="228600"/>
            <a:ext cx="3657600" cy="4953000"/>
          </a:xfrm>
          <a:prstGeom prst="rect">
            <a:avLst/>
          </a:prstGeom>
          <a:noFill/>
          <a:ln w="38100">
            <a:solidFill>
              <a:schemeClr val="accent1"/>
            </a:solidFill>
          </a:ln>
        </p:spPr>
      </p:pic>
      <p:pic>
        <p:nvPicPr>
          <p:cNvPr id="44034" name="Picture 2" descr="http://modmyi.com/images/Messany/iPadFrontal.png"/>
          <p:cNvPicPr>
            <a:picLocks noChangeAspect="1" noChangeArrowheads="1"/>
          </p:cNvPicPr>
          <p:nvPr/>
        </p:nvPicPr>
        <p:blipFill>
          <a:blip r:embed="rId6" cstate="print"/>
          <a:srcRect/>
          <a:stretch>
            <a:fillRect/>
          </a:stretch>
        </p:blipFill>
        <p:spPr bwMode="auto">
          <a:xfrm>
            <a:off x="2476500" y="4191000"/>
            <a:ext cx="4191000" cy="2236914"/>
          </a:xfrm>
          <a:prstGeom prst="rect">
            <a:avLst/>
          </a:prstGeom>
          <a:noFill/>
        </p:spPr>
      </p:pic>
      <p:sp>
        <p:nvSpPr>
          <p:cNvPr id="8" name="TextBox 7"/>
          <p:cNvSpPr txBox="1"/>
          <p:nvPr/>
        </p:nvSpPr>
        <p:spPr>
          <a:xfrm>
            <a:off x="7543800" y="4800600"/>
            <a:ext cx="1430599" cy="338554"/>
          </a:xfrm>
          <a:prstGeom prst="rect">
            <a:avLst/>
          </a:prstGeom>
          <a:noFill/>
        </p:spPr>
        <p:txBody>
          <a:bodyPr wrap="square" rtlCol="0">
            <a:spAutoFit/>
          </a:bodyPr>
          <a:lstStyle/>
          <a:p>
            <a:pPr algn="r"/>
            <a:r>
              <a:rPr lang="en-US" sz="800" dirty="0" smtClean="0">
                <a:solidFill>
                  <a:schemeClr val="bg1"/>
                </a:solidFill>
              </a:rPr>
              <a:t>Original Image Source: Wired.com</a:t>
            </a:r>
            <a:endParaRPr lang="en-US" sz="800" dirty="0">
              <a:solidFill>
                <a:schemeClr val="bg1"/>
              </a:solidFill>
            </a:endParaRPr>
          </a:p>
        </p:txBody>
      </p:sp>
      <p:sp>
        <p:nvSpPr>
          <p:cNvPr id="9" name="TextBox 8"/>
          <p:cNvSpPr txBox="1"/>
          <p:nvPr/>
        </p:nvSpPr>
        <p:spPr>
          <a:xfrm>
            <a:off x="219182" y="228600"/>
            <a:ext cx="4276618" cy="215444"/>
          </a:xfrm>
          <a:prstGeom prst="rect">
            <a:avLst/>
          </a:prstGeom>
          <a:noFill/>
        </p:spPr>
        <p:txBody>
          <a:bodyPr wrap="square" rtlCol="0">
            <a:spAutoFit/>
          </a:bodyPr>
          <a:lstStyle/>
          <a:p>
            <a:r>
              <a:rPr lang="en-US" sz="800" dirty="0" smtClean="0">
                <a:solidFill>
                  <a:schemeClr val="bg1"/>
                </a:solidFill>
              </a:rPr>
              <a:t>Image Source: http://www.leica-geosystems.com/en/News-Archive_57049.htm?id=1319</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grpSp>
        <p:nvGrpSpPr>
          <p:cNvPr id="7" name="Group 6"/>
          <p:cNvGrpSpPr/>
          <p:nvPr/>
        </p:nvGrpSpPr>
        <p:grpSpPr>
          <a:xfrm>
            <a:off x="838200" y="304800"/>
            <a:ext cx="7467600" cy="5829509"/>
            <a:chOff x="914400" y="304800"/>
            <a:chExt cx="7467600" cy="5829509"/>
          </a:xfrm>
        </p:grpSpPr>
        <p:pic>
          <p:nvPicPr>
            <p:cNvPr id="40962" name="Picture 2" descr="G:\New Folder\IMG_2901.JPG"/>
            <p:cNvPicPr>
              <a:picLocks noChangeAspect="1" noChangeArrowheads="1"/>
            </p:cNvPicPr>
            <p:nvPr/>
          </p:nvPicPr>
          <p:blipFill>
            <a:blip r:embed="rId4" cstate="print"/>
            <a:srcRect l="1961"/>
            <a:stretch>
              <a:fillRect/>
            </a:stretch>
          </p:blipFill>
          <p:spPr bwMode="auto">
            <a:xfrm>
              <a:off x="4572000" y="3048000"/>
              <a:ext cx="3810000" cy="3086309"/>
            </a:xfrm>
            <a:prstGeom prst="rect">
              <a:avLst/>
            </a:prstGeom>
            <a:noFill/>
            <a:ln w="38100">
              <a:solidFill>
                <a:schemeClr val="accent1"/>
              </a:solidFill>
            </a:ln>
          </p:spPr>
        </p:pic>
        <p:pic>
          <p:nvPicPr>
            <p:cNvPr id="40963" name="Picture 3" descr="C:\Documents and Settings\smk39\Desktop\workshops\Intro to GPS\pictures\GPS map and compass3.jpg"/>
            <p:cNvPicPr>
              <a:picLocks noChangeAspect="1" noChangeArrowheads="1"/>
            </p:cNvPicPr>
            <p:nvPr/>
          </p:nvPicPr>
          <p:blipFill>
            <a:blip r:embed="rId5" cstate="print"/>
            <a:srcRect/>
            <a:stretch>
              <a:fillRect/>
            </a:stretch>
          </p:blipFill>
          <p:spPr bwMode="auto">
            <a:xfrm>
              <a:off x="4572000" y="304800"/>
              <a:ext cx="3810000" cy="2971800"/>
            </a:xfrm>
            <a:prstGeom prst="rect">
              <a:avLst/>
            </a:prstGeom>
            <a:noFill/>
            <a:ln w="38100">
              <a:solidFill>
                <a:schemeClr val="accent1"/>
              </a:solidFill>
            </a:ln>
          </p:spPr>
        </p:pic>
        <p:pic>
          <p:nvPicPr>
            <p:cNvPr id="3" name="Picture 2" descr="GPS map and compass1.jpg"/>
            <p:cNvPicPr>
              <a:picLocks noChangeAspect="1"/>
            </p:cNvPicPr>
            <p:nvPr/>
          </p:nvPicPr>
          <p:blipFill>
            <a:blip r:embed="rId6" cstate="print"/>
            <a:stretch>
              <a:fillRect/>
            </a:stretch>
          </p:blipFill>
          <p:spPr>
            <a:xfrm>
              <a:off x="914400" y="3276600"/>
              <a:ext cx="3657600" cy="2849880"/>
            </a:xfrm>
            <a:prstGeom prst="rect">
              <a:avLst/>
            </a:prstGeom>
            <a:ln w="38100">
              <a:solidFill>
                <a:schemeClr val="accent1"/>
              </a:solidFill>
            </a:ln>
          </p:spPr>
        </p:pic>
        <p:pic>
          <p:nvPicPr>
            <p:cNvPr id="8" name="Picture 7" descr="JeffNaomiGPS.jpg"/>
            <p:cNvPicPr>
              <a:picLocks noChangeAspect="1"/>
            </p:cNvPicPr>
            <p:nvPr/>
          </p:nvPicPr>
          <p:blipFill>
            <a:blip r:embed="rId7" cstate="print"/>
            <a:srcRect l="5882"/>
            <a:stretch>
              <a:fillRect/>
            </a:stretch>
          </p:blipFill>
          <p:spPr>
            <a:xfrm flipH="1">
              <a:off x="914400" y="304800"/>
              <a:ext cx="3657600" cy="2914650"/>
            </a:xfrm>
            <a:prstGeom prst="rect">
              <a:avLst/>
            </a:prstGeom>
            <a:ln w="38100">
              <a:solidFill>
                <a:schemeClr val="accent1"/>
              </a:solidFill>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pic>
        <p:nvPicPr>
          <p:cNvPr id="41986" name="Picture 2" descr="C:\Documents and Settings\smk39\Desktop\workshops\Intro to GPS\pictures\GPS GIS2.jpg"/>
          <p:cNvPicPr>
            <a:picLocks noChangeAspect="1" noChangeArrowheads="1"/>
          </p:cNvPicPr>
          <p:nvPr/>
        </p:nvPicPr>
        <p:blipFill>
          <a:blip r:embed="rId4" cstate="print"/>
          <a:srcRect/>
          <a:stretch>
            <a:fillRect/>
          </a:stretch>
        </p:blipFill>
        <p:spPr bwMode="auto">
          <a:xfrm>
            <a:off x="3657600" y="2972738"/>
            <a:ext cx="5105400" cy="3428062"/>
          </a:xfrm>
          <a:prstGeom prst="rect">
            <a:avLst/>
          </a:prstGeom>
          <a:noFill/>
          <a:ln w="38100">
            <a:solidFill>
              <a:schemeClr val="accent1"/>
            </a:solidFill>
          </a:ln>
        </p:spPr>
      </p:pic>
      <p:pic>
        <p:nvPicPr>
          <p:cNvPr id="41987" name="Picture 3" descr="C:\Documents and Settings\smk39\Desktop\workshops\Intro to GPS\pictures\GPS GIS1.jpg"/>
          <p:cNvPicPr>
            <a:picLocks noChangeAspect="1" noChangeArrowheads="1"/>
          </p:cNvPicPr>
          <p:nvPr/>
        </p:nvPicPr>
        <p:blipFill>
          <a:blip r:embed="rId5" cstate="print"/>
          <a:srcRect/>
          <a:stretch>
            <a:fillRect/>
          </a:stretch>
        </p:blipFill>
        <p:spPr bwMode="auto">
          <a:xfrm>
            <a:off x="457200" y="609600"/>
            <a:ext cx="2895600" cy="3207353"/>
          </a:xfrm>
          <a:prstGeom prst="rect">
            <a:avLst/>
          </a:prstGeom>
          <a:noFill/>
          <a:ln w="38100">
            <a:solidFill>
              <a:schemeClr val="accent1"/>
            </a:solidFill>
          </a:ln>
        </p:spPr>
      </p:pic>
      <p:sp>
        <p:nvSpPr>
          <p:cNvPr id="6" name="TextBox 5"/>
          <p:cNvSpPr txBox="1"/>
          <p:nvPr/>
        </p:nvSpPr>
        <p:spPr>
          <a:xfrm>
            <a:off x="4502942" y="965537"/>
            <a:ext cx="3414717" cy="1569660"/>
          </a:xfrm>
          <a:prstGeom prst="rect">
            <a:avLst/>
          </a:prstGeom>
          <a:noFill/>
        </p:spPr>
        <p:txBody>
          <a:bodyPr wrap="none" rtlCol="0">
            <a:spAutoFit/>
          </a:bodyPr>
          <a:lstStyle/>
          <a:p>
            <a:pPr algn="ctr"/>
            <a:r>
              <a:rPr lang="en-US" sz="7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GPS/GIS</a:t>
            </a:r>
          </a:p>
          <a:p>
            <a:pPr algn="ct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Applying the field</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TextBox 6"/>
          <p:cNvSpPr txBox="1"/>
          <p:nvPr/>
        </p:nvSpPr>
        <p:spPr>
          <a:xfrm>
            <a:off x="381001" y="3810000"/>
            <a:ext cx="3657599" cy="369332"/>
          </a:xfrm>
          <a:prstGeom prst="rect">
            <a:avLst/>
          </a:prstGeom>
          <a:noFill/>
        </p:spPr>
        <p:txBody>
          <a:bodyPr wrap="square" rtlCol="0">
            <a:spAutoFit/>
          </a:bodyPr>
          <a:lstStyle/>
          <a:p>
            <a:r>
              <a:rPr lang="en-US" sz="600" dirty="0" smtClean="0">
                <a:solidFill>
                  <a:schemeClr val="bg1"/>
                </a:solidFill>
              </a:rPr>
              <a:t>Image Source:</a:t>
            </a:r>
          </a:p>
          <a:p>
            <a:r>
              <a:rPr lang="en-US" sz="600" dirty="0" smtClean="0">
                <a:solidFill>
                  <a:schemeClr val="bg1"/>
                </a:solidFill>
              </a:rPr>
              <a:t> http://202.28.94.55/web/322103/2551/work1/g178/home.html</a:t>
            </a:r>
          </a:p>
          <a:p>
            <a:r>
              <a:rPr lang="en-US" sz="600" dirty="0" smtClean="0">
                <a:solidFill>
                  <a:schemeClr val="bg1"/>
                </a:solidFill>
              </a:rPr>
              <a:t> and others</a:t>
            </a:r>
            <a:endParaRPr lang="en-US" sz="600" dirty="0">
              <a:solidFill>
                <a:schemeClr val="bg1"/>
              </a:solidFill>
            </a:endParaRPr>
          </a:p>
        </p:txBody>
      </p:sp>
      <p:sp>
        <p:nvSpPr>
          <p:cNvPr id="8" name="TextBox 7"/>
          <p:cNvSpPr txBox="1"/>
          <p:nvPr/>
        </p:nvSpPr>
        <p:spPr>
          <a:xfrm>
            <a:off x="3648293" y="6185356"/>
            <a:ext cx="1914307" cy="215444"/>
          </a:xfrm>
          <a:prstGeom prst="rect">
            <a:avLst/>
          </a:prstGeom>
          <a:noFill/>
        </p:spPr>
        <p:txBody>
          <a:bodyPr wrap="none" rtlCol="0">
            <a:spAutoFit/>
          </a:bodyPr>
          <a:lstStyle/>
          <a:p>
            <a:r>
              <a:rPr lang="en-US" sz="800" dirty="0" smtClean="0"/>
              <a:t>Image Source: blog.doc.govt.nz/2009/08/</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PS starfield1.jpg"/>
          <p:cNvPicPr>
            <a:picLocks noChangeAspect="1"/>
          </p:cNvPicPr>
          <p:nvPr/>
        </p:nvPicPr>
        <p:blipFill>
          <a:blip r:embed="rId3" cstate="print"/>
          <a:stretch>
            <a:fillRect/>
          </a:stretch>
        </p:blipFill>
        <p:spPr>
          <a:xfrm>
            <a:off x="0" y="0"/>
            <a:ext cx="9144000" cy="6858000"/>
          </a:xfrm>
          <a:prstGeom prst="rect">
            <a:avLst/>
          </a:prstGeom>
        </p:spPr>
      </p:pic>
      <p:pic>
        <p:nvPicPr>
          <p:cNvPr id="6" name="Picture 5" descr="Astarfield5.jpg"/>
          <p:cNvPicPr>
            <a:picLocks noChangeAspect="1"/>
          </p:cNvPicPr>
          <p:nvPr/>
        </p:nvPicPr>
        <p:blipFill>
          <a:blip r:embed="rId4" cstate="print"/>
          <a:stretch>
            <a:fillRect/>
          </a:stretch>
        </p:blipFill>
        <p:spPr>
          <a:xfrm>
            <a:off x="457200" y="342900"/>
            <a:ext cx="8229600" cy="6172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115536" y="6230779"/>
            <a:ext cx="1571264" cy="246221"/>
          </a:xfrm>
          <a:prstGeom prst="rect">
            <a:avLst/>
          </a:prstGeom>
          <a:noFill/>
        </p:spPr>
        <p:txBody>
          <a:bodyPr wrap="none" rtlCol="0">
            <a:spAutoFit/>
          </a:bodyPr>
          <a:lstStyle/>
          <a:p>
            <a:r>
              <a:rPr lang="en-US" sz="1000" dirty="0" smtClean="0">
                <a:solidFill>
                  <a:schemeClr val="accent4">
                    <a:lumMod val="50000"/>
                  </a:schemeClr>
                </a:solidFill>
              </a:rPr>
              <a:t>Original image source: ESA</a:t>
            </a:r>
            <a:endParaRPr lang="en-US" sz="10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pic>
        <p:nvPicPr>
          <p:cNvPr id="3" name="Picture 2" descr="gps-satellite-orbit-height.png"/>
          <p:cNvPicPr>
            <a:picLocks noChangeAspect="1"/>
          </p:cNvPicPr>
          <p:nvPr/>
        </p:nvPicPr>
        <p:blipFill>
          <a:blip r:embed="rId4" cstate="print"/>
          <a:stretch>
            <a:fillRect/>
          </a:stretch>
        </p:blipFill>
        <p:spPr>
          <a:xfrm>
            <a:off x="5105400" y="419100"/>
            <a:ext cx="3566077" cy="6019800"/>
          </a:xfrm>
          <a:prstGeom prst="rect">
            <a:avLst/>
          </a:prstGeom>
          <a:solidFill>
            <a:schemeClr val="bg1"/>
          </a:solidFill>
          <a:ln w="38100">
            <a:solidFill>
              <a:schemeClr val="accent1"/>
            </a:solidFill>
          </a:ln>
          <a:effectLst/>
          <a:scene3d>
            <a:camera prst="orthographicFront"/>
            <a:lightRig rig="threePt" dir="t"/>
          </a:scene3d>
          <a:sp3d>
            <a:bevelT/>
          </a:sp3d>
        </p:spPr>
      </p:pic>
      <p:sp>
        <p:nvSpPr>
          <p:cNvPr id="4" name="Rectangle 3"/>
          <p:cNvSpPr txBox="1">
            <a:spLocks noChangeArrowheads="1"/>
          </p:cNvSpPr>
          <p:nvPr/>
        </p:nvSpPr>
        <p:spPr>
          <a:xfrm>
            <a:off x="76200" y="457200"/>
            <a:ext cx="4876800" cy="4572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Very high orbit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12,550 miles (20,200 km)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1 revolution in about 12 hrs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Travel approx. 7,000mph</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Considerations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Accuracy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Geometry</a:t>
            </a:r>
            <a:endParaRPr kumimoji="0" lang="en-US" sz="24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Coverage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sp>
        <p:nvSpPr>
          <p:cNvPr id="23" name="Rectangle 22"/>
          <p:cNvSpPr/>
          <p:nvPr/>
        </p:nvSpPr>
        <p:spPr>
          <a:xfrm>
            <a:off x="190500" y="228600"/>
            <a:ext cx="8763000" cy="64008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descr="0075375904091_215X215"/>
          <p:cNvPicPr>
            <a:picLocks noChangeAspect="1" noChangeArrowheads="1"/>
          </p:cNvPicPr>
          <p:nvPr/>
        </p:nvPicPr>
        <p:blipFill>
          <a:blip r:embed="rId4" cstate="print"/>
          <a:srcRect/>
          <a:stretch>
            <a:fillRect/>
          </a:stretch>
        </p:blipFill>
        <p:spPr bwMode="auto">
          <a:xfrm>
            <a:off x="3200400" y="4648200"/>
            <a:ext cx="1447800" cy="1447800"/>
          </a:xfrm>
          <a:prstGeom prst="rect">
            <a:avLst/>
          </a:prstGeom>
          <a:noFill/>
          <a:ln w="9525">
            <a:noFill/>
            <a:miter lim="800000"/>
            <a:headEnd/>
            <a:tailEnd/>
          </a:ln>
        </p:spPr>
      </p:pic>
      <p:pic>
        <p:nvPicPr>
          <p:cNvPr id="5" name="Picture 4" descr="garmin-forerunner-205-gps-trainer-forerunner-205-gps-.jpg"/>
          <p:cNvPicPr>
            <a:picLocks noChangeAspect="1"/>
          </p:cNvPicPr>
          <p:nvPr/>
        </p:nvPicPr>
        <p:blipFill>
          <a:blip r:embed="rId5" cstate="print"/>
          <a:stretch>
            <a:fillRect/>
          </a:stretch>
        </p:blipFill>
        <p:spPr>
          <a:xfrm>
            <a:off x="6096000" y="3733800"/>
            <a:ext cx="2667000" cy="2701634"/>
          </a:xfrm>
          <a:prstGeom prst="rect">
            <a:avLst/>
          </a:prstGeom>
        </p:spPr>
      </p:pic>
      <p:pic>
        <p:nvPicPr>
          <p:cNvPr id="6" name="Picture 5" descr="GPS receiver1.jpg"/>
          <p:cNvPicPr>
            <a:picLocks noChangeAspect="1"/>
          </p:cNvPicPr>
          <p:nvPr/>
        </p:nvPicPr>
        <p:blipFill>
          <a:blip r:embed="rId6" cstate="print"/>
          <a:srcRect l="15789" r="26316"/>
          <a:stretch>
            <a:fillRect/>
          </a:stretch>
        </p:blipFill>
        <p:spPr>
          <a:xfrm>
            <a:off x="4876800" y="4800600"/>
            <a:ext cx="838200" cy="1447800"/>
          </a:xfrm>
          <a:prstGeom prst="rect">
            <a:avLst/>
          </a:prstGeom>
        </p:spPr>
      </p:pic>
      <p:pic>
        <p:nvPicPr>
          <p:cNvPr id="11" name="Picture 4" descr="geoxt"/>
          <p:cNvPicPr>
            <a:picLocks noChangeAspect="1" noChangeArrowheads="1"/>
          </p:cNvPicPr>
          <p:nvPr/>
        </p:nvPicPr>
        <p:blipFill>
          <a:blip r:embed="rId7" cstate="print"/>
          <a:srcRect/>
          <a:stretch>
            <a:fillRect/>
          </a:stretch>
        </p:blipFill>
        <p:spPr bwMode="auto">
          <a:xfrm>
            <a:off x="5357018" y="533400"/>
            <a:ext cx="1119982" cy="1295400"/>
          </a:xfrm>
          <a:prstGeom prst="rect">
            <a:avLst/>
          </a:prstGeom>
          <a:noFill/>
          <a:ln w="9525">
            <a:noFill/>
            <a:miter lim="800000"/>
            <a:headEnd/>
            <a:tailEnd/>
          </a:ln>
        </p:spPr>
      </p:pic>
      <p:pic>
        <p:nvPicPr>
          <p:cNvPr id="1028" name="Picture 4" descr="http://4.bp.blogspot.com/_TGTE52t75H0/SbbF-2V8ykI/AAAAAAAAAJI/buD8UjqdcEg/s400/Asus-P750-GPs-CellPhone.jpg"/>
          <p:cNvPicPr>
            <a:picLocks noChangeAspect="1" noChangeArrowheads="1"/>
          </p:cNvPicPr>
          <p:nvPr/>
        </p:nvPicPr>
        <p:blipFill>
          <a:blip r:embed="rId8" cstate="print"/>
          <a:srcRect l="16016" r="19920"/>
          <a:stretch>
            <a:fillRect/>
          </a:stretch>
        </p:blipFill>
        <p:spPr bwMode="auto">
          <a:xfrm>
            <a:off x="4170680" y="304800"/>
            <a:ext cx="934720" cy="1752600"/>
          </a:xfrm>
          <a:prstGeom prst="rect">
            <a:avLst/>
          </a:prstGeom>
          <a:noFill/>
        </p:spPr>
      </p:pic>
      <p:pic>
        <p:nvPicPr>
          <p:cNvPr id="13" name="Picture 12" descr="GPS Picture2.jpg"/>
          <p:cNvPicPr>
            <a:picLocks noChangeAspect="1"/>
          </p:cNvPicPr>
          <p:nvPr/>
        </p:nvPicPr>
        <p:blipFill>
          <a:blip r:embed="rId9" cstate="print"/>
          <a:stretch>
            <a:fillRect/>
          </a:stretch>
        </p:blipFill>
        <p:spPr>
          <a:xfrm>
            <a:off x="304800" y="533400"/>
            <a:ext cx="2085975" cy="1404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10" cstate="print"/>
          <a:srcRect l="18444" t="9736" r="39637" b="51318"/>
          <a:stretch>
            <a:fillRect/>
          </a:stretch>
        </p:blipFill>
        <p:spPr bwMode="auto">
          <a:xfrm>
            <a:off x="304800" y="2362200"/>
            <a:ext cx="19050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Mark Manone"/>
          <p:cNvPicPr>
            <a:picLocks noChangeAspect="1" noChangeArrowheads="1"/>
          </p:cNvPicPr>
          <p:nvPr/>
        </p:nvPicPr>
        <p:blipFill>
          <a:blip r:embed="rId11" cstate="print"/>
          <a:srcRect/>
          <a:stretch>
            <a:fillRect/>
          </a:stretch>
        </p:blipFill>
        <p:spPr bwMode="auto">
          <a:xfrm>
            <a:off x="7010400" y="476250"/>
            <a:ext cx="1524000"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8" name="Picture 14" descr="http://www.trilliumwood.com/Portals/2/GPS_Inforemer_girlincart.jpg"/>
          <p:cNvPicPr>
            <a:picLocks noChangeAspect="1" noChangeArrowheads="1"/>
          </p:cNvPicPr>
          <p:nvPr/>
        </p:nvPicPr>
        <p:blipFill>
          <a:blip r:embed="rId12" cstate="print"/>
          <a:srcRect/>
          <a:stretch>
            <a:fillRect/>
          </a:stretch>
        </p:blipFill>
        <p:spPr bwMode="auto">
          <a:xfrm>
            <a:off x="304800" y="4495800"/>
            <a:ext cx="2641328" cy="1975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0" name="Picture 16" descr="http://www.datacommexpress.com/khxc/media/ccp0/prodsm/etrex_gps.jpg"/>
          <p:cNvPicPr>
            <a:picLocks noChangeAspect="1" noChangeArrowheads="1"/>
          </p:cNvPicPr>
          <p:nvPr/>
        </p:nvPicPr>
        <p:blipFill>
          <a:blip r:embed="rId13" cstate="print"/>
          <a:srcRect l="14884" r="18140"/>
          <a:stretch>
            <a:fillRect/>
          </a:stretch>
        </p:blipFill>
        <p:spPr bwMode="auto">
          <a:xfrm>
            <a:off x="2667000" y="381000"/>
            <a:ext cx="1116419" cy="1666875"/>
          </a:xfrm>
          <a:prstGeom prst="rect">
            <a:avLst/>
          </a:prstGeom>
          <a:noFill/>
        </p:spPr>
      </p:pic>
      <p:sp>
        <p:nvSpPr>
          <p:cNvPr id="22" name="TextBox 21"/>
          <p:cNvSpPr txBox="1"/>
          <p:nvPr/>
        </p:nvSpPr>
        <p:spPr>
          <a:xfrm>
            <a:off x="2667000" y="2609671"/>
            <a:ext cx="3605602" cy="1200329"/>
          </a:xfrm>
          <a:prstGeom prst="rect">
            <a:avLst/>
          </a:prstGeom>
          <a:noFill/>
        </p:spPr>
        <p:txBody>
          <a:bodyPr wrap="none" rtlCol="0">
            <a:spAutoFit/>
          </a:bodyPr>
          <a:lstStyle/>
          <a:p>
            <a:pPr algn="ctr"/>
            <a:r>
              <a:rPr lang="en-US" sz="3600" b="1" spc="50" dirty="0" smtClean="0">
                <a:ln w="13500">
                  <a:solidFill>
                    <a:schemeClr val="accent1">
                      <a:shade val="2500"/>
                      <a:alpha val="6500"/>
                    </a:schemeClr>
                  </a:solidFill>
                  <a:prstDash val="solid"/>
                </a:ln>
                <a:effectLst>
                  <a:innerShdw blurRad="50900" dist="38500" dir="13500000">
                    <a:srgbClr val="000000">
                      <a:alpha val="60000"/>
                    </a:srgbClr>
                  </a:innerShdw>
                </a:effectLst>
              </a:rPr>
              <a:t>The Omnipresent</a:t>
            </a:r>
          </a:p>
          <a:p>
            <a:pPr algn="ctr"/>
            <a:r>
              <a:rPr lang="en-US" sz="3600" b="1" spc="50" dirty="0" smtClean="0">
                <a:ln w="13500">
                  <a:solidFill>
                    <a:schemeClr val="accent1">
                      <a:shade val="2500"/>
                      <a:alpha val="6500"/>
                    </a:schemeClr>
                  </a:solidFill>
                  <a:prstDash val="solid"/>
                </a:ln>
                <a:effectLst>
                  <a:innerShdw blurRad="50900" dist="38500" dir="13500000">
                    <a:srgbClr val="000000">
                      <a:alpha val="60000"/>
                    </a:srgbClr>
                  </a:innerShdw>
                </a:effectLst>
              </a:rPr>
              <a:t>GPS Receiver</a:t>
            </a:r>
            <a:endParaRPr lang="en-US" sz="3600" b="1"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sp>
        <p:nvSpPr>
          <p:cNvPr id="24" name="TextBox 23"/>
          <p:cNvSpPr txBox="1"/>
          <p:nvPr/>
        </p:nvSpPr>
        <p:spPr>
          <a:xfrm>
            <a:off x="228600" y="3962400"/>
            <a:ext cx="1120820" cy="215444"/>
          </a:xfrm>
          <a:prstGeom prst="rect">
            <a:avLst/>
          </a:prstGeom>
          <a:noFill/>
        </p:spPr>
        <p:txBody>
          <a:bodyPr wrap="none" rtlCol="0">
            <a:spAutoFit/>
          </a:bodyPr>
          <a:lstStyle/>
          <a:p>
            <a:r>
              <a:rPr lang="en-US" sz="800" dirty="0" smtClean="0">
                <a:solidFill>
                  <a:schemeClr val="bg2"/>
                </a:solidFill>
              </a:rPr>
              <a:t>Image Source: Cabalas</a:t>
            </a:r>
            <a:endParaRPr lang="en-US" sz="800" dirty="0">
              <a:solidFill>
                <a:schemeClr val="bg2"/>
              </a:solidFill>
            </a:endParaRPr>
          </a:p>
        </p:txBody>
      </p:sp>
      <p:sp>
        <p:nvSpPr>
          <p:cNvPr id="25" name="TextBox 24"/>
          <p:cNvSpPr txBox="1"/>
          <p:nvPr/>
        </p:nvSpPr>
        <p:spPr>
          <a:xfrm>
            <a:off x="241965" y="6248400"/>
            <a:ext cx="2196435" cy="246221"/>
          </a:xfrm>
          <a:prstGeom prst="rect">
            <a:avLst/>
          </a:prstGeom>
          <a:noFill/>
        </p:spPr>
        <p:txBody>
          <a:bodyPr wrap="none" rtlCol="0">
            <a:spAutoFit/>
          </a:bodyPr>
          <a:lstStyle/>
          <a:p>
            <a:r>
              <a:rPr lang="en-US" sz="1000" dirty="0" smtClean="0">
                <a:solidFill>
                  <a:schemeClr val="bg2"/>
                </a:solidFill>
              </a:rPr>
              <a:t>Image Source: Trillium Wood Golf Club</a:t>
            </a:r>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pic>
        <p:nvPicPr>
          <p:cNvPr id="18434" name="Picture 2" descr="http://www.gpsinformation.org/penrod/dakota/satellite.jpg"/>
          <p:cNvPicPr>
            <a:picLocks noChangeAspect="1" noChangeArrowheads="1"/>
          </p:cNvPicPr>
          <p:nvPr/>
        </p:nvPicPr>
        <p:blipFill>
          <a:blip r:embed="rId4" cstate="print"/>
          <a:srcRect/>
          <a:stretch>
            <a:fillRect/>
          </a:stretch>
        </p:blipFill>
        <p:spPr bwMode="auto">
          <a:xfrm>
            <a:off x="1219200" y="984766"/>
            <a:ext cx="1524000" cy="2286001"/>
          </a:xfrm>
          <a:prstGeom prst="rect">
            <a:avLst/>
          </a:prstGeom>
          <a:noFill/>
          <a:ln w="38100">
            <a:solidFill>
              <a:schemeClr val="accent1"/>
            </a:solidFill>
          </a:ln>
        </p:spPr>
      </p:pic>
      <p:pic>
        <p:nvPicPr>
          <p:cNvPr id="18436" name="Picture 4" descr="http://www.gpsinformation.org/penrod/dakota/shademap.jpg"/>
          <p:cNvPicPr>
            <a:picLocks noChangeAspect="1" noChangeArrowheads="1"/>
          </p:cNvPicPr>
          <p:nvPr/>
        </p:nvPicPr>
        <p:blipFill>
          <a:blip r:embed="rId5" cstate="print"/>
          <a:srcRect/>
          <a:stretch>
            <a:fillRect/>
          </a:stretch>
        </p:blipFill>
        <p:spPr bwMode="auto">
          <a:xfrm>
            <a:off x="3810000" y="984766"/>
            <a:ext cx="1524000" cy="2286001"/>
          </a:xfrm>
          <a:prstGeom prst="rect">
            <a:avLst/>
          </a:prstGeom>
          <a:noFill/>
          <a:ln w="38100">
            <a:solidFill>
              <a:schemeClr val="accent1"/>
            </a:solidFill>
          </a:ln>
        </p:spPr>
      </p:pic>
      <p:pic>
        <p:nvPicPr>
          <p:cNvPr id="18438" name="Picture 6" descr="http://www.gpsinformation.org/penrod/dakota/compass.jpg"/>
          <p:cNvPicPr>
            <a:picLocks noChangeAspect="1" noChangeArrowheads="1"/>
          </p:cNvPicPr>
          <p:nvPr/>
        </p:nvPicPr>
        <p:blipFill>
          <a:blip r:embed="rId6" cstate="print"/>
          <a:srcRect/>
          <a:stretch>
            <a:fillRect/>
          </a:stretch>
        </p:blipFill>
        <p:spPr bwMode="auto">
          <a:xfrm>
            <a:off x="1224858" y="4108966"/>
            <a:ext cx="1524000" cy="2286001"/>
          </a:xfrm>
          <a:prstGeom prst="rect">
            <a:avLst/>
          </a:prstGeom>
          <a:noFill/>
          <a:ln w="38100">
            <a:solidFill>
              <a:schemeClr val="accent1"/>
            </a:solidFill>
          </a:ln>
        </p:spPr>
      </p:pic>
      <p:pic>
        <p:nvPicPr>
          <p:cNvPr id="18440" name="Picture 8" descr="http://www.gpsinformation.org/penrod/dakota/savedtrack.jpg"/>
          <p:cNvPicPr>
            <a:picLocks noChangeAspect="1" noChangeArrowheads="1"/>
          </p:cNvPicPr>
          <p:nvPr/>
        </p:nvPicPr>
        <p:blipFill>
          <a:blip r:embed="rId7" cstate="print"/>
          <a:srcRect/>
          <a:stretch>
            <a:fillRect/>
          </a:stretch>
        </p:blipFill>
        <p:spPr bwMode="auto">
          <a:xfrm>
            <a:off x="6438900" y="984766"/>
            <a:ext cx="1524000" cy="2286001"/>
          </a:xfrm>
          <a:prstGeom prst="rect">
            <a:avLst/>
          </a:prstGeom>
          <a:noFill/>
          <a:ln w="38100">
            <a:solidFill>
              <a:schemeClr val="accent1"/>
            </a:solidFill>
          </a:ln>
        </p:spPr>
      </p:pic>
      <p:pic>
        <p:nvPicPr>
          <p:cNvPr id="18442" name="Picture 10" descr="http://www.gpsinformation.org/penrod/dakota/profiletwo.jpg"/>
          <p:cNvPicPr>
            <a:picLocks noChangeAspect="1" noChangeArrowheads="1"/>
          </p:cNvPicPr>
          <p:nvPr/>
        </p:nvPicPr>
        <p:blipFill>
          <a:blip r:embed="rId8" cstate="print"/>
          <a:srcRect/>
          <a:stretch>
            <a:fillRect/>
          </a:stretch>
        </p:blipFill>
        <p:spPr bwMode="auto">
          <a:xfrm>
            <a:off x="3810000" y="4108966"/>
            <a:ext cx="1524000" cy="2286001"/>
          </a:xfrm>
          <a:prstGeom prst="rect">
            <a:avLst/>
          </a:prstGeom>
          <a:noFill/>
          <a:ln w="38100">
            <a:solidFill>
              <a:schemeClr val="accent1"/>
            </a:solidFill>
          </a:ln>
        </p:spPr>
      </p:pic>
      <p:sp>
        <p:nvSpPr>
          <p:cNvPr id="8" name="TextBox 7"/>
          <p:cNvSpPr txBox="1"/>
          <p:nvPr/>
        </p:nvSpPr>
        <p:spPr>
          <a:xfrm>
            <a:off x="5981700" y="4928801"/>
            <a:ext cx="2438400" cy="64633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Image Source: GPSinformation.org</a:t>
            </a:r>
            <a:endParaRPr lang="en-US" b="1" spc="150" dirty="0">
              <a:ln w="11430"/>
              <a:solidFill>
                <a:srgbClr val="F8F8F8"/>
              </a:solidFill>
              <a:effectLst>
                <a:outerShdw blurRad="25400" algn="tl" rotWithShape="0">
                  <a:srgbClr val="000000">
                    <a:alpha val="43000"/>
                  </a:srgbClr>
                </a:outerShdw>
              </a:effectLst>
            </a:endParaRPr>
          </a:p>
        </p:txBody>
      </p:sp>
      <p:sp>
        <p:nvSpPr>
          <p:cNvPr id="9" name="TextBox 8"/>
          <p:cNvSpPr txBox="1"/>
          <p:nvPr/>
        </p:nvSpPr>
        <p:spPr>
          <a:xfrm>
            <a:off x="1359748" y="457200"/>
            <a:ext cx="1242904" cy="369332"/>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Satellites</a:t>
            </a:r>
            <a:endParaRPr lang="en-US" b="1" spc="150" dirty="0">
              <a:ln w="11430"/>
              <a:solidFill>
                <a:srgbClr val="F8F8F8"/>
              </a:solidFill>
              <a:effectLst>
                <a:outerShdw blurRad="25400" algn="tl" rotWithShape="0">
                  <a:srgbClr val="000000">
                    <a:alpha val="43000"/>
                  </a:srgbClr>
                </a:outerShdw>
              </a:effectLst>
            </a:endParaRPr>
          </a:p>
        </p:txBody>
      </p:sp>
      <p:sp>
        <p:nvSpPr>
          <p:cNvPr id="11" name="TextBox 10"/>
          <p:cNvSpPr txBox="1"/>
          <p:nvPr/>
        </p:nvSpPr>
        <p:spPr>
          <a:xfrm>
            <a:off x="4231202" y="457200"/>
            <a:ext cx="681597" cy="369332"/>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Map</a:t>
            </a:r>
            <a:endParaRPr lang="en-US" b="1" spc="150" dirty="0">
              <a:ln w="11430"/>
              <a:solidFill>
                <a:srgbClr val="F8F8F8"/>
              </a:solidFill>
              <a:effectLst>
                <a:outerShdw blurRad="25400" algn="tl" rotWithShape="0">
                  <a:srgbClr val="000000">
                    <a:alpha val="43000"/>
                  </a:srgbClr>
                </a:outerShdw>
              </a:effectLst>
            </a:endParaRPr>
          </a:p>
        </p:txBody>
      </p:sp>
      <p:sp>
        <p:nvSpPr>
          <p:cNvPr id="12" name="TextBox 11"/>
          <p:cNvSpPr txBox="1"/>
          <p:nvPr/>
        </p:nvSpPr>
        <p:spPr>
          <a:xfrm>
            <a:off x="6096000" y="468868"/>
            <a:ext cx="2209800" cy="36933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Waypoints/Tracks</a:t>
            </a:r>
            <a:endParaRPr lang="en-US" b="1" spc="150" dirty="0">
              <a:ln w="11430"/>
              <a:solidFill>
                <a:srgbClr val="F8F8F8"/>
              </a:solidFill>
              <a:effectLst>
                <a:outerShdw blurRad="25400" algn="tl" rotWithShape="0">
                  <a:srgbClr val="000000">
                    <a:alpha val="43000"/>
                  </a:srgbClr>
                </a:outerShdw>
              </a:effectLst>
            </a:endParaRPr>
          </a:p>
        </p:txBody>
      </p:sp>
      <p:sp>
        <p:nvSpPr>
          <p:cNvPr id="13" name="TextBox 12"/>
          <p:cNvSpPr txBox="1"/>
          <p:nvPr/>
        </p:nvSpPr>
        <p:spPr>
          <a:xfrm>
            <a:off x="4159067" y="3657600"/>
            <a:ext cx="825867" cy="369332"/>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Menu</a:t>
            </a:r>
            <a:endParaRPr lang="en-US" b="1" spc="150" dirty="0">
              <a:ln w="11430"/>
              <a:solidFill>
                <a:srgbClr val="F8F8F8"/>
              </a:solidFill>
              <a:effectLst>
                <a:outerShdw blurRad="25400" algn="tl" rotWithShape="0">
                  <a:srgbClr val="000000">
                    <a:alpha val="43000"/>
                  </a:srgbClr>
                </a:outerShdw>
              </a:effectLst>
            </a:endParaRPr>
          </a:p>
        </p:txBody>
      </p:sp>
      <p:sp>
        <p:nvSpPr>
          <p:cNvPr id="14" name="TextBox 13"/>
          <p:cNvSpPr txBox="1"/>
          <p:nvPr/>
        </p:nvSpPr>
        <p:spPr>
          <a:xfrm>
            <a:off x="1257300" y="3657600"/>
            <a:ext cx="1459117" cy="369332"/>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Navigation</a:t>
            </a:r>
            <a:endParaRPr lang="en-US" b="1"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pic>
        <p:nvPicPr>
          <p:cNvPr id="3" name="Picture 2" descr="Schriever air force base.jpg"/>
          <p:cNvPicPr>
            <a:picLocks noChangeAspect="1"/>
          </p:cNvPicPr>
          <p:nvPr/>
        </p:nvPicPr>
        <p:blipFill>
          <a:blip r:embed="rId4" cstate="print"/>
          <a:stretch>
            <a:fillRect/>
          </a:stretch>
        </p:blipFill>
        <p:spPr>
          <a:xfrm>
            <a:off x="304800" y="304800"/>
            <a:ext cx="5317236" cy="6231636"/>
          </a:xfrm>
          <a:prstGeom prst="rect">
            <a:avLst/>
          </a:prstGeom>
          <a:ln w="38100">
            <a:solidFill>
              <a:schemeClr val="accent1"/>
            </a:solidFill>
          </a:ln>
        </p:spPr>
      </p:pic>
      <p:pic>
        <p:nvPicPr>
          <p:cNvPr id="5" name="Picture 4" descr="GPS Ground perm2.jpg"/>
          <p:cNvPicPr>
            <a:picLocks noChangeAspect="1"/>
          </p:cNvPicPr>
          <p:nvPr/>
        </p:nvPicPr>
        <p:blipFill>
          <a:blip r:embed="rId5" cstate="print"/>
          <a:stretch>
            <a:fillRect/>
          </a:stretch>
        </p:blipFill>
        <p:spPr>
          <a:xfrm>
            <a:off x="5461000" y="3657600"/>
            <a:ext cx="3683000" cy="2946400"/>
          </a:xfrm>
          <a:prstGeom prst="rect">
            <a:avLst/>
          </a:prstGeom>
          <a:ln w="38100">
            <a:solidFill>
              <a:schemeClr val="accent1"/>
            </a:solidFill>
          </a:ln>
        </p:spPr>
      </p:pic>
      <p:pic>
        <p:nvPicPr>
          <p:cNvPr id="4" name="Picture 3" descr="GPS Ground temp.jpg"/>
          <p:cNvPicPr>
            <a:picLocks noChangeAspect="1"/>
          </p:cNvPicPr>
          <p:nvPr/>
        </p:nvPicPr>
        <p:blipFill>
          <a:blip r:embed="rId6" cstate="print"/>
          <a:stretch>
            <a:fillRect/>
          </a:stretch>
        </p:blipFill>
        <p:spPr>
          <a:xfrm>
            <a:off x="3352800" y="152400"/>
            <a:ext cx="5334000" cy="4000500"/>
          </a:xfrm>
          <a:prstGeom prst="rect">
            <a:avLst/>
          </a:prstGeom>
          <a:ln w="38100">
            <a:solidFill>
              <a:schemeClr val="accent1"/>
            </a:solidFill>
          </a:ln>
        </p:spPr>
      </p:pic>
      <p:sp>
        <p:nvSpPr>
          <p:cNvPr id="6" name="TextBox 5"/>
          <p:cNvSpPr txBox="1"/>
          <p:nvPr/>
        </p:nvSpPr>
        <p:spPr>
          <a:xfrm>
            <a:off x="7696200" y="165556"/>
            <a:ext cx="1021433" cy="215444"/>
          </a:xfrm>
          <a:prstGeom prst="rect">
            <a:avLst/>
          </a:prstGeom>
          <a:noFill/>
        </p:spPr>
        <p:txBody>
          <a:bodyPr wrap="none" rtlCol="0">
            <a:spAutoFit/>
          </a:bodyPr>
          <a:lstStyle/>
          <a:p>
            <a:r>
              <a:rPr lang="en-US" sz="800" dirty="0" smtClean="0"/>
              <a:t>Image Source: USGS</a:t>
            </a:r>
          </a:p>
        </p:txBody>
      </p:sp>
      <p:sp>
        <p:nvSpPr>
          <p:cNvPr id="7" name="TextBox 6"/>
          <p:cNvSpPr txBox="1"/>
          <p:nvPr/>
        </p:nvSpPr>
        <p:spPr>
          <a:xfrm>
            <a:off x="256907" y="6324600"/>
            <a:ext cx="1800493" cy="215444"/>
          </a:xfrm>
          <a:prstGeom prst="rect">
            <a:avLst/>
          </a:prstGeom>
          <a:noFill/>
        </p:spPr>
        <p:txBody>
          <a:bodyPr wrap="none" rtlCol="0">
            <a:spAutoFit/>
          </a:bodyPr>
          <a:lstStyle/>
          <a:p>
            <a:r>
              <a:rPr lang="en-US" sz="800" dirty="0" smtClean="0"/>
              <a:t>Image Source: </a:t>
            </a:r>
            <a:r>
              <a:rPr lang="en-US" sz="800" dirty="0" err="1" smtClean="0"/>
              <a:t>Schriever</a:t>
            </a:r>
            <a:r>
              <a:rPr lang="en-US" sz="800" dirty="0" smtClean="0"/>
              <a:t> Air Force Base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pic>
        <p:nvPicPr>
          <p:cNvPr id="15366" name="Picture 6" descr="http://images1.fanpop.com/images/photos/1300000/Chanel-watch-chanel-1391875-1024-768.jpg"/>
          <p:cNvPicPr>
            <a:picLocks noChangeAspect="1" noChangeArrowheads="1"/>
          </p:cNvPicPr>
          <p:nvPr/>
        </p:nvPicPr>
        <p:blipFill>
          <a:blip r:embed="rId4" cstate="print"/>
          <a:srcRect/>
          <a:stretch>
            <a:fillRect/>
          </a:stretch>
        </p:blipFill>
        <p:spPr bwMode="auto">
          <a:xfrm>
            <a:off x="6100233" y="2133600"/>
            <a:ext cx="2967567" cy="2225675"/>
          </a:xfrm>
          <a:prstGeom prst="rect">
            <a:avLst/>
          </a:prstGeom>
          <a:noFill/>
          <a:ln w="38100">
            <a:noFill/>
          </a:ln>
        </p:spPr>
      </p:pic>
      <p:pic>
        <p:nvPicPr>
          <p:cNvPr id="15367" name="Picture 7"/>
          <p:cNvPicPr>
            <a:picLocks noChangeAspect="1" noChangeArrowheads="1"/>
          </p:cNvPicPr>
          <p:nvPr/>
        </p:nvPicPr>
        <p:blipFill>
          <a:blip r:embed="rId5" cstate="print"/>
          <a:srcRect/>
          <a:stretch>
            <a:fillRect/>
          </a:stretch>
        </p:blipFill>
        <p:spPr bwMode="auto">
          <a:xfrm>
            <a:off x="304800" y="1371599"/>
            <a:ext cx="6629400" cy="5239279"/>
          </a:xfrm>
          <a:prstGeom prst="rect">
            <a:avLst/>
          </a:prstGeom>
          <a:noFill/>
          <a:ln w="38100">
            <a:noFill/>
            <a:miter lim="800000"/>
            <a:headEnd/>
            <a:tailEnd/>
          </a:ln>
        </p:spPr>
      </p:pic>
      <p:pic>
        <p:nvPicPr>
          <p:cNvPr id="15362" name="Picture 2" descr="http://www.golf-monthly.co.uk/imageBank/2/21015.jpg"/>
          <p:cNvPicPr>
            <a:picLocks noChangeAspect="1" noChangeArrowheads="1"/>
          </p:cNvPicPr>
          <p:nvPr/>
        </p:nvPicPr>
        <p:blipFill>
          <a:blip r:embed="rId6" cstate="print"/>
          <a:srcRect t="2865" b="34110"/>
          <a:stretch>
            <a:fillRect/>
          </a:stretch>
        </p:blipFill>
        <p:spPr bwMode="auto">
          <a:xfrm>
            <a:off x="1981200" y="228600"/>
            <a:ext cx="5181600" cy="1676400"/>
          </a:xfrm>
          <a:prstGeom prst="rect">
            <a:avLst/>
          </a:prstGeom>
          <a:noFill/>
          <a:ln w="38100">
            <a:noFill/>
          </a:ln>
        </p:spPr>
      </p:pic>
      <p:sp>
        <p:nvSpPr>
          <p:cNvPr id="6" name="TextBox 5"/>
          <p:cNvSpPr txBox="1"/>
          <p:nvPr/>
        </p:nvSpPr>
        <p:spPr>
          <a:xfrm>
            <a:off x="5698194" y="152400"/>
            <a:ext cx="1540806" cy="215444"/>
          </a:xfrm>
          <a:prstGeom prst="rect">
            <a:avLst/>
          </a:prstGeom>
          <a:noFill/>
        </p:spPr>
        <p:txBody>
          <a:bodyPr wrap="none" rtlCol="0">
            <a:spAutoFit/>
          </a:bodyPr>
          <a:lstStyle/>
          <a:p>
            <a:r>
              <a:rPr lang="en-US" sz="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Image source: Golf-Monthly</a:t>
            </a:r>
            <a:endParaRPr lang="en-US" sz="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TextBox 6"/>
          <p:cNvSpPr txBox="1"/>
          <p:nvPr/>
        </p:nvSpPr>
        <p:spPr>
          <a:xfrm>
            <a:off x="7696200" y="4280356"/>
            <a:ext cx="1471878" cy="215444"/>
          </a:xfrm>
          <a:prstGeom prst="rect">
            <a:avLst/>
          </a:prstGeom>
          <a:noFill/>
        </p:spPr>
        <p:txBody>
          <a:bodyPr wrap="none" rtlCol="0">
            <a:spAutoFit/>
          </a:bodyPr>
          <a:lstStyle/>
          <a:p>
            <a:r>
              <a:rPr lang="en-US" sz="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Image Source: fanpop.com</a:t>
            </a:r>
            <a:endParaRPr lang="en-US" sz="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PS starfield1.jpg"/>
          <p:cNvPicPr>
            <a:picLocks noChangeAspect="1"/>
          </p:cNvPicPr>
          <p:nvPr/>
        </p:nvPicPr>
        <p:blipFill>
          <a:blip r:embed="rId3" cstate="print"/>
          <a:stretch>
            <a:fillRect/>
          </a:stretch>
        </p:blipFill>
        <p:spPr>
          <a:xfrm>
            <a:off x="0" y="1"/>
            <a:ext cx="9144000" cy="6858000"/>
          </a:xfrm>
          <a:prstGeom prst="rect">
            <a:avLst/>
          </a:prstGeom>
        </p:spPr>
      </p:pic>
      <p:pic>
        <p:nvPicPr>
          <p:cNvPr id="1029" name="Picture 5" descr="C:\Documents and Settings\smk39\Local Settings\Temporary Internet Files\Content.IE5\EA7IZV1U\MC900083233[1].wmf"/>
          <p:cNvPicPr>
            <a:picLocks noChangeAspect="1" noChangeArrowheads="1"/>
          </p:cNvPicPr>
          <p:nvPr/>
        </p:nvPicPr>
        <p:blipFill>
          <a:blip r:embed="rId4" cstate="print"/>
          <a:srcRect r="48384" b="9134"/>
          <a:stretch>
            <a:fillRect/>
          </a:stretch>
        </p:blipFill>
        <p:spPr bwMode="auto">
          <a:xfrm rot="449432">
            <a:off x="131144" y="3972561"/>
            <a:ext cx="497811" cy="875526"/>
          </a:xfrm>
          <a:prstGeom prst="rect">
            <a:avLst/>
          </a:prstGeom>
          <a:noFill/>
        </p:spPr>
      </p:pic>
      <p:sp>
        <p:nvSpPr>
          <p:cNvPr id="9" name="TextBox 8"/>
          <p:cNvSpPr txBox="1"/>
          <p:nvPr/>
        </p:nvSpPr>
        <p:spPr>
          <a:xfrm>
            <a:off x="3621323" y="2286000"/>
            <a:ext cx="2128083" cy="2246769"/>
          </a:xfrm>
          <a:prstGeom prst="rect">
            <a:avLst/>
          </a:prstGeom>
          <a:noFill/>
        </p:spPr>
        <p:txBody>
          <a:bodyPr wrap="none" rtlCol="0">
            <a:spAutoFit/>
          </a:bodyPr>
          <a:lstStyle/>
          <a:p>
            <a:pPr>
              <a:buSzPct val="60000"/>
              <a:buBlip>
                <a:blip r:embed="rId5"/>
              </a:buBlip>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Purpose</a:t>
            </a:r>
          </a:p>
          <a:p>
            <a:pPr>
              <a:buSzPct val="60000"/>
              <a:buBlip>
                <a:blip r:embed="rId5"/>
              </a:buBlip>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Tool</a:t>
            </a:r>
          </a:p>
          <a:p>
            <a:pPr>
              <a:buSzPct val="60000"/>
              <a:buBlip>
                <a:blip r:embed="rId5"/>
              </a:buBlip>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Direction</a:t>
            </a:r>
          </a:p>
          <a:p>
            <a:pPr>
              <a:buSzPct val="60000"/>
              <a:buBlip>
                <a:blip r:embed="rId5"/>
              </a:buBlip>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Interaction</a:t>
            </a:r>
          </a:p>
          <a:p>
            <a:pPr>
              <a:buSzPct val="60000"/>
              <a:buBlip>
                <a:blip r:embed="rId5"/>
              </a:buBlip>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User</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TextBox 10"/>
          <p:cNvSpPr txBox="1"/>
          <p:nvPr/>
        </p:nvSpPr>
        <p:spPr>
          <a:xfrm>
            <a:off x="2778368" y="1752600"/>
            <a:ext cx="3750770" cy="584775"/>
          </a:xfrm>
          <a:prstGeom prst="rect">
            <a:avLst/>
          </a:prstGeom>
          <a:noFill/>
        </p:spPr>
        <p:txBody>
          <a:bodyPr wrap="none" rtlCol="0">
            <a:spAutoFit/>
          </a:bodyPr>
          <a:lstStyle/>
          <a:p>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Human Element</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5012</TotalTime>
  <Words>305</Words>
  <Application>Microsoft Office PowerPoint</Application>
  <PresentationFormat>On-screen Show (4:3)</PresentationFormat>
  <Paragraphs>160</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Northern Arizona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NAU Student</dc:creator>
  <cp:lastModifiedBy>NAU Student</cp:lastModifiedBy>
  <cp:revision>475</cp:revision>
  <dcterms:created xsi:type="dcterms:W3CDTF">2010-06-24T18:02:52Z</dcterms:created>
  <dcterms:modified xsi:type="dcterms:W3CDTF">2010-10-05T19:51:43Z</dcterms:modified>
</cp:coreProperties>
</file>