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Default Extension="tiff" ContentType="image/tiff"/>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78" r:id="rId2"/>
    <p:sldId id="279" r:id="rId3"/>
    <p:sldId id="258" r:id="rId4"/>
    <p:sldId id="280" r:id="rId5"/>
    <p:sldId id="259" r:id="rId6"/>
    <p:sldId id="260" r:id="rId7"/>
    <p:sldId id="261" r:id="rId8"/>
    <p:sldId id="262" r:id="rId9"/>
    <p:sldId id="263" r:id="rId10"/>
    <p:sldId id="264" r:id="rId11"/>
    <p:sldId id="281" r:id="rId12"/>
    <p:sldId id="282" r:id="rId13"/>
    <p:sldId id="283" r:id="rId14"/>
    <p:sldId id="284" r:id="rId15"/>
    <p:sldId id="285" r:id="rId16"/>
    <p:sldId id="286" r:id="rId17"/>
    <p:sldId id="287" r:id="rId18"/>
    <p:sldId id="288" r:id="rId19"/>
    <p:sldId id="289" r:id="rId20"/>
    <p:sldId id="291" r:id="rId21"/>
    <p:sldId id="292"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76" autoAdjust="0"/>
    <p:restoredTop sz="43410" autoAdjust="0"/>
  </p:normalViewPr>
  <p:slideViewPr>
    <p:cSldViewPr>
      <p:cViewPr varScale="1">
        <p:scale>
          <a:sx n="42" d="100"/>
          <a:sy n="42" d="100"/>
        </p:scale>
        <p:origin x="-2064"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BD6F46-B078-453D-9FC4-5FDB8674C05F}" type="datetimeFigureOut">
              <a:rPr lang="en-US" smtClean="0"/>
              <a:pPr/>
              <a:t>8/13/2011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B0B7EC-FBBC-4637-8F60-B170082AEC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Welcome to Module 4 of GRAIL’s Introduction to GIS workshop. In this last module we will go over some </a:t>
            </a:r>
            <a:r>
              <a:rPr lang="en-US" baseline="0" dirty="0" smtClean="0"/>
              <a:t>raster tools and skills 1</a:t>
            </a:r>
            <a:r>
              <a:rPr lang="en-US" baseline="30000" dirty="0" smtClean="0"/>
              <a:t>st</a:t>
            </a:r>
            <a:r>
              <a:rPr lang="en-US" baseline="0" dirty="0" smtClean="0"/>
              <a:t> then how to work in and use some new vector techniques 2</a:t>
            </a:r>
            <a:r>
              <a:rPr lang="en-US" baseline="30000" dirty="0" smtClean="0"/>
              <a:t>ed</a:t>
            </a:r>
            <a:r>
              <a:rPr lang="en-US" baseline="0" dirty="0" smtClean="0"/>
              <a:t>.</a:t>
            </a:r>
            <a:r>
              <a:rPr lang="en-US" dirty="0" smtClean="0"/>
              <a:t>You’ll</a:t>
            </a:r>
            <a:r>
              <a:rPr lang="en-US" baseline="0" dirty="0" smtClean="0"/>
              <a:t> see quite a bit of data prep before we have what starts looking like a map. I’ve done most of the data searching and gathering beforehand so that should save us some time. This module assumes you have done and/or have the skills learned in Module 3 as there are some things in this module I won’t be going into detail to explain. Let’s jump right in.</a:t>
            </a:r>
            <a:endParaRPr lang="en-US" dirty="0"/>
          </a:p>
        </p:txBody>
      </p:sp>
      <p:sp>
        <p:nvSpPr>
          <p:cNvPr id="4" name="Slide Number Placeholder 3"/>
          <p:cNvSpPr>
            <a:spLocks noGrp="1"/>
          </p:cNvSpPr>
          <p:nvPr>
            <p:ph type="sldNum" sz="quarter" idx="10"/>
          </p:nvPr>
        </p:nvSpPr>
        <p:spPr/>
        <p:txBody>
          <a:bodyPr/>
          <a:lstStyle/>
          <a:p>
            <a:fld id="{81E1C6CF-C3C9-4571-842A-66FB654540A1}"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You can remove the DEM now and delete it or put it in the storage</a:t>
            </a:r>
            <a:r>
              <a:rPr lang="en-US" baseline="0" dirty="0" smtClean="0"/>
              <a:t> folder. As we are building the new monitoring station on the southern most tip of the lake our present view covers more ground than we need. We are going need to crop both the </a:t>
            </a:r>
            <a:r>
              <a:rPr lang="en-US" baseline="0" dirty="0" err="1" smtClean="0"/>
              <a:t>hillshade</a:t>
            </a:r>
            <a:r>
              <a:rPr lang="en-US" baseline="0" dirty="0" smtClean="0"/>
              <a:t> and aerial images to a manageable size and the area our focus is on. </a:t>
            </a:r>
            <a:r>
              <a:rPr lang="en-US" b="1" baseline="0" dirty="0" smtClean="0"/>
              <a:t>1)</a:t>
            </a:r>
            <a:r>
              <a:rPr lang="en-US" b="0" baseline="0" dirty="0" smtClean="0"/>
              <a:t> Zoom in to where you are centered on the southern tip of Crescent Lake and can just see the north shore of Big Lake about 1:15,000 using the scale on the standard toolbar. </a:t>
            </a:r>
            <a:r>
              <a:rPr lang="en-US" b="1" baseline="0" dirty="0" smtClean="0"/>
              <a:t>2)</a:t>
            </a:r>
            <a:r>
              <a:rPr lang="en-US" b="0" baseline="0" dirty="0" smtClean="0"/>
              <a:t> Right click on the name of the aerial image and go down to the </a:t>
            </a:r>
            <a:r>
              <a:rPr lang="en-US" b="1" baseline="0" dirty="0" smtClean="0"/>
              <a:t>Data&gt;Export Data</a:t>
            </a:r>
            <a:r>
              <a:rPr lang="en-US" b="0" baseline="0" dirty="0" smtClean="0"/>
              <a:t> option. </a:t>
            </a:r>
            <a:r>
              <a:rPr lang="en-US" b="1" baseline="0" dirty="0" smtClean="0"/>
              <a:t>3) </a:t>
            </a:r>
            <a:r>
              <a:rPr lang="en-US" dirty="0" smtClean="0"/>
              <a:t>In the Extent section, click the Data Frame radio button. </a:t>
            </a:r>
            <a:r>
              <a:rPr lang="en-US" b="1" dirty="0" smtClean="0"/>
              <a:t>4) </a:t>
            </a:r>
            <a:r>
              <a:rPr lang="en-US" dirty="0" smtClean="0"/>
              <a:t>Select the output location for the raster export, the name of the output raster, and the file format. </a:t>
            </a:r>
            <a:r>
              <a:rPr lang="en-US" b="1" dirty="0" smtClean="0"/>
              <a:t>5) </a:t>
            </a:r>
            <a:r>
              <a:rPr lang="en-US" b="0" dirty="0" smtClean="0"/>
              <a:t>Press</a:t>
            </a:r>
            <a:r>
              <a:rPr lang="en-US" b="0" baseline="0" dirty="0" smtClean="0"/>
              <a:t> the save button and choose if you want display it in </a:t>
            </a:r>
            <a:r>
              <a:rPr lang="en-US" b="0" baseline="0" dirty="0" err="1" smtClean="0"/>
              <a:t>ArcMap</a:t>
            </a:r>
            <a:r>
              <a:rPr lang="en-US" b="0" baseline="0" dirty="0" smtClean="0"/>
              <a:t>. </a:t>
            </a:r>
            <a:r>
              <a:rPr lang="en-US" b="1" baseline="0" dirty="0" smtClean="0"/>
              <a:t>6) </a:t>
            </a:r>
            <a:r>
              <a:rPr lang="en-US" b="0" baseline="0" dirty="0" smtClean="0"/>
              <a:t>Do the same thing for your </a:t>
            </a:r>
            <a:r>
              <a:rPr lang="en-US" b="0" baseline="0" dirty="0" err="1" smtClean="0"/>
              <a:t>hillshade</a:t>
            </a:r>
            <a:r>
              <a:rPr lang="en-US" b="0" baseline="0" dirty="0" smtClean="0"/>
              <a:t> layer. </a:t>
            </a:r>
            <a:r>
              <a:rPr lang="en-US" b="1" baseline="0" dirty="0" smtClean="0"/>
              <a:t>7) </a:t>
            </a:r>
            <a:r>
              <a:rPr lang="en-US" b="0" baseline="0" dirty="0" smtClean="0"/>
              <a:t> You now have a new version of the aerial photo and the </a:t>
            </a:r>
            <a:r>
              <a:rPr lang="en-US" b="0" baseline="0" dirty="0" err="1" smtClean="0"/>
              <a:t>hillshade</a:t>
            </a:r>
            <a:r>
              <a:rPr lang="en-US" b="0" baseline="0" dirty="0" smtClean="0"/>
              <a:t> image. These two new images are what we will use to make our map. </a:t>
            </a:r>
            <a:r>
              <a:rPr lang="en-US" b="1" baseline="0" dirty="0" smtClean="0"/>
              <a:t>8) </a:t>
            </a:r>
            <a:r>
              <a:rPr lang="en-US" b="0" baseline="0" dirty="0" smtClean="0"/>
              <a:t>Restart </a:t>
            </a:r>
            <a:r>
              <a:rPr lang="en-US" b="0" baseline="0" dirty="0" err="1" smtClean="0"/>
              <a:t>ArcMap</a:t>
            </a:r>
            <a:r>
              <a:rPr lang="en-US" b="0" baseline="0" dirty="0" smtClean="0"/>
              <a:t> with a new map and add the </a:t>
            </a:r>
            <a:r>
              <a:rPr lang="en-US" b="0" baseline="0" dirty="0" err="1" smtClean="0"/>
              <a:t>hillshade</a:t>
            </a:r>
            <a:r>
              <a:rPr lang="en-US" b="0" baseline="0" dirty="0" smtClean="0"/>
              <a:t> image first so that our data frame will be projected in NAD83. Add the aerial photo next. You can </a:t>
            </a:r>
            <a:r>
              <a:rPr lang="en-US" dirty="0" smtClean="0"/>
              <a:t>delete everything else or put them in the storage</a:t>
            </a:r>
            <a:r>
              <a:rPr lang="en-US" baseline="0" dirty="0" smtClean="0"/>
              <a:t> folder.  </a:t>
            </a:r>
            <a:r>
              <a:rPr lang="en-US" b="1" baseline="0" dirty="0" smtClean="0"/>
              <a:t>Good job with all of that raster data prep!!!</a:t>
            </a:r>
            <a:endParaRPr lang="en-US" b="1" dirty="0" smtClean="0"/>
          </a:p>
        </p:txBody>
      </p:sp>
      <p:sp>
        <p:nvSpPr>
          <p:cNvPr id="4" name="Slide Number Placeholder 3"/>
          <p:cNvSpPr>
            <a:spLocks noGrp="1"/>
          </p:cNvSpPr>
          <p:nvPr>
            <p:ph type="sldNum" sz="quarter" idx="10"/>
          </p:nvPr>
        </p:nvSpPr>
        <p:spPr/>
        <p:txBody>
          <a:bodyPr/>
          <a:lstStyle/>
          <a:p>
            <a:fld id="{36B0B7EC-FBBC-4637-8F60-B170082AECE9}"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Alright we have a good “up-to-date” image of the area</a:t>
            </a:r>
            <a:r>
              <a:rPr lang="en-US" baseline="0" dirty="0" smtClean="0"/>
              <a:t> and a good idea of the topography around the lake. Before we can present anything to our client however we need to show some of what is going on around Crescent Lake. We won’t get too deep into the relevance because the main purpose is to show you how to do these. We’ll start by downloading the following files. All these are zip files so just extract them in the project folder. Leave them in their own folders without deleting any files but the already extracted zip folders. </a:t>
            </a:r>
          </a:p>
          <a:p>
            <a:r>
              <a:rPr lang="en-US" b="1" baseline="0" dirty="0" smtClean="0"/>
              <a:t>	1) </a:t>
            </a:r>
            <a:r>
              <a:rPr lang="en-US" b="0" baseline="0" dirty="0" smtClean="0"/>
              <a:t>Go to </a:t>
            </a:r>
            <a:r>
              <a:rPr lang="en-US" b="0" i="1" baseline="0" dirty="0" smtClean="0"/>
              <a:t>http://azconservation.org/downloads/all/P20/</a:t>
            </a:r>
            <a:r>
              <a:rPr lang="en-US" b="0" baseline="0" dirty="0" smtClean="0"/>
              <a:t> and you will be scrolling down to download the Biotic Communities of the Southwest GIS layer. I know this comes from an older map but it will give whoever is looking at our GIS product a better idea of the vegetation types in the area. </a:t>
            </a:r>
          </a:p>
          <a:p>
            <a:r>
              <a:rPr lang="en-US" b="0" baseline="0" dirty="0" smtClean="0"/>
              <a:t>	</a:t>
            </a:r>
            <a:r>
              <a:rPr lang="en-US" b="1" baseline="0" dirty="0" smtClean="0"/>
              <a:t>2) </a:t>
            </a:r>
            <a:r>
              <a:rPr lang="en-US" b="0" baseline="0" dirty="0" smtClean="0"/>
              <a:t>Go to </a:t>
            </a:r>
            <a:r>
              <a:rPr lang="en-US" b="0" i="1" baseline="0" dirty="0" smtClean="0"/>
              <a:t>http://www.blm.gov/az/st/en/prog/maps/gis_files.html</a:t>
            </a:r>
            <a:r>
              <a:rPr lang="en-US" b="0" baseline="0" dirty="0" smtClean="0"/>
              <a:t> and scroll down the statewide </a:t>
            </a:r>
            <a:r>
              <a:rPr lang="en-US" b="0" baseline="0" dirty="0" err="1" smtClean="0"/>
              <a:t>coverages</a:t>
            </a:r>
            <a:r>
              <a:rPr lang="en-US" b="0" baseline="0" dirty="0" smtClean="0"/>
              <a:t> list to the 5</a:t>
            </a:r>
            <a:r>
              <a:rPr lang="en-US" b="0" baseline="30000" dirty="0" smtClean="0"/>
              <a:t>th</a:t>
            </a:r>
            <a:r>
              <a:rPr lang="en-US" b="0" baseline="0" dirty="0" smtClean="0"/>
              <a:t> level (10digit) watersheds. It is good to know something about the area’s watersheds so when those heavy rains come the monitor station we build won’t get washed away. Download the *.e00 files because for some reason the </a:t>
            </a:r>
            <a:r>
              <a:rPr lang="en-US" b="0" baseline="0" dirty="0" err="1" smtClean="0"/>
              <a:t>shapefile</a:t>
            </a:r>
            <a:r>
              <a:rPr lang="en-US" b="0" baseline="0" dirty="0" smtClean="0"/>
              <a:t> didn’t seem to be working when I tried this the first few times. </a:t>
            </a:r>
          </a:p>
          <a:p>
            <a:r>
              <a:rPr lang="en-US" b="0" baseline="0" dirty="0" smtClean="0"/>
              <a:t>	</a:t>
            </a:r>
            <a:r>
              <a:rPr lang="en-US" b="1" baseline="0" dirty="0" smtClean="0"/>
              <a:t>3) </a:t>
            </a:r>
            <a:r>
              <a:rPr lang="en-US" b="0" baseline="0" dirty="0" smtClean="0"/>
              <a:t>Go to </a:t>
            </a:r>
            <a:r>
              <a:rPr lang="en-US" b="0" i="1" baseline="0" dirty="0" smtClean="0"/>
              <a:t>http://www.fws.gov/GIS/data/national/index.htm  </a:t>
            </a:r>
            <a:r>
              <a:rPr lang="en-US" b="0" baseline="0" dirty="0" smtClean="0"/>
              <a:t>and click on the Critical Habitat Data and Metadata link.  We want to be aware if there are any habitats of concern near our monitor station. Download the zip file </a:t>
            </a:r>
            <a:r>
              <a:rPr lang="en-US" dirty="0" smtClean="0"/>
              <a:t>containing seamless composite layer and metadata for all species. </a:t>
            </a:r>
            <a:r>
              <a:rPr lang="en-US" b="0" baseline="0" dirty="0" smtClean="0"/>
              <a:t>You can try and add all these downloaded data layers to our map at once if you want  but we will whittle down each one of them individually in the next few steps.</a:t>
            </a:r>
            <a:endParaRPr lang="en-US" dirty="0"/>
          </a:p>
        </p:txBody>
      </p:sp>
      <p:sp>
        <p:nvSpPr>
          <p:cNvPr id="4" name="Slide Number Placeholder 3"/>
          <p:cNvSpPr>
            <a:spLocks noGrp="1"/>
          </p:cNvSpPr>
          <p:nvPr>
            <p:ph type="sldNum" sz="quarter" idx="10"/>
          </p:nvPr>
        </p:nvSpPr>
        <p:spPr/>
        <p:txBody>
          <a:bodyPr/>
          <a:lstStyle/>
          <a:p>
            <a:fld id="{81E1C6CF-C3C9-4571-842A-66FB654540A1}"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	Let’s do the </a:t>
            </a:r>
            <a:r>
              <a:rPr lang="en-US" b="1" dirty="0" smtClean="0"/>
              <a:t>watershed file</a:t>
            </a:r>
            <a:r>
              <a:rPr lang="en-US" dirty="0" smtClean="0"/>
              <a:t> first. A little explanation </a:t>
            </a:r>
            <a:r>
              <a:rPr lang="en-US" b="0" dirty="0" smtClean="0"/>
              <a:t>about things like the </a:t>
            </a:r>
            <a:r>
              <a:rPr lang="en-US" b="0" baseline="0" dirty="0" smtClean="0"/>
              <a:t>.</a:t>
            </a:r>
            <a:r>
              <a:rPr lang="en-US" b="0" baseline="0" dirty="0" err="1" smtClean="0"/>
              <a:t>flt</a:t>
            </a:r>
            <a:r>
              <a:rPr lang="en-US" b="0" baseline="0" dirty="0" smtClean="0"/>
              <a:t> and .e00 file extensions. These each of course have their own purpose but in a nutshell they are just raster and vector files that want to be .</a:t>
            </a:r>
            <a:r>
              <a:rPr lang="en-US" b="0" baseline="0" dirty="0" err="1" smtClean="0"/>
              <a:t>img</a:t>
            </a:r>
            <a:r>
              <a:rPr lang="en-US" b="0" baseline="0" dirty="0" smtClean="0"/>
              <a:t> and </a:t>
            </a:r>
            <a:r>
              <a:rPr lang="en-US" b="0" baseline="0" dirty="0" err="1" smtClean="0"/>
              <a:t>shapefiles</a:t>
            </a:r>
            <a:r>
              <a:rPr lang="en-US" b="0" baseline="0" dirty="0" smtClean="0"/>
              <a:t> when they grow up. </a:t>
            </a:r>
            <a:r>
              <a:rPr lang="en-US" b="1" baseline="0" dirty="0" smtClean="0"/>
              <a:t>1) </a:t>
            </a:r>
            <a:r>
              <a:rPr lang="en-US" dirty="0" smtClean="0"/>
              <a:t>Open up </a:t>
            </a:r>
            <a:r>
              <a:rPr lang="en-US" dirty="0" err="1" smtClean="0"/>
              <a:t>ArcToolbox</a:t>
            </a:r>
            <a:r>
              <a:rPr lang="en-US" dirty="0" smtClean="0"/>
              <a:t> and drill down to </a:t>
            </a:r>
            <a:r>
              <a:rPr lang="en-US" b="1" dirty="0" smtClean="0"/>
              <a:t>Conversion Tools&gt;To</a:t>
            </a:r>
            <a:r>
              <a:rPr lang="en-US" b="1" baseline="0" dirty="0" smtClean="0"/>
              <a:t> Coverage&gt;Import from E00. </a:t>
            </a:r>
            <a:r>
              <a:rPr lang="en-US" b="0" baseline="0" dirty="0" smtClean="0"/>
              <a:t>This type of tool is known as a script, hence the scroll icon next to it. The tool window is as basic as bread. Input the </a:t>
            </a:r>
            <a:r>
              <a:rPr lang="en-US" b="1" baseline="0" dirty="0" smtClean="0"/>
              <a:t>az_huc5_83.e00 </a:t>
            </a:r>
            <a:r>
              <a:rPr lang="en-US" b="0" baseline="0" dirty="0" smtClean="0"/>
              <a:t>file, choose an output </a:t>
            </a:r>
            <a:r>
              <a:rPr lang="en-US" b="0" u="sng" baseline="0" dirty="0" smtClean="0"/>
              <a:t>folder</a:t>
            </a:r>
            <a:r>
              <a:rPr lang="en-US" b="0" baseline="0" dirty="0" smtClean="0"/>
              <a:t>, an output name, and let the thing process. Open it in your data frame. The output file is called a coverage which is like a </a:t>
            </a:r>
            <a:r>
              <a:rPr lang="en-US" b="0" baseline="0" dirty="0" err="1" smtClean="0"/>
              <a:t>shapefile</a:t>
            </a:r>
            <a:r>
              <a:rPr lang="en-US" b="0" baseline="0" dirty="0" smtClean="0"/>
              <a:t>. As you can see our area fits into just one watershed. </a:t>
            </a:r>
          </a:p>
          <a:p>
            <a:r>
              <a:rPr lang="en-US" b="0" baseline="0" dirty="0" smtClean="0"/>
              <a:t>	</a:t>
            </a:r>
            <a:r>
              <a:rPr lang="en-US" b="1" baseline="0" dirty="0" smtClean="0"/>
              <a:t>Well what we are trying to do here is show what watershed this is</a:t>
            </a:r>
            <a:r>
              <a:rPr lang="en-US" b="0" baseline="0" dirty="0" smtClean="0"/>
              <a:t>. </a:t>
            </a:r>
            <a:r>
              <a:rPr lang="en-US" b="1" baseline="0" dirty="0" smtClean="0"/>
              <a:t>2)</a:t>
            </a:r>
            <a:r>
              <a:rPr lang="en-US" b="0" baseline="0" dirty="0" smtClean="0"/>
              <a:t> Right click on the name and go to </a:t>
            </a:r>
            <a:r>
              <a:rPr lang="en-US" b="1" baseline="0" dirty="0" smtClean="0"/>
              <a:t>Data&gt;Export Data</a:t>
            </a:r>
            <a:r>
              <a:rPr lang="en-US" b="0" baseline="0" dirty="0" smtClean="0"/>
              <a:t>. In the drop down export all features in the view extent and use the same coordinate system as the data frame. Add our newly clipped watershed layer and get rid of the original watershed layer as it is no longer needed. </a:t>
            </a:r>
            <a:r>
              <a:rPr lang="en-US" b="1" baseline="0" dirty="0" smtClean="0"/>
              <a:t>3)</a:t>
            </a:r>
            <a:r>
              <a:rPr lang="en-US" b="0" baseline="0" dirty="0" smtClean="0"/>
              <a:t> Open the Labeling toolbar and click the label manager button  (first one next to the Labeling drop down). Make sure in the Label Classes box your new watershed layer and the subclass (Default) are both checked and highlight the subclass. For the label field have ‘HU_10_Name’, set your text preference, check the Only place label inside polygon box, and press apply/OK. The label with the name of the watershed will show up in the middle of the screen. Unfortunately we can’t move it around in this state. </a:t>
            </a:r>
            <a:r>
              <a:rPr lang="en-US" b="1" baseline="0" dirty="0" smtClean="0"/>
              <a:t>4)</a:t>
            </a:r>
            <a:r>
              <a:rPr lang="en-US" b="0" baseline="0" dirty="0" smtClean="0"/>
              <a:t> Right click on the layer name and ‘Convert labels to annotation.’ Store the annotation in the map and press convert. </a:t>
            </a:r>
            <a:r>
              <a:rPr lang="en-US" b="1" baseline="0" dirty="0" smtClean="0"/>
              <a:t>5) </a:t>
            </a:r>
            <a:r>
              <a:rPr lang="en-US" b="0" baseline="0" dirty="0" smtClean="0"/>
              <a:t>Zoom to your water shed layer and the annotation will be in the middle. It is not convenient, but move the annotation on to our area with the pointer cursor and panning and zooming in and out. Double click to get the properties window for editing. </a:t>
            </a:r>
            <a:r>
              <a:rPr lang="en-US" b="1" baseline="0" dirty="0" smtClean="0"/>
              <a:t>6) </a:t>
            </a:r>
            <a:r>
              <a:rPr lang="en-US" b="0" baseline="0" dirty="0" smtClean="0"/>
              <a:t>Place it on the map, like in a corner, where it can serve as a piece of information for whomever reads the map.</a:t>
            </a:r>
            <a:endParaRPr lang="en-US" b="0" dirty="0"/>
          </a:p>
        </p:txBody>
      </p:sp>
      <p:sp>
        <p:nvSpPr>
          <p:cNvPr id="4" name="Slide Number Placeholder 3"/>
          <p:cNvSpPr>
            <a:spLocks noGrp="1"/>
          </p:cNvSpPr>
          <p:nvPr>
            <p:ph type="sldNum" sz="quarter" idx="10"/>
          </p:nvPr>
        </p:nvSpPr>
        <p:spPr/>
        <p:txBody>
          <a:bodyPr/>
          <a:lstStyle/>
          <a:p>
            <a:fld id="{81E1C6CF-C3C9-4571-842A-66FB654540A1}"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0" dirty="0" smtClean="0"/>
              <a:t>	The</a:t>
            </a:r>
            <a:r>
              <a:rPr lang="en-US" b="0" baseline="0" dirty="0" smtClean="0"/>
              <a:t> </a:t>
            </a:r>
            <a:r>
              <a:rPr lang="en-US" b="1" baseline="0" dirty="0" smtClean="0"/>
              <a:t>b</a:t>
            </a:r>
            <a:r>
              <a:rPr lang="en-US" b="1" dirty="0" smtClean="0"/>
              <a:t>iotic communities </a:t>
            </a:r>
            <a:r>
              <a:rPr lang="en-US" b="0" dirty="0" smtClean="0"/>
              <a:t>layer</a:t>
            </a:r>
            <a:r>
              <a:rPr lang="en-US" b="0" baseline="0" dirty="0" smtClean="0"/>
              <a:t> is next.</a:t>
            </a:r>
            <a:r>
              <a:rPr lang="en-US" b="1" dirty="0" smtClean="0"/>
              <a:t> </a:t>
            </a:r>
            <a:r>
              <a:rPr lang="en-US" b="0" dirty="0" smtClean="0"/>
              <a:t>In the folder for the biotic communities you will find a </a:t>
            </a:r>
            <a:r>
              <a:rPr lang="en-US" b="0" dirty="0" err="1" smtClean="0"/>
              <a:t>shapefile</a:t>
            </a:r>
            <a:r>
              <a:rPr lang="en-US" b="0" dirty="0" smtClean="0"/>
              <a:t> and a layer</a:t>
            </a:r>
            <a:r>
              <a:rPr lang="en-US" b="0" baseline="0" dirty="0" smtClean="0"/>
              <a:t> file. They both display the same information. The </a:t>
            </a:r>
            <a:r>
              <a:rPr lang="en-US" b="0" baseline="0" dirty="0" err="1" smtClean="0"/>
              <a:t>shapefile</a:t>
            </a:r>
            <a:r>
              <a:rPr lang="en-US" b="0" baseline="0" dirty="0" smtClean="0"/>
              <a:t> has more workability so load it into the data frame. If you put the </a:t>
            </a:r>
            <a:r>
              <a:rPr lang="en-US" b="0" baseline="0" dirty="0" err="1" smtClean="0"/>
              <a:t>shapefile</a:t>
            </a:r>
            <a:r>
              <a:rPr lang="en-US" b="0" baseline="0" dirty="0" smtClean="0"/>
              <a:t> on top your data frame it will fill with solid color. Also notice the annotation for the watershed stays on top of everything but more important the black polygon boundary in the upper right part of the data frame indicates that there are two different biotic communities in our area. Let’s start by clipping our biotic </a:t>
            </a:r>
            <a:r>
              <a:rPr lang="en-US" b="0" baseline="0" dirty="0" err="1" smtClean="0"/>
              <a:t>shapefile</a:t>
            </a:r>
            <a:r>
              <a:rPr lang="en-US" b="0" baseline="0" dirty="0" smtClean="0"/>
              <a:t> down to size. </a:t>
            </a:r>
          </a:p>
          <a:p>
            <a:r>
              <a:rPr lang="en-US" b="0" baseline="0" dirty="0" smtClean="0"/>
              <a:t>	In order to keep things simple let do something like we did with the last layer. </a:t>
            </a:r>
            <a:r>
              <a:rPr lang="en-US" b="1" baseline="0" dirty="0" smtClean="0"/>
              <a:t>1) </a:t>
            </a:r>
            <a:r>
              <a:rPr lang="en-US" b="0" baseline="0" dirty="0" smtClean="0"/>
              <a:t>Right click on the name and go to </a:t>
            </a:r>
            <a:r>
              <a:rPr lang="en-US" b="1" baseline="0" dirty="0" smtClean="0"/>
              <a:t>Data&gt;Export Data</a:t>
            </a:r>
            <a:r>
              <a:rPr lang="en-US" b="0" baseline="0" dirty="0" smtClean="0"/>
              <a:t>. In the drop down export all features in the view extent and use the same coordinate system as the data frame. Get rid of the original biotic layer as it is no longer needed. </a:t>
            </a:r>
            <a:r>
              <a:rPr lang="en-US" b="1" baseline="0" dirty="0" smtClean="0"/>
              <a:t>2) </a:t>
            </a:r>
            <a:r>
              <a:rPr lang="en-US" b="0" baseline="0" dirty="0" smtClean="0"/>
              <a:t>The area of the shape file still extends beyond our area just like the watershed and other vector layers we will add but that’s OK because our final product will only show what’s in our area. If you look at the attribute table  you will see we only have the two features left. Go to the layer’s Properties&gt;</a:t>
            </a:r>
            <a:r>
              <a:rPr lang="en-US" b="0" baseline="0" dirty="0" err="1" smtClean="0"/>
              <a:t>Symbology</a:t>
            </a:r>
            <a:r>
              <a:rPr lang="en-US" b="0" baseline="0" dirty="0" smtClean="0"/>
              <a:t>. Click Categories&gt;unique values on the left side and in the value field drop down to ‘Community’, </a:t>
            </a:r>
            <a:r>
              <a:rPr lang="en-US" b="1" baseline="0" dirty="0" smtClean="0"/>
              <a:t>3)</a:t>
            </a:r>
            <a:r>
              <a:rPr lang="en-US" b="0" baseline="0" dirty="0" smtClean="0"/>
              <a:t> Click the Add All Values button, uncheck &lt;all other values&gt; (and better yet do no fill or outline). Double click the colored squares and make the two features into outlines. </a:t>
            </a:r>
            <a:r>
              <a:rPr lang="en-US" b="1" baseline="0" dirty="0" smtClean="0"/>
              <a:t>4)</a:t>
            </a:r>
            <a:r>
              <a:rPr lang="en-US" b="0" baseline="0" dirty="0" smtClean="0"/>
              <a:t> Click the label manager button  (first one next to the Labeling drop down). Make sure in the Label Classes box your layer and the subclass (Default) are both checked highlight the subclass. For the label field have ‘Community’, set your text preference, check the Only place label inside polygon box, and press apply/OK. The label with the name of the watershed will show up in the middle of the screen. Unfortunately we can’t move it around in this state. </a:t>
            </a:r>
            <a:r>
              <a:rPr lang="en-US" b="1" baseline="0" dirty="0" smtClean="0"/>
              <a:t>5)</a:t>
            </a:r>
            <a:r>
              <a:rPr lang="en-US" b="0" baseline="0" dirty="0" smtClean="0"/>
              <a:t> Right click on the layer name and ‘Convert labels to annotation.’ Store the annotation in the map and press convert. </a:t>
            </a:r>
            <a:r>
              <a:rPr lang="en-US" b="1" baseline="0" dirty="0" smtClean="0"/>
              <a:t>6) </a:t>
            </a:r>
            <a:r>
              <a:rPr lang="en-US" b="0" baseline="0" dirty="0" smtClean="0"/>
              <a:t>Zoom to your biotic layer and the annotations will be in the middle of their polygons. Again this is not convenient, but move the annotations on to our area with the pointer cursor and panning and zooming in and out. One is near our area but the other is can be found by searching the right side of the polygon. Double click to get the properties window for editing as needed. </a:t>
            </a:r>
            <a:r>
              <a:rPr lang="en-US" b="1" baseline="0" dirty="0" smtClean="0"/>
              <a:t>7) </a:t>
            </a:r>
            <a:r>
              <a:rPr lang="en-US" b="0" baseline="0" dirty="0" smtClean="0"/>
              <a:t>Edit and place it on the map in away that designates the two biotic areas</a:t>
            </a:r>
            <a:endParaRPr lang="en-US" b="0" dirty="0"/>
          </a:p>
        </p:txBody>
      </p:sp>
      <p:sp>
        <p:nvSpPr>
          <p:cNvPr id="4" name="Slide Number Placeholder 3"/>
          <p:cNvSpPr>
            <a:spLocks noGrp="1"/>
          </p:cNvSpPr>
          <p:nvPr>
            <p:ph type="sldNum" sz="quarter" idx="10"/>
          </p:nvPr>
        </p:nvSpPr>
        <p:spPr/>
        <p:txBody>
          <a:bodyPr/>
          <a:lstStyle/>
          <a:p>
            <a:fld id="{81E1C6CF-C3C9-4571-842A-66FB654540A1}"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Now we add the critical habitat</a:t>
            </a:r>
            <a:r>
              <a:rPr lang="en-US" baseline="0" dirty="0" smtClean="0"/>
              <a:t> layer</a:t>
            </a:r>
            <a:r>
              <a:rPr lang="en-US" u="none" baseline="0" dirty="0" smtClean="0"/>
              <a:t> </a:t>
            </a:r>
            <a:r>
              <a:rPr lang="en-US" u="sng" baseline="0" dirty="0" smtClean="0"/>
              <a:t>polygons</a:t>
            </a:r>
            <a:r>
              <a:rPr lang="en-US" baseline="0" dirty="0" smtClean="0"/>
              <a:t>. Do so now. Have the layer display as an outline with no fill. Just to mix things up a bit lets do a procedure we did in Module 3. </a:t>
            </a:r>
            <a:r>
              <a:rPr lang="en-US" b="1" i="0" baseline="0" dirty="0" smtClean="0"/>
              <a:t>1)</a:t>
            </a:r>
            <a:r>
              <a:rPr lang="en-US" b="0" i="0" baseline="0" dirty="0" smtClean="0"/>
              <a:t> Click on the Select Features by Rectangle button and select the habitat polygon in our area. If it looks like everything on all layers is selected, drop down the table options in the top left corner and switch the selection. We just want the one selected </a:t>
            </a:r>
            <a:r>
              <a:rPr lang="en-US" b="1" i="0" baseline="0" dirty="0" smtClean="0"/>
              <a:t>2) </a:t>
            </a:r>
            <a:r>
              <a:rPr lang="en-US" b="0" i="0" baseline="0" dirty="0" smtClean="0"/>
              <a:t>Go to the Editor tool bar. From the dropdown menu start editing, and when the warning window about spatial reference pops up just press continue. If you are in Arc10 a side bar will pop up on the right or a select target drop down box in Arc 9.x; with either make sure the critical habitat layer is the selected target. </a:t>
            </a:r>
            <a:r>
              <a:rPr lang="en-US" b="1" i="0" baseline="0" dirty="0" smtClean="0"/>
              <a:t>3)</a:t>
            </a:r>
            <a:r>
              <a:rPr lang="en-US" b="0" i="0" baseline="0" dirty="0" smtClean="0"/>
              <a:t> In the table right click one the gray square next to one of the selected/highlighted names to bring up a sub-menu. </a:t>
            </a:r>
            <a:r>
              <a:rPr lang="en-US" b="1" i="0" baseline="0" dirty="0" smtClean="0"/>
              <a:t>4) </a:t>
            </a:r>
            <a:r>
              <a:rPr lang="en-US" b="0" i="0" baseline="0" dirty="0" smtClean="0"/>
              <a:t>Choose delete selected.</a:t>
            </a:r>
            <a:r>
              <a:rPr lang="en-US" b="1" i="0" baseline="0" dirty="0" smtClean="0"/>
              <a:t>5)</a:t>
            </a:r>
            <a:r>
              <a:rPr lang="en-US" b="0" i="0" baseline="0" dirty="0" smtClean="0"/>
              <a:t> Go back to the editor toolbar drop down, save edits, stop editing and close the attribute table. </a:t>
            </a:r>
            <a:r>
              <a:rPr lang="en-US" b="1" i="0" baseline="0" dirty="0" smtClean="0"/>
              <a:t>6) </a:t>
            </a:r>
            <a:r>
              <a:rPr lang="en-US" b="0" i="0" baseline="0" dirty="0" smtClean="0"/>
              <a:t> Refresh the map as needed and do our label annotation procedure with the field name ‘</a:t>
            </a:r>
            <a:r>
              <a:rPr lang="en-US" b="0" i="0" baseline="0" dirty="0" err="1" smtClean="0"/>
              <a:t>Comname</a:t>
            </a:r>
            <a:r>
              <a:rPr lang="en-US" b="0" i="0" baseline="0" dirty="0" smtClean="0"/>
              <a:t>’. You should now have the Mexican spotted owl on our map.</a:t>
            </a:r>
            <a:endParaRPr lang="en-US" dirty="0"/>
          </a:p>
        </p:txBody>
      </p:sp>
      <p:sp>
        <p:nvSpPr>
          <p:cNvPr id="4" name="Slide Number Placeholder 3"/>
          <p:cNvSpPr>
            <a:spLocks noGrp="1"/>
          </p:cNvSpPr>
          <p:nvPr>
            <p:ph type="sldNum" sz="quarter" idx="10"/>
          </p:nvPr>
        </p:nvSpPr>
        <p:spPr/>
        <p:txBody>
          <a:bodyPr/>
          <a:lstStyle/>
          <a:p>
            <a:fld id="{81E1C6CF-C3C9-4571-842A-66FB654540A1}"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	It</a:t>
            </a:r>
            <a:r>
              <a:rPr lang="en-US" b="0" baseline="0" dirty="0" smtClean="0"/>
              <a:t> is hard to be planning to build a monitoring station on a site we have never visited. So let’s pretend we went out to the site and did a little bit of a visual survey. Let’s also say that we were also concerned about some of the wildlife near that south tip of Crescent Lake where we want to build. </a:t>
            </a:r>
            <a:r>
              <a:rPr lang="en-US" b="1" baseline="0" dirty="0" smtClean="0"/>
              <a:t>We went out there with our trusty GPS unit and marked (as waypoints) all the </a:t>
            </a:r>
            <a:r>
              <a:rPr lang="en-US" b="1" baseline="0" dirty="0" err="1" smtClean="0"/>
              <a:t>jackalope</a:t>
            </a:r>
            <a:r>
              <a:rPr lang="en-US" b="1" baseline="0" dirty="0" smtClean="0"/>
              <a:t> burrows we came across.</a:t>
            </a:r>
            <a:r>
              <a:rPr lang="en-US" b="0" baseline="0" dirty="0" smtClean="0"/>
              <a:t> Now there is third party software that will let us import those points directly into </a:t>
            </a:r>
            <a:r>
              <a:rPr lang="en-US" b="0" baseline="0" dirty="0" err="1" smtClean="0"/>
              <a:t>ArcMap</a:t>
            </a:r>
            <a:r>
              <a:rPr lang="en-US" b="0" baseline="0" dirty="0" smtClean="0"/>
              <a:t> as a new </a:t>
            </a:r>
            <a:r>
              <a:rPr lang="en-US" b="0" baseline="0" dirty="0" err="1" smtClean="0"/>
              <a:t>shapefile</a:t>
            </a:r>
            <a:r>
              <a:rPr lang="en-US" b="0" baseline="0" dirty="0" smtClean="0"/>
              <a:t> but let’s say all we could get off our GPS unit was a table of the coordinates. Further more because we had just a standard GPS unit any other fields of data wanted had to be entered into a separate table. In the end you were able to get everything into one table that we made in Excel but now the challenge is to get it into Arc (or you forgot the GPS for visit altogether and just have a table of data). </a:t>
            </a:r>
          </a:p>
          <a:p>
            <a:r>
              <a:rPr lang="en-US" b="0" baseline="0" dirty="0" smtClean="0"/>
              <a:t>	</a:t>
            </a:r>
            <a:r>
              <a:rPr lang="en-US" b="1" baseline="0" dirty="0" smtClean="0"/>
              <a:t>So we have our table, the </a:t>
            </a:r>
            <a:r>
              <a:rPr lang="en-US" b="1" baseline="0" dirty="0" err="1" smtClean="0"/>
              <a:t>Jackalope</a:t>
            </a:r>
            <a:r>
              <a:rPr lang="en-US" b="1" baseline="0" dirty="0" smtClean="0"/>
              <a:t> Burrows table from GPS (Jackalope_burrows.csv)</a:t>
            </a:r>
            <a:r>
              <a:rPr lang="en-US" b="1" i="0" u="none" baseline="0" dirty="0" smtClean="0"/>
              <a:t> link on the GRAIL webpage </a:t>
            </a:r>
            <a:r>
              <a:rPr lang="en-US" b="1" baseline="0" dirty="0" smtClean="0"/>
              <a:t>(note: this a nonsense table for education only).</a:t>
            </a:r>
            <a:r>
              <a:rPr lang="en-US" b="0" baseline="0" dirty="0" smtClean="0"/>
              <a:t> This table was saved from our table we made in Excel as a CSV (comma delimited) file. This a text file that’s separates your fields with a comma. You can look at this in Notepad if you want. </a:t>
            </a:r>
          </a:p>
          <a:p>
            <a:r>
              <a:rPr lang="en-US" b="0" baseline="0" dirty="0" smtClean="0"/>
              <a:t>	Here’s how to make this table into a spatial feature.</a:t>
            </a:r>
            <a:r>
              <a:rPr lang="en-US" b="1" baseline="0" dirty="0" smtClean="0"/>
              <a:t> 1)</a:t>
            </a:r>
            <a:r>
              <a:rPr lang="en-US" b="0" baseline="0" dirty="0" smtClean="0"/>
              <a:t> In </a:t>
            </a:r>
            <a:r>
              <a:rPr lang="en-US" b="0" baseline="0" dirty="0" err="1" smtClean="0"/>
              <a:t>ArcCatalog</a:t>
            </a:r>
            <a:r>
              <a:rPr lang="en-US" b="0" baseline="0" dirty="0" smtClean="0"/>
              <a:t> right click on our .</a:t>
            </a:r>
            <a:r>
              <a:rPr lang="en-US" b="0" baseline="0" dirty="0" err="1" smtClean="0"/>
              <a:t>csv</a:t>
            </a:r>
            <a:r>
              <a:rPr lang="en-US" b="0" baseline="0" dirty="0" smtClean="0"/>
              <a:t> file and Create Feature Class&gt;From XY table… and a wizard will pop up. </a:t>
            </a:r>
            <a:r>
              <a:rPr lang="en-US" b="1" baseline="0" dirty="0" smtClean="0"/>
              <a:t>2) </a:t>
            </a:r>
            <a:r>
              <a:rPr lang="en-US" b="0" baseline="0" dirty="0" smtClean="0"/>
              <a:t>In the X Field put the longitude and in the Y Field put the latitude if they are not already there and pick your output. It isn’t going into a </a:t>
            </a:r>
            <a:r>
              <a:rPr lang="en-US" b="0" baseline="0" dirty="0" err="1" smtClean="0"/>
              <a:t>geodatabase</a:t>
            </a:r>
            <a:r>
              <a:rPr lang="en-US" b="0" baseline="0" dirty="0" smtClean="0"/>
              <a:t> so it will come out as a </a:t>
            </a:r>
            <a:r>
              <a:rPr lang="en-US" b="0" baseline="0" dirty="0" err="1" smtClean="0"/>
              <a:t>shapefile</a:t>
            </a:r>
            <a:r>
              <a:rPr lang="en-US" b="0" baseline="0" dirty="0" smtClean="0"/>
              <a:t>.</a:t>
            </a:r>
            <a:r>
              <a:rPr lang="en-US" b="1" baseline="0" dirty="0" smtClean="0"/>
              <a:t> 3)</a:t>
            </a:r>
            <a:r>
              <a:rPr lang="en-US" b="0" baseline="0" dirty="0" smtClean="0"/>
              <a:t> Add a spatial reference by clicking on Coordinate System of Input Coordinates… and Select&gt;Geographic Coordinate Systems&gt;North America&gt; NAD 1983.prj or if you want Advanced Geometry Options and use the map’s spatial reference. </a:t>
            </a:r>
            <a:r>
              <a:rPr lang="en-US" b="1" baseline="0" dirty="0" smtClean="0"/>
              <a:t>4)</a:t>
            </a:r>
            <a:r>
              <a:rPr lang="en-US" b="0" baseline="0" dirty="0" smtClean="0"/>
              <a:t> Add the projection, press OK and OK, and let it process. We have to do it in a geographic coordinate system (GCS) if we are adding XY table data. </a:t>
            </a:r>
            <a:r>
              <a:rPr lang="en-US" b="1" baseline="0" dirty="0" smtClean="0"/>
              <a:t>5)</a:t>
            </a:r>
            <a:r>
              <a:rPr lang="en-US" b="0" baseline="0" dirty="0" smtClean="0"/>
              <a:t> Once it has processed add it to you map. You can open up the attribute table and see that all the fields we had are now part of the </a:t>
            </a:r>
            <a:r>
              <a:rPr lang="en-US" b="0" baseline="0" dirty="0" err="1" smtClean="0"/>
              <a:t>shapefile</a:t>
            </a:r>
            <a:r>
              <a:rPr lang="en-US" b="0" baseline="0" dirty="0" smtClean="0"/>
              <a:t>. Now we know the locations and some things about the wildlife near our project site (OK so I got a little fancy with the icons. You can click the icon in the table of contents to change the display and choose the style environmental).</a:t>
            </a:r>
            <a:endParaRPr lang="en-US" b="0" dirty="0"/>
          </a:p>
        </p:txBody>
      </p:sp>
      <p:sp>
        <p:nvSpPr>
          <p:cNvPr id="4" name="Slide Number Placeholder 3"/>
          <p:cNvSpPr>
            <a:spLocks noGrp="1"/>
          </p:cNvSpPr>
          <p:nvPr>
            <p:ph type="sldNum" sz="quarter" idx="10"/>
          </p:nvPr>
        </p:nvSpPr>
        <p:spPr/>
        <p:txBody>
          <a:bodyPr/>
          <a:lstStyle/>
          <a:p>
            <a:fld id="{81E1C6CF-C3C9-4571-842A-66FB654540A1}"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	For our last layer we will be adding the monitoring station location we want to present to the Forest Service. </a:t>
            </a:r>
            <a:r>
              <a:rPr lang="en-US" b="1" dirty="0" smtClean="0"/>
              <a:t>1) </a:t>
            </a:r>
            <a:r>
              <a:rPr lang="en-US" dirty="0" smtClean="0"/>
              <a:t>In </a:t>
            </a:r>
            <a:r>
              <a:rPr lang="en-US" dirty="0" err="1" smtClean="0"/>
              <a:t>ArcCatalog</a:t>
            </a:r>
            <a:r>
              <a:rPr lang="en-US" dirty="0" smtClean="0"/>
              <a:t> right click on your</a:t>
            </a:r>
            <a:r>
              <a:rPr lang="en-US" baseline="0" dirty="0" smtClean="0"/>
              <a:t> project folder and go to New&gt;</a:t>
            </a:r>
            <a:r>
              <a:rPr lang="en-US" baseline="0" dirty="0" err="1" smtClean="0"/>
              <a:t>Shapefile</a:t>
            </a:r>
            <a:r>
              <a:rPr lang="en-US" baseline="0" dirty="0" smtClean="0"/>
              <a:t>. A wizard will pop up. Give it a name like ‘</a:t>
            </a:r>
            <a:r>
              <a:rPr lang="en-US" baseline="0" dirty="0" err="1" smtClean="0"/>
              <a:t>MS_site</a:t>
            </a:r>
            <a:r>
              <a:rPr lang="en-US" baseline="0" dirty="0" smtClean="0"/>
              <a:t>’ and make sure the feature type is a point. </a:t>
            </a:r>
            <a:r>
              <a:rPr lang="en-US" b="1" baseline="0" dirty="0" smtClean="0"/>
              <a:t>2) </a:t>
            </a:r>
            <a:r>
              <a:rPr lang="en-US" baseline="0" dirty="0" smtClean="0"/>
              <a:t>Our data frame is in GCS NAD 83 so let’s use that for our projection (spatial reference). </a:t>
            </a:r>
            <a:r>
              <a:rPr lang="en-US" b="0" baseline="0" dirty="0" smtClean="0"/>
              <a:t>Click Edit&gt;Select&gt;Geographic Coordinate Systems&gt;North America&gt; NAD 1983.prj. </a:t>
            </a:r>
            <a:r>
              <a:rPr lang="en-US" b="1" baseline="0" dirty="0" smtClean="0"/>
              <a:t>Congratulations you just created a new </a:t>
            </a:r>
            <a:r>
              <a:rPr lang="en-US" b="1" baseline="0" dirty="0" err="1" smtClean="0"/>
              <a:t>shapefile</a:t>
            </a:r>
            <a:r>
              <a:rPr lang="en-US" b="1" baseline="0" dirty="0" smtClean="0"/>
              <a:t>.</a:t>
            </a:r>
            <a:r>
              <a:rPr lang="en-US" b="0" baseline="0" dirty="0" smtClean="0"/>
              <a:t> If it hasn't shown up move it on to our map and of course it won’t show anything because we haven’t added any data to it yet. </a:t>
            </a:r>
          </a:p>
          <a:p>
            <a:r>
              <a:rPr lang="en-US" b="0" baseline="0" dirty="0" smtClean="0"/>
              <a:t>	We are going to be using the Editor tool/toolbar again and </a:t>
            </a:r>
            <a:r>
              <a:rPr lang="en-US" b="0" baseline="0" dirty="0" err="1" smtClean="0"/>
              <a:t>agin</a:t>
            </a:r>
            <a:r>
              <a:rPr lang="en-US" b="0" baseline="0" dirty="0" smtClean="0"/>
              <a:t> if you are not doing this in Arc 10 you will need to translate these instructions in Arc 9.x speak or see below. </a:t>
            </a:r>
            <a:r>
              <a:rPr lang="en-US" b="1" baseline="0" dirty="0" smtClean="0"/>
              <a:t>3)</a:t>
            </a:r>
            <a:r>
              <a:rPr lang="en-US" b="0" baseline="0" dirty="0" smtClean="0"/>
              <a:t> Now we can start the editor in a couple of ways but for this step right click on the layer name&gt;edit features&gt;start editing. Don’t worry about the caution widow that pops up and just press Continue. In the window that comes up on the right you probably won’t see our monitoring station layer we want to edit. </a:t>
            </a:r>
            <a:r>
              <a:rPr lang="en-US" b="1" baseline="0" dirty="0" smtClean="0"/>
              <a:t>4) </a:t>
            </a:r>
            <a:r>
              <a:rPr lang="en-US" b="0" baseline="0" dirty="0" smtClean="0"/>
              <a:t>Click on the Organize Templates button. </a:t>
            </a:r>
            <a:r>
              <a:rPr lang="en-US" b="1" baseline="0" dirty="0" smtClean="0"/>
              <a:t>5) </a:t>
            </a:r>
            <a:r>
              <a:rPr lang="en-US" b="0" baseline="0" dirty="0" smtClean="0"/>
              <a:t>Select the site layer and click New Template. Select the site layer again and press Finish. Our site layer now shows up in the editor window on the right so close out the templates window. </a:t>
            </a:r>
            <a:r>
              <a:rPr lang="en-US" b="1" baseline="0" dirty="0" smtClean="0"/>
              <a:t>6) </a:t>
            </a:r>
            <a:r>
              <a:rPr lang="en-US" b="0" baseline="0" dirty="0" smtClean="0"/>
              <a:t>Select the site layer in the editor window and the available construction tools for that layer will appear at the bottom. It should default to Point which is what we want. </a:t>
            </a:r>
            <a:r>
              <a:rPr lang="en-US" b="1" baseline="0" dirty="0" smtClean="0"/>
              <a:t>7)</a:t>
            </a:r>
            <a:r>
              <a:rPr lang="en-US" b="0" baseline="0" dirty="0" smtClean="0"/>
              <a:t> If you move onto the map we have a phantom arrow for our cursor. Move to a place you feel is suitable for our monitoring station on the southern tip of Crescent Lake and click to add the point. </a:t>
            </a:r>
            <a:r>
              <a:rPr lang="en-US" b="1" baseline="0" dirty="0" smtClean="0"/>
              <a:t>8) </a:t>
            </a:r>
            <a:r>
              <a:rPr lang="en-US" b="0" baseline="0" dirty="0" smtClean="0"/>
              <a:t>You can now go up to the Editor toolbar and from the drop down save your edit and stop editing. </a:t>
            </a:r>
            <a:r>
              <a:rPr lang="en-US" b="1" baseline="0" dirty="0" smtClean="0"/>
              <a:t>Congratulations you just created a new point feature in your </a:t>
            </a:r>
            <a:r>
              <a:rPr lang="en-US" b="1" baseline="0" dirty="0" err="1" smtClean="0"/>
              <a:t>shapefile</a:t>
            </a:r>
            <a:r>
              <a:rPr lang="en-US" b="1" baseline="0" dirty="0" smtClean="0"/>
              <a:t>.</a:t>
            </a:r>
          </a:p>
          <a:p>
            <a:r>
              <a:rPr lang="en-US" b="0" baseline="0" dirty="0" smtClean="0"/>
              <a:t>	For Arc 9.x go up to the Editor drop down and start editing. Select the fat pencil on the Editor toolbar. Use this to pick a monitoring station location and click to add the point. Go back to the drop down to save the edits and stop editing.</a:t>
            </a:r>
            <a:endParaRPr lang="en-US" b="0" dirty="0"/>
          </a:p>
        </p:txBody>
      </p:sp>
      <p:sp>
        <p:nvSpPr>
          <p:cNvPr id="4" name="Slide Number Placeholder 3"/>
          <p:cNvSpPr>
            <a:spLocks noGrp="1"/>
          </p:cNvSpPr>
          <p:nvPr>
            <p:ph type="sldNum" sz="quarter" idx="10"/>
          </p:nvPr>
        </p:nvSpPr>
        <p:spPr/>
        <p:txBody>
          <a:bodyPr/>
          <a:lstStyle/>
          <a:p>
            <a:fld id="{81E1C6CF-C3C9-4571-842A-66FB654540A1}"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We want to </a:t>
            </a:r>
            <a:r>
              <a:rPr lang="en-US" baseline="0" dirty="0" smtClean="0"/>
              <a:t>be aware of anything going on within say 250 meters of our monitoring station so let’s create a buffer around our point. In Arc 10 go to the </a:t>
            </a:r>
            <a:r>
              <a:rPr lang="en-US" baseline="0" dirty="0" err="1" smtClean="0"/>
              <a:t>Geoprocessing</a:t>
            </a:r>
            <a:r>
              <a:rPr lang="en-US" baseline="0" dirty="0" smtClean="0"/>
              <a:t> menu up top or </a:t>
            </a:r>
            <a:r>
              <a:rPr lang="en-US" baseline="0" dirty="0" err="1" smtClean="0"/>
              <a:t>ArcToolbox</a:t>
            </a:r>
            <a:r>
              <a:rPr lang="en-US" baseline="0" dirty="0" smtClean="0"/>
              <a:t> in any Arc version and select the buffer tool (under Analysis Tools&gt;Proximity). Put the site layer in as the input, choose an output location and name, and for the distance put 250 meters. Don’t worry about the other stuff and press OK. When it is finished processing you’ll have a new </a:t>
            </a:r>
            <a:r>
              <a:rPr lang="en-US" baseline="0" dirty="0" err="1" smtClean="0"/>
              <a:t>shapefile</a:t>
            </a:r>
            <a:r>
              <a:rPr lang="en-US" baseline="0" dirty="0" smtClean="0"/>
              <a:t> on you map that looks like an oblong disc with your site in the center. Make the fill hollow and the outline the color and thickness you want. Notice the buffer is more of an oval than a circle. This is because Arc adjusted for the topography and landscape when making the buffer.</a:t>
            </a:r>
            <a:endParaRPr lang="en-US" dirty="0"/>
          </a:p>
        </p:txBody>
      </p:sp>
      <p:sp>
        <p:nvSpPr>
          <p:cNvPr id="4" name="Slide Number Placeholder 3"/>
          <p:cNvSpPr>
            <a:spLocks noGrp="1"/>
          </p:cNvSpPr>
          <p:nvPr>
            <p:ph type="sldNum" sz="quarter" idx="10"/>
          </p:nvPr>
        </p:nvSpPr>
        <p:spPr/>
        <p:txBody>
          <a:bodyPr/>
          <a:lstStyle/>
          <a:p>
            <a:fld id="{81E1C6CF-C3C9-4571-842A-66FB654540A1}"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One more thing before we go into the layout finishing. If</a:t>
            </a:r>
            <a:r>
              <a:rPr lang="en-US" baseline="0" dirty="0" smtClean="0"/>
              <a:t> we</a:t>
            </a:r>
            <a:r>
              <a:rPr lang="en-US" dirty="0" smtClean="0"/>
              <a:t> go into the layout now our critical habitats and biotic layers will be bleeding off the edge of our image. So we need to make a special </a:t>
            </a:r>
            <a:r>
              <a:rPr lang="en-US" dirty="0" err="1" smtClean="0"/>
              <a:t>shapefile</a:t>
            </a:r>
            <a:r>
              <a:rPr lang="en-US" dirty="0" smtClean="0"/>
              <a:t> to clip them. </a:t>
            </a:r>
            <a:r>
              <a:rPr lang="en-US" b="1" dirty="0" smtClean="0"/>
              <a:t>1) </a:t>
            </a:r>
            <a:r>
              <a:rPr lang="en-US" dirty="0" smtClean="0"/>
              <a:t>Zoom out to where</a:t>
            </a:r>
            <a:r>
              <a:rPr lang="en-US" baseline="0" dirty="0" smtClean="0"/>
              <a:t> you can see the image and some white space about 1:20,000. You should also see our two </a:t>
            </a:r>
            <a:r>
              <a:rPr lang="en-US" baseline="0" dirty="0" smtClean="0"/>
              <a:t>rogue </a:t>
            </a:r>
            <a:r>
              <a:rPr lang="en-US" baseline="0" dirty="0" smtClean="0"/>
              <a:t>layers in the white space. </a:t>
            </a:r>
            <a:r>
              <a:rPr lang="en-US" b="1" baseline="0" dirty="0" smtClean="0"/>
              <a:t>2) </a:t>
            </a:r>
            <a:r>
              <a:rPr lang="en-US" baseline="0" dirty="0" smtClean="0"/>
              <a:t>Turn on the Draw toolbar. Make sure you are on the rectangle, move the cursor on to the map area making it become crosshairs, and draw a rectangle around the edge of your image. You can rotate and move it to match the edges and angles. </a:t>
            </a:r>
            <a:r>
              <a:rPr lang="en-US" b="1" baseline="0" dirty="0" smtClean="0"/>
              <a:t>3) </a:t>
            </a:r>
            <a:r>
              <a:rPr lang="en-US" baseline="0" dirty="0" smtClean="0"/>
              <a:t>Now go to the Drawing drop down and chose Graphics to Features. Use the data frame as the coordinate system, choose an output, and check delete graphics after conversion as we will no longer need the graphic rectangle. Press OK and you can but there is no need to added it as a map layer. Just remember where it is stored in the computer. </a:t>
            </a:r>
            <a:r>
              <a:rPr lang="en-US" b="1" baseline="0" dirty="0" smtClean="0"/>
              <a:t>4) </a:t>
            </a:r>
            <a:r>
              <a:rPr lang="en-US" baseline="0" dirty="0" smtClean="0"/>
              <a:t>Go up to the </a:t>
            </a:r>
            <a:r>
              <a:rPr lang="en-US" baseline="0" dirty="0" err="1" smtClean="0"/>
              <a:t>Geoprocessing</a:t>
            </a:r>
            <a:r>
              <a:rPr lang="en-US" baseline="0" dirty="0" smtClean="0"/>
              <a:t> menu or </a:t>
            </a:r>
            <a:r>
              <a:rPr lang="en-US" baseline="0" dirty="0" err="1" smtClean="0"/>
              <a:t>ArcToolbox</a:t>
            </a:r>
            <a:r>
              <a:rPr lang="en-US" baseline="0" dirty="0" smtClean="0"/>
              <a:t> where we got the buffer tool and chose Clip. With the clip we’ll use the rectangle to crop our </a:t>
            </a:r>
            <a:r>
              <a:rPr lang="en-US" dirty="0" smtClean="0"/>
              <a:t>critical habitats and biotic layers. For the input feature chose the critical habitats or biotic layer. For the clip feature chose the rectangle. Pick your output. </a:t>
            </a:r>
            <a:r>
              <a:rPr lang="en-US" b="1" dirty="0" smtClean="0"/>
              <a:t>5) </a:t>
            </a:r>
            <a:r>
              <a:rPr lang="en-US" dirty="0" smtClean="0"/>
              <a:t>Do the process again for the other layer. </a:t>
            </a:r>
            <a:r>
              <a:rPr lang="en-US" b="1" dirty="0" smtClean="0"/>
              <a:t>6) </a:t>
            </a:r>
            <a:r>
              <a:rPr lang="en-US" dirty="0" smtClean="0"/>
              <a:t>Now add your new clipped critical habitats and biotic layers, make them look like the originals, and get rid of the old ones. Take the rectangle</a:t>
            </a:r>
            <a:r>
              <a:rPr lang="en-US" baseline="0" dirty="0" smtClean="0"/>
              <a:t> off your map if it is still on there. Don’t worry if things aren’t perfect. </a:t>
            </a:r>
            <a:r>
              <a:rPr lang="en-US" b="1" baseline="0" dirty="0" smtClean="0"/>
              <a:t>7) </a:t>
            </a:r>
            <a:r>
              <a:rPr lang="en-US" baseline="0" dirty="0" smtClean="0"/>
              <a:t>Zoom back in and turn off the Draw toolbar.</a:t>
            </a:r>
            <a:endParaRPr lang="en-US" dirty="0"/>
          </a:p>
        </p:txBody>
      </p:sp>
      <p:sp>
        <p:nvSpPr>
          <p:cNvPr id="4" name="Slide Number Placeholder 3"/>
          <p:cNvSpPr>
            <a:spLocks noGrp="1"/>
          </p:cNvSpPr>
          <p:nvPr>
            <p:ph type="sldNum" sz="quarter" idx="10"/>
          </p:nvPr>
        </p:nvSpPr>
        <p:spPr/>
        <p:txBody>
          <a:bodyPr/>
          <a:lstStyle/>
          <a:p>
            <a:fld id="{81E1C6CF-C3C9-4571-842A-66FB654540A1}"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So now we are ready to clean things up and present a GIS product to the Forest Service. </a:t>
            </a:r>
            <a:r>
              <a:rPr lang="en-US" b="1" dirty="0" smtClean="0"/>
              <a:t>Switch to the layout view.</a:t>
            </a:r>
            <a:r>
              <a:rPr lang="en-US" dirty="0" smtClean="0"/>
              <a:t> I’m going to turn off the Editor toolbar so my layout toolbar has plenty of room. At first glance our image doesn't look quite right. Well we’ll fix this. </a:t>
            </a:r>
            <a:r>
              <a:rPr lang="en-US" b="1" dirty="0" smtClean="0"/>
              <a:t>Press the change Layout button</a:t>
            </a:r>
            <a:r>
              <a:rPr lang="en-US" b="1" baseline="0" dirty="0" smtClean="0"/>
              <a:t> on the layout toolbar (second to last) and wizard for layout templates will pop up</a:t>
            </a:r>
            <a:r>
              <a:rPr lang="en-US" baseline="0" dirty="0" smtClean="0"/>
              <a:t>. Pick the one you want. I picked the letter landscape in the traditional layouts. This one starts me off with a legend (see where it says High Low), data frame scale bar, north arrow, text box, and title. I do need to fiddle around with the data zoom and pan tools and the layout zoom and pan tools in order to get my image correct (I put my layout at 1:17,500). switch back and forth with the data and layout views and move things around as necessary. Move your map elements like you scale bar and legend around till things look right and double click on them to change their properties. You can place elements in or outside of the data frame (right now I have all of them in but I think I will move some out). Look back in Module 3 for some layout tips and instruction. Again don’t worry if things aren’t 100% perfect. </a:t>
            </a:r>
            <a:r>
              <a:rPr lang="en-US" b="1" baseline="0" dirty="0" smtClean="0"/>
              <a:t>Use your imagination and try things out.</a:t>
            </a:r>
            <a:endParaRPr lang="en-US" dirty="0"/>
          </a:p>
        </p:txBody>
      </p:sp>
      <p:sp>
        <p:nvSpPr>
          <p:cNvPr id="4" name="Slide Number Placeholder 3"/>
          <p:cNvSpPr>
            <a:spLocks noGrp="1"/>
          </p:cNvSpPr>
          <p:nvPr>
            <p:ph type="sldNum" sz="quarter" idx="10"/>
          </p:nvPr>
        </p:nvSpPr>
        <p:spPr/>
        <p:txBody>
          <a:bodyPr/>
          <a:lstStyle/>
          <a:p>
            <a:fld id="{81E1C6CF-C3C9-4571-842A-66FB654540A1}"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This is a good shot from Google Earth of Crescent Lake looking across</a:t>
            </a:r>
            <a:r>
              <a:rPr lang="en-US" baseline="0" dirty="0" smtClean="0"/>
              <a:t> to the west shore</a:t>
            </a:r>
            <a:r>
              <a:rPr lang="en-US" dirty="0" smtClean="0"/>
              <a:t> in the</a:t>
            </a:r>
            <a:r>
              <a:rPr lang="en-US" baseline="0" dirty="0" smtClean="0"/>
              <a:t> White Mountains of eastern Arizona. </a:t>
            </a:r>
            <a:r>
              <a:rPr lang="en-US" dirty="0" smtClean="0"/>
              <a:t>In this scenario</a:t>
            </a:r>
            <a:r>
              <a:rPr lang="en-US" baseline="0" dirty="0" smtClean="0"/>
              <a:t> let us suppose that </a:t>
            </a:r>
            <a:r>
              <a:rPr lang="en-US" b="1" baseline="0" dirty="0" smtClean="0"/>
              <a:t>the Apache National Forest needs to build a new monitoring station on the southern most tip of the lake</a:t>
            </a:r>
            <a:r>
              <a:rPr lang="en-US" baseline="0" dirty="0" smtClean="0"/>
              <a:t>. Your </a:t>
            </a:r>
            <a:r>
              <a:rPr lang="en-US" baseline="0" dirty="0" err="1" smtClean="0"/>
              <a:t>EcoSam’s</a:t>
            </a:r>
            <a:r>
              <a:rPr lang="en-US" baseline="0" dirty="0" smtClean="0"/>
              <a:t> Creations company has been contracted to construct the monitoring station. Before you can present your building plans to the Forest Service you need to do some assessment of the area. This requires a good bit of GIS work. We can’t just use any old raster </a:t>
            </a:r>
            <a:r>
              <a:rPr lang="en-US" baseline="0" dirty="0" err="1" smtClean="0"/>
              <a:t>basemap</a:t>
            </a:r>
            <a:r>
              <a:rPr lang="en-US" baseline="0" dirty="0" smtClean="0"/>
              <a:t> so we will gather some high resolution aerial imagery of the area and work with a digital elevation model (DEM) to show some regional topography.  We will also gather some vector layers to display features of the area. </a:t>
            </a:r>
            <a:r>
              <a:rPr lang="en-US" dirty="0" smtClean="0"/>
              <a:t>The first step is to </a:t>
            </a:r>
            <a:r>
              <a:rPr lang="en-US" b="1" dirty="0" smtClean="0"/>
              <a:t>create a project folder</a:t>
            </a:r>
            <a:r>
              <a:rPr lang="en-US" dirty="0" smtClean="0"/>
              <a:t> to store all our data. Create a folder in an easily accessible spot and call it something like ‘</a:t>
            </a:r>
            <a:r>
              <a:rPr lang="en-US" dirty="0" err="1" smtClean="0"/>
              <a:t>crescent_lake_ms</a:t>
            </a:r>
            <a:r>
              <a:rPr lang="en-US" baseline="0" dirty="0" smtClean="0"/>
              <a:t>’ using </a:t>
            </a:r>
            <a:r>
              <a:rPr lang="en-US" baseline="0" dirty="0" err="1" smtClean="0"/>
              <a:t>ArcCatalog</a:t>
            </a:r>
            <a:r>
              <a:rPr lang="en-US" baseline="0" dirty="0" smtClean="0"/>
              <a:t> or Windows Explorer. Now Let’s go get some data to put in it. </a:t>
            </a:r>
          </a:p>
          <a:p>
            <a:r>
              <a:rPr lang="en-US" baseline="0" dirty="0" smtClean="0"/>
              <a:t>	</a:t>
            </a:r>
            <a:r>
              <a:rPr lang="en-US" b="1" baseline="0" dirty="0" smtClean="0"/>
              <a:t>Note: </a:t>
            </a:r>
            <a:r>
              <a:rPr lang="en-US" b="0" baseline="0" dirty="0" smtClean="0"/>
              <a:t>We are going to be downloading some data from the internet like we did in Module 3. If you are unable to download these because of changes in a web page or things just aren’t working then you will find the files in Optional support files package for Module 4 download on the online workshops web page. I do encourage you to download the data as the steps in this module acquaint you with some data acquisition techniques. Finding and getting data from the internet is an important GIS skill.</a:t>
            </a:r>
            <a:endParaRPr lang="en-US" dirty="0"/>
          </a:p>
        </p:txBody>
      </p:sp>
      <p:sp>
        <p:nvSpPr>
          <p:cNvPr id="4" name="Slide Number Placeholder 3"/>
          <p:cNvSpPr>
            <a:spLocks noGrp="1"/>
          </p:cNvSpPr>
          <p:nvPr>
            <p:ph type="sldNum" sz="quarter" idx="10"/>
          </p:nvPr>
        </p:nvSpPr>
        <p:spPr/>
        <p:txBody>
          <a:bodyPr/>
          <a:lstStyle/>
          <a:p>
            <a:fld id="{81E1C6CF-C3C9-4571-842A-66FB654540A1}"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If everything is all set you can export you GIS product as an image,</a:t>
            </a:r>
            <a:r>
              <a:rPr lang="en-US" baseline="0" dirty="0" smtClean="0"/>
              <a:t> </a:t>
            </a:r>
            <a:r>
              <a:rPr lang="en-US" baseline="0" dirty="0" err="1" smtClean="0"/>
              <a:t>pdf</a:t>
            </a:r>
            <a:r>
              <a:rPr lang="en-US" baseline="0" dirty="0" smtClean="0"/>
              <a:t>, or print it. Congratulations on completing this Introduction to Geographic Information Systems workshop!</a:t>
            </a:r>
            <a:endParaRPr lang="en-US" dirty="0"/>
          </a:p>
        </p:txBody>
      </p:sp>
      <p:sp>
        <p:nvSpPr>
          <p:cNvPr id="4" name="Slide Number Placeholder 3"/>
          <p:cNvSpPr>
            <a:spLocks noGrp="1"/>
          </p:cNvSpPr>
          <p:nvPr>
            <p:ph type="sldNum" sz="quarter" idx="10"/>
          </p:nvPr>
        </p:nvSpPr>
        <p:spPr/>
        <p:txBody>
          <a:bodyPr/>
          <a:lstStyle/>
          <a:p>
            <a:fld id="{81E1C6CF-C3C9-4571-842A-66FB654540A1}" type="slidenum">
              <a:rPr lang="en-US" smtClean="0"/>
              <a:pPr/>
              <a:t>20</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A logical place to start  building the project is to get is an up-to-date image of the area. If this were a real on the job project and the budget allowed we would probably hire an aircraft, mount a camera to it’s belly, and take a high resolution photo of the lake vicinity. In lieu of that we are going to grab an older aerial photo and pretend like we took it yesterday. </a:t>
            </a:r>
            <a:r>
              <a:rPr lang="en-US" b="1" dirty="0" smtClean="0"/>
              <a:t>Copy into the project folder the Crescent Lake “recent” aerial photo </a:t>
            </a:r>
            <a:r>
              <a:rPr lang="en-US" b="1" i="0" dirty="0" smtClean="0"/>
              <a:t>from the link on the GRAIL workshop page.</a:t>
            </a:r>
            <a:r>
              <a:rPr lang="en-US" b="1" i="1" dirty="0" smtClean="0"/>
              <a:t> </a:t>
            </a:r>
            <a:r>
              <a:rPr lang="en-US" b="1" i="0" dirty="0" smtClean="0"/>
              <a:t>It is compressed so you will have to unzip it in windows explorer.</a:t>
            </a:r>
            <a:r>
              <a:rPr lang="en-US" b="1" i="1" dirty="0" smtClean="0"/>
              <a:t> </a:t>
            </a:r>
            <a:r>
              <a:rPr lang="en-US" b="1" i="0" dirty="0" smtClean="0"/>
              <a:t>Let’s also say that this image was printed out on film or paper and we had to scan it into the computer. The scanned</a:t>
            </a:r>
            <a:r>
              <a:rPr lang="en-US" b="1" i="0" baseline="0" dirty="0" smtClean="0"/>
              <a:t> in aerial photo has no spatial reference. </a:t>
            </a:r>
            <a:r>
              <a:rPr lang="en-US" b="1" i="0" dirty="0" smtClean="0"/>
              <a:t>We are</a:t>
            </a:r>
            <a:r>
              <a:rPr lang="en-US" b="1" i="0" baseline="0" dirty="0" smtClean="0"/>
              <a:t> going to </a:t>
            </a:r>
            <a:r>
              <a:rPr lang="en-US" b="1" i="0" baseline="0" dirty="0" err="1" smtClean="0"/>
              <a:t>georeference</a:t>
            </a:r>
            <a:r>
              <a:rPr lang="en-US" b="1" i="0" baseline="0" dirty="0" smtClean="0"/>
              <a:t> it</a:t>
            </a:r>
            <a:r>
              <a:rPr lang="en-US" b="0" i="0" baseline="0" dirty="0" smtClean="0"/>
              <a:t> so that the GIS software know where to place it on the surface of the earth. </a:t>
            </a:r>
          </a:p>
          <a:p>
            <a:r>
              <a:rPr lang="en-US" b="0" i="0" baseline="0" dirty="0" smtClean="0"/>
              <a:t>	</a:t>
            </a:r>
            <a:r>
              <a:rPr lang="en-US" b="0" i="0" dirty="0" smtClean="0"/>
              <a:t>Now</a:t>
            </a:r>
            <a:r>
              <a:rPr lang="en-US" b="0" i="0" baseline="0" dirty="0" smtClean="0"/>
              <a:t> we will need an image to </a:t>
            </a:r>
            <a:r>
              <a:rPr lang="en-US" b="0" i="0" baseline="0" dirty="0" err="1" smtClean="0"/>
              <a:t>georefrence</a:t>
            </a:r>
            <a:r>
              <a:rPr lang="en-US" b="0" i="0" baseline="0" dirty="0" smtClean="0"/>
              <a:t> it to. In </a:t>
            </a:r>
            <a:r>
              <a:rPr lang="en-US" b="0" i="0" baseline="0" dirty="0" err="1" smtClean="0"/>
              <a:t>ArcGIS</a:t>
            </a:r>
            <a:r>
              <a:rPr lang="en-US" b="0" i="0" baseline="0" dirty="0" smtClean="0"/>
              <a:t> 10 this is easy. Open </a:t>
            </a:r>
            <a:r>
              <a:rPr lang="en-US" b="0" i="0" baseline="0" dirty="0" err="1" smtClean="0"/>
              <a:t>ArcMap</a:t>
            </a:r>
            <a:r>
              <a:rPr lang="en-US" b="0" i="0" baseline="0" dirty="0" smtClean="0"/>
              <a:t> and from the Add Data button dropdown </a:t>
            </a:r>
            <a:r>
              <a:rPr lang="en-US" b="1" i="0" baseline="0" dirty="0" smtClean="0"/>
              <a:t>add the </a:t>
            </a:r>
            <a:r>
              <a:rPr lang="en-US" b="1" i="0" baseline="0" dirty="0" err="1" smtClean="0"/>
              <a:t>basemap</a:t>
            </a:r>
            <a:r>
              <a:rPr lang="en-US" b="1" i="0" baseline="0" dirty="0" smtClean="0"/>
              <a:t> ‘Imagery’ </a:t>
            </a:r>
            <a:r>
              <a:rPr lang="en-US" b="0" i="0" baseline="0" dirty="0" smtClean="0"/>
              <a:t>(you can also get the imagery layer at </a:t>
            </a:r>
            <a:r>
              <a:rPr lang="en-US" b="0" i="0" baseline="0" dirty="0" err="1" smtClean="0"/>
              <a:t>ArcGIS</a:t>
            </a:r>
            <a:r>
              <a:rPr lang="en-US" b="0" i="0" baseline="0" dirty="0" smtClean="0"/>
              <a:t> online. For 9.x users you can find it under the file menu or go online). To get to our area use the Go To XY tool on the Tools toolbar, put in </a:t>
            </a:r>
            <a:r>
              <a:rPr lang="en-US" b="1" i="0" baseline="0" dirty="0" smtClean="0"/>
              <a:t>-109.408 longitude| 33.908 Latitude, </a:t>
            </a:r>
            <a:r>
              <a:rPr lang="en-US" b="0" i="0" baseline="0" dirty="0" smtClean="0"/>
              <a:t>and press enter or the small magnifying glass next the red fireworks or if you know where Crescent Lake is just zoom to it. On the Standard toolbar put in the scale </a:t>
            </a:r>
            <a:r>
              <a:rPr lang="en-US" b="1" i="0" baseline="0" dirty="0" smtClean="0"/>
              <a:t>1:46,506 </a:t>
            </a:r>
            <a:r>
              <a:rPr lang="en-US" b="0" i="0" baseline="0" dirty="0" smtClean="0"/>
              <a:t>and press enter. You should now be looking at Crescent and Big Lake. </a:t>
            </a:r>
          </a:p>
          <a:p>
            <a:r>
              <a:rPr lang="en-US" b="0" i="0" baseline="0" dirty="0" smtClean="0"/>
              <a:t>	</a:t>
            </a:r>
            <a:r>
              <a:rPr lang="en-US" b="1" baseline="0" dirty="0" smtClean="0"/>
              <a:t>You may be thinking </a:t>
            </a:r>
            <a:r>
              <a:rPr lang="en-US" b="0" baseline="0" dirty="0" smtClean="0"/>
              <a:t>“well if the </a:t>
            </a:r>
            <a:r>
              <a:rPr lang="en-US" b="0" baseline="0" dirty="0" err="1" smtClean="0"/>
              <a:t>basemap</a:t>
            </a:r>
            <a:r>
              <a:rPr lang="en-US" b="0" baseline="0" dirty="0" smtClean="0"/>
              <a:t> image is already projected then why do we need the aerial photo?” There are two good reasons for this. One the aerial photo is “up-to-date” and two the aerial image is (supposed to be) higher resolution. You will also notice when we look at the “current” aerial image the southern tip of Crescent Lake is full of water where as in the “older” </a:t>
            </a:r>
            <a:r>
              <a:rPr lang="en-US" b="0" baseline="0" dirty="0" err="1" smtClean="0"/>
              <a:t>basemap</a:t>
            </a:r>
            <a:r>
              <a:rPr lang="en-US" b="0" baseline="0" dirty="0" smtClean="0"/>
              <a:t> the tip is dry. Hence the importance of time sensitive data in some GIS projects. We could probably come up with other reasons but let’s move on. </a:t>
            </a:r>
            <a:endParaRPr lang="en-US" b="1" i="1" dirty="0"/>
          </a:p>
        </p:txBody>
      </p:sp>
      <p:sp>
        <p:nvSpPr>
          <p:cNvPr id="4" name="Slide Number Placeholder 3"/>
          <p:cNvSpPr>
            <a:spLocks noGrp="1"/>
          </p:cNvSpPr>
          <p:nvPr>
            <p:ph type="sldNum" sz="quarter" idx="10"/>
          </p:nvPr>
        </p:nvSpPr>
        <p:spPr/>
        <p:txBody>
          <a:bodyPr/>
          <a:lstStyle/>
          <a:p>
            <a:fld id="{36B0B7EC-FBBC-4637-8F60-B170082AECE9}"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baseline="0" dirty="0" smtClean="0"/>
              <a:t>	We need to get one other raster. In order for our aerial image to show some good topography we need to forge a DEM to it. Here we have a 8 step data prep procedure. </a:t>
            </a:r>
          </a:p>
          <a:p>
            <a:r>
              <a:rPr lang="en-US" b="0" baseline="0" dirty="0" smtClean="0"/>
              <a:t>	</a:t>
            </a:r>
            <a:r>
              <a:rPr lang="en-US" b="1" baseline="0" dirty="0" smtClean="0"/>
              <a:t>1) </a:t>
            </a:r>
            <a:r>
              <a:rPr lang="en-US" b="0" baseline="0" dirty="0" smtClean="0"/>
              <a:t>Go to http://seamless.usgs.gov/website/seamless/viewer.htm and the click XY button on the top left. This will allow us to enter coordinates to zoom to a location</a:t>
            </a:r>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2)</a:t>
            </a:r>
            <a:r>
              <a:rPr lang="en-US" b="0" baseline="0" dirty="0" smtClean="0"/>
              <a:t> Enter the coordinates </a:t>
            </a:r>
            <a:r>
              <a:rPr lang="en-US" b="1" i="0" baseline="0" dirty="0" smtClean="0"/>
              <a:t>-109.408, 33.908 </a:t>
            </a:r>
            <a:r>
              <a:rPr lang="en-US" b="0" baseline="0" dirty="0" smtClean="0"/>
              <a:t>then press OK. </a:t>
            </a:r>
          </a:p>
          <a:p>
            <a:r>
              <a:rPr lang="en-US" b="0" baseline="0" dirty="0" smtClean="0"/>
              <a:t>	</a:t>
            </a:r>
            <a:r>
              <a:rPr lang="en-US" b="1" baseline="0" dirty="0" smtClean="0"/>
              <a:t>3)</a:t>
            </a:r>
            <a:r>
              <a:rPr lang="en-US" b="0" baseline="0" dirty="0" smtClean="0"/>
              <a:t> Using the buttons on the top left draw a box and zoom in until you are able to see our location and the immediate region around it. It is OK if you are significantly over or under zoomed just make sure you have the location centered on the map and have a reasonable work area.</a:t>
            </a:r>
          </a:p>
          <a:p>
            <a:r>
              <a:rPr lang="en-US" b="1" baseline="0" dirty="0" smtClean="0"/>
              <a:t>	4) </a:t>
            </a:r>
            <a:r>
              <a:rPr lang="en-US" b="0" baseline="0" dirty="0" smtClean="0"/>
              <a:t>On the right side panel under Elevation uncheck the NED 1 arc second and then check the NED 1/3 arc second. Give the map time to redraw in between. Look at the image in this slide to see how things should be looking. It doesn't need to be exact,</a:t>
            </a:r>
          </a:p>
          <a:p>
            <a:r>
              <a:rPr lang="en-US" b="1" baseline="0" dirty="0" smtClean="0"/>
              <a:t>	5)</a:t>
            </a:r>
            <a:r>
              <a:rPr lang="en-US" b="0" baseline="0" dirty="0" smtClean="0"/>
              <a:t> On the Left side panel under downloads choose the top left button and use it to draw quite a large box a little above, around, and under our target area. We want it significantly large than our area. Click download on the results summary page and wait. When the order status is finished you can save the download or your browser may have blocked the download. In this case click where is says click here to get the zipped folder.</a:t>
            </a:r>
            <a:endParaRPr lang="en-US" b="1" baseline="0" dirty="0" smtClean="0"/>
          </a:p>
          <a:p>
            <a:r>
              <a:rPr lang="en-US" b="1" baseline="0" dirty="0" smtClean="0"/>
              <a:t>	6)</a:t>
            </a:r>
            <a:r>
              <a:rPr lang="en-US" b="0" baseline="0" dirty="0" smtClean="0"/>
              <a:t> The downloaded folder will be name something like </a:t>
            </a:r>
            <a:r>
              <a:rPr lang="en-US" b="1" baseline="0" dirty="0" smtClean="0"/>
              <a:t>NED_75913130.zip</a:t>
            </a:r>
            <a:r>
              <a:rPr lang="en-US" b="0" baseline="0" dirty="0" smtClean="0"/>
              <a:t>. Unzip the folder in Windows and keep every thing in it</a:t>
            </a:r>
            <a:r>
              <a:rPr lang="en-US" b="1" baseline="0" dirty="0" smtClean="0"/>
              <a:t>.</a:t>
            </a:r>
            <a:r>
              <a:rPr lang="en-US" b="0" baseline="0" dirty="0" smtClean="0"/>
              <a:t> Our DEM will be in GRID format which is </a:t>
            </a:r>
            <a:r>
              <a:rPr lang="en-US" b="0" baseline="0" dirty="0" err="1" smtClean="0"/>
              <a:t>ArcGIS’s</a:t>
            </a:r>
            <a:r>
              <a:rPr lang="en-US" b="0" baseline="0" dirty="0" smtClean="0"/>
              <a:t> native raster format. A DEM can have any raster extension so we are good to go. </a:t>
            </a:r>
          </a:p>
          <a:p>
            <a:r>
              <a:rPr lang="en-US" b="0" baseline="0" dirty="0" smtClean="0"/>
              <a:t>	</a:t>
            </a:r>
            <a:r>
              <a:rPr lang="en-US" b="1" baseline="0" dirty="0" smtClean="0"/>
              <a:t>7)</a:t>
            </a:r>
            <a:r>
              <a:rPr lang="en-US" b="0" baseline="0" dirty="0" smtClean="0"/>
              <a:t> </a:t>
            </a:r>
            <a:r>
              <a:rPr lang="en-US" b="0" u="sng" baseline="0" dirty="0" smtClean="0"/>
              <a:t>Open the now unzipped folder in </a:t>
            </a:r>
            <a:r>
              <a:rPr lang="en-US" b="0" u="sng" baseline="0" dirty="0" err="1" smtClean="0"/>
              <a:t>ArcCatalog</a:t>
            </a:r>
            <a:r>
              <a:rPr lang="en-US" b="0" u="sng" baseline="0" dirty="0" smtClean="0"/>
              <a:t> to view it</a:t>
            </a:r>
            <a:r>
              <a:rPr lang="en-US" b="0" baseline="0" dirty="0" smtClean="0"/>
              <a:t> (it’s confusing using Windows Explorer). Drill down to the DEM (it will be the only raster dataset in there, it will have an icon like a checkered grid and no . extension after it) and you can view it by clicking the preview tab on the right side. When you view it, the DEM will look like a grayscale or other gradient without much detail. This raster image was mathematically created from known points of elevation and was never meant to be a pretty picture. DEM’s are very useful for supplying elevation data to a GIS project.</a:t>
            </a:r>
          </a:p>
          <a:p>
            <a:r>
              <a:rPr lang="en-US" b="0" baseline="0" dirty="0" smtClean="0"/>
              <a:t>	</a:t>
            </a:r>
            <a:r>
              <a:rPr lang="en-US" b="1" baseline="0" dirty="0" smtClean="0"/>
              <a:t>8)</a:t>
            </a:r>
            <a:r>
              <a:rPr lang="en-US" b="0" baseline="0" dirty="0" smtClean="0"/>
              <a:t> Move it to the project folder if it isn’t already there.</a:t>
            </a:r>
          </a:p>
        </p:txBody>
      </p:sp>
      <p:sp>
        <p:nvSpPr>
          <p:cNvPr id="4" name="Slide Number Placeholder 3"/>
          <p:cNvSpPr>
            <a:spLocks noGrp="1"/>
          </p:cNvSpPr>
          <p:nvPr>
            <p:ph type="sldNum" sz="quarter" idx="10"/>
          </p:nvPr>
        </p:nvSpPr>
        <p:spPr/>
        <p:txBody>
          <a:bodyPr/>
          <a:lstStyle/>
          <a:p>
            <a:fld id="{81E1C6CF-C3C9-4571-842A-66FB654540A1}"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So if we look at our project folder in </a:t>
            </a:r>
            <a:r>
              <a:rPr lang="en-US" dirty="0" err="1" smtClean="0"/>
              <a:t>ArcCatalog</a:t>
            </a:r>
            <a:r>
              <a:rPr lang="en-US" dirty="0" smtClean="0"/>
              <a:t> right now we will see our two raster</a:t>
            </a:r>
            <a:r>
              <a:rPr lang="en-US" baseline="0" dirty="0" smtClean="0"/>
              <a:t> files</a:t>
            </a:r>
            <a:r>
              <a:rPr lang="en-US" dirty="0" smtClean="0"/>
              <a:t>: the aerial</a:t>
            </a:r>
            <a:r>
              <a:rPr lang="en-US" baseline="0" dirty="0" smtClean="0"/>
              <a:t> photo and the DEM. Rename them as necessary. If you do it i</a:t>
            </a:r>
            <a:r>
              <a:rPr lang="en-US" dirty="0" smtClean="0"/>
              <a:t>n </a:t>
            </a:r>
            <a:r>
              <a:rPr lang="en-US" dirty="0" err="1" smtClean="0"/>
              <a:t>ArcCatalog</a:t>
            </a:r>
            <a:r>
              <a:rPr lang="en-US" dirty="0" smtClean="0"/>
              <a:t> or </a:t>
            </a:r>
            <a:r>
              <a:rPr lang="en-US" dirty="0" err="1" smtClean="0"/>
              <a:t>ArcMap</a:t>
            </a:r>
            <a:r>
              <a:rPr lang="en-US" baseline="0" dirty="0" smtClean="0"/>
              <a:t> then all the support files, if any, will also be renamed.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Our next step is to </a:t>
            </a:r>
            <a:r>
              <a:rPr lang="en-US" b="1" baseline="0" dirty="0" err="1" smtClean="0"/>
              <a:t>georefrence</a:t>
            </a:r>
            <a:r>
              <a:rPr lang="en-US" baseline="0" dirty="0" smtClean="0"/>
              <a:t> the aerial photo in </a:t>
            </a:r>
            <a:r>
              <a:rPr lang="en-US" baseline="0" dirty="0" err="1" smtClean="0"/>
              <a:t>ArcMap</a:t>
            </a:r>
            <a:r>
              <a:rPr lang="en-US" baseline="0" dirty="0" smtClean="0"/>
              <a:t> (remember it has no projection info). </a:t>
            </a:r>
            <a:r>
              <a:rPr lang="en-US" b="1" baseline="0" dirty="0" smtClean="0"/>
              <a:t>1)</a:t>
            </a:r>
            <a:r>
              <a:rPr lang="en-US" baseline="0" dirty="0" smtClean="0"/>
              <a:t> </a:t>
            </a:r>
            <a:r>
              <a:rPr lang="en-US" b="0" baseline="0" dirty="0" smtClean="0"/>
              <a:t>Turn on the </a:t>
            </a:r>
            <a:r>
              <a:rPr lang="en-US" b="0" baseline="0" dirty="0" err="1" smtClean="0"/>
              <a:t>georefrencing</a:t>
            </a:r>
            <a:r>
              <a:rPr lang="en-US" b="0" baseline="0" dirty="0" smtClean="0"/>
              <a:t> toolbar.</a:t>
            </a:r>
            <a:r>
              <a:rPr lang="en-US" baseline="0" dirty="0" smtClean="0"/>
              <a:t> In case you forgot in Arc 10 the toolbars are under the customize menu and in Arc 9.x the view menu. </a:t>
            </a:r>
            <a:r>
              <a:rPr lang="en-US" b="1" baseline="0" dirty="0" smtClean="0"/>
              <a:t>2) </a:t>
            </a:r>
            <a:r>
              <a:rPr lang="en-US" b="0" baseline="0" dirty="0" smtClean="0"/>
              <a:t>Make sure our </a:t>
            </a:r>
            <a:r>
              <a:rPr lang="en-US" b="0" baseline="0" dirty="0" err="1" smtClean="0"/>
              <a:t>basemap</a:t>
            </a:r>
            <a:r>
              <a:rPr lang="en-US" b="0" baseline="0" dirty="0" smtClean="0"/>
              <a:t> view is in the right spot and then add the aerial photo as the top layer. It is your choice if it asks if you want to build pyramids. Arc will give you a warning that the aerial photo is not </a:t>
            </a:r>
            <a:r>
              <a:rPr lang="en-US" b="0" baseline="0" dirty="0" err="1" smtClean="0"/>
              <a:t>georefrenced</a:t>
            </a:r>
            <a:r>
              <a:rPr lang="en-US" b="0" baseline="0" dirty="0" smtClean="0"/>
              <a:t> which is OK. Hence we are going to </a:t>
            </a:r>
            <a:r>
              <a:rPr lang="en-US" b="0" baseline="0" dirty="0" err="1" smtClean="0"/>
              <a:t>georefrence</a:t>
            </a:r>
            <a:r>
              <a:rPr lang="en-US" b="0" baseline="0" dirty="0" smtClean="0"/>
              <a:t> it. </a:t>
            </a:r>
            <a:r>
              <a:rPr lang="en-US" b="1" baseline="0" dirty="0" smtClean="0"/>
              <a:t>3) </a:t>
            </a:r>
            <a:r>
              <a:rPr lang="en-US" b="0" baseline="0" dirty="0" smtClean="0"/>
              <a:t>Select and if necessary zoom to your aerial photo layer (right click on the name, zoom to layer). You can see the difference in resolution and why the aerial photo might be better for this project. </a:t>
            </a:r>
            <a:r>
              <a:rPr lang="en-US" b="1" baseline="0" dirty="0" smtClean="0"/>
              <a:t>4)</a:t>
            </a:r>
            <a:r>
              <a:rPr lang="en-US" b="0" baseline="0" dirty="0" smtClean="0"/>
              <a:t> </a:t>
            </a:r>
            <a:r>
              <a:rPr lang="en-US" b="1" baseline="0" dirty="0" smtClean="0"/>
              <a:t>Make sure in the </a:t>
            </a:r>
            <a:r>
              <a:rPr lang="en-US" b="1" baseline="0" dirty="0" err="1" smtClean="0"/>
              <a:t>georeferencing</a:t>
            </a:r>
            <a:r>
              <a:rPr lang="en-US" b="1" baseline="0" dirty="0" smtClean="0"/>
              <a:t> toolbar the ‘Layer:’ drop down box has the aerial photo as the selected target.</a:t>
            </a:r>
            <a:endParaRPr lang="en-US" b="1" dirty="0" smtClean="0"/>
          </a:p>
        </p:txBody>
      </p:sp>
      <p:sp>
        <p:nvSpPr>
          <p:cNvPr id="4" name="Slide Number Placeholder 3"/>
          <p:cNvSpPr>
            <a:spLocks noGrp="1"/>
          </p:cNvSpPr>
          <p:nvPr>
            <p:ph type="sldNum" sz="quarter" idx="10"/>
          </p:nvPr>
        </p:nvSpPr>
        <p:spPr/>
        <p:txBody>
          <a:bodyPr/>
          <a:lstStyle/>
          <a:p>
            <a:fld id="{36B0B7EC-FBBC-4637-8F60-B170082AECE9}"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If you are on the aerial photo layer and it is targeted it is time to pick some control points. The ground control points (GCP) or just control points</a:t>
            </a:r>
            <a:r>
              <a:rPr lang="en-US" baseline="0" dirty="0" smtClean="0"/>
              <a:t> </a:t>
            </a:r>
            <a:r>
              <a:rPr lang="en-US" dirty="0" smtClean="0"/>
              <a:t>are points on both images that you know match up perfectly.</a:t>
            </a:r>
            <a:r>
              <a:rPr lang="en-US" baseline="0" dirty="0" smtClean="0"/>
              <a:t> These points become “fixed” when the </a:t>
            </a:r>
            <a:r>
              <a:rPr lang="en-US" baseline="0" dirty="0" err="1" smtClean="0"/>
              <a:t>unprojected</a:t>
            </a:r>
            <a:r>
              <a:rPr lang="en-US" baseline="0" dirty="0" smtClean="0"/>
              <a:t> image is rectified (transformed) to match the projected image. You can kind of think of it like the </a:t>
            </a:r>
            <a:r>
              <a:rPr lang="en-US" baseline="0" dirty="0" err="1" smtClean="0"/>
              <a:t>unprojected</a:t>
            </a:r>
            <a:r>
              <a:rPr lang="en-US" baseline="0" dirty="0" smtClean="0"/>
              <a:t> image is a rubber sheet and as you put in nails (control points) in certain places the rubber sheet can be molded around the nails into the right shape.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So here is how we do it: </a:t>
            </a:r>
            <a:r>
              <a:rPr lang="en-US" b="1" baseline="0" dirty="0" smtClean="0"/>
              <a:t>1)</a:t>
            </a:r>
            <a:r>
              <a:rPr lang="en-US" dirty="0" smtClean="0"/>
              <a:t> While</a:t>
            </a:r>
            <a:r>
              <a:rPr lang="en-US" baseline="0" dirty="0" smtClean="0"/>
              <a:t> on the aerial photo layer select the ‘</a:t>
            </a:r>
            <a:r>
              <a:rPr lang="en-US" b="1" baseline="0" dirty="0" smtClean="0"/>
              <a:t>Add Control Points</a:t>
            </a:r>
            <a:r>
              <a:rPr lang="en-US" baseline="0" dirty="0" smtClean="0"/>
              <a:t>’  tool on the </a:t>
            </a:r>
            <a:r>
              <a:rPr lang="en-US" baseline="0" dirty="0" err="1" smtClean="0"/>
              <a:t>georeferencing</a:t>
            </a:r>
            <a:r>
              <a:rPr lang="en-US" baseline="0" dirty="0" smtClean="0"/>
              <a:t> tool bar. </a:t>
            </a:r>
            <a:r>
              <a:rPr lang="en-US" b="1" baseline="0" dirty="0" smtClean="0"/>
              <a:t>2) </a:t>
            </a:r>
            <a:r>
              <a:rPr lang="en-US" b="0" baseline="0" dirty="0" smtClean="0"/>
              <a:t>With the crosshairs </a:t>
            </a:r>
            <a:r>
              <a:rPr lang="en-US" b="1" baseline="0" dirty="0" smtClean="0"/>
              <a:t>pick a point on the aerial photo</a:t>
            </a:r>
            <a:r>
              <a:rPr lang="en-US" b="0" baseline="0" dirty="0" smtClean="0"/>
              <a:t> you know you can find on the satellite image. When you pick it the marked spot will have green crosshairs. </a:t>
            </a:r>
            <a:r>
              <a:rPr lang="en-US" b="1" baseline="0" dirty="0" smtClean="0"/>
              <a:t>3) </a:t>
            </a:r>
            <a:r>
              <a:rPr lang="en-US" b="0" baseline="0" dirty="0" smtClean="0"/>
              <a:t> </a:t>
            </a:r>
            <a:r>
              <a:rPr lang="en-US" b="1" baseline="0" dirty="0" smtClean="0"/>
              <a:t>Zoom back to the area on the </a:t>
            </a:r>
            <a:r>
              <a:rPr lang="en-US" b="1" baseline="0" dirty="0" err="1" smtClean="0"/>
              <a:t>basemap</a:t>
            </a:r>
            <a:r>
              <a:rPr lang="en-US" b="1" baseline="0" dirty="0" smtClean="0"/>
              <a:t>.</a:t>
            </a:r>
            <a:r>
              <a:rPr lang="en-US" b="0" baseline="0" dirty="0" smtClean="0"/>
              <a:t> The zoom to last extent button might help with this (blue arrow on tools toolbar). Don’t use zoom to layer on the </a:t>
            </a:r>
            <a:r>
              <a:rPr lang="en-US" b="0" baseline="0" dirty="0" err="1" smtClean="0"/>
              <a:t>basemap</a:t>
            </a:r>
            <a:r>
              <a:rPr lang="en-US" b="0" baseline="0" dirty="0" smtClean="0"/>
              <a:t>. </a:t>
            </a:r>
            <a:r>
              <a:rPr lang="en-US" b="1" baseline="0" dirty="0" smtClean="0"/>
              <a:t>4) </a:t>
            </a:r>
            <a:r>
              <a:rPr lang="en-US" b="0" baseline="0" dirty="0" smtClean="0"/>
              <a:t>You aren’t going to get it 100% perfect, but </a:t>
            </a:r>
            <a:r>
              <a:rPr lang="en-US" b="1" baseline="0" dirty="0" smtClean="0"/>
              <a:t>on the </a:t>
            </a:r>
            <a:r>
              <a:rPr lang="en-US" b="1" baseline="0" dirty="0" err="1" smtClean="0"/>
              <a:t>basemap</a:t>
            </a:r>
            <a:r>
              <a:rPr lang="en-US" b="1" baseline="0" dirty="0" smtClean="0"/>
              <a:t> pick the same point you picked on the aerial photo</a:t>
            </a:r>
            <a:r>
              <a:rPr lang="en-US" b="0" baseline="0" dirty="0" smtClean="0"/>
              <a:t>. The point is marked by red crosshairs on the </a:t>
            </a:r>
            <a:r>
              <a:rPr lang="en-US" b="0" baseline="0" dirty="0" err="1" smtClean="0"/>
              <a:t>basemap</a:t>
            </a:r>
            <a:r>
              <a:rPr lang="en-US" b="0" baseline="0" dirty="0" smtClean="0"/>
              <a:t>. Two other things to notice here. There is</a:t>
            </a:r>
            <a:r>
              <a:rPr lang="en-US" dirty="0" smtClean="0"/>
              <a:t> a connecting string to visually show the correlation between points. As you pick points Arc</a:t>
            </a:r>
            <a:r>
              <a:rPr lang="en-US" baseline="0" dirty="0" smtClean="0"/>
              <a:t> will try and adjust the aerial photo as we go along. In our case we got lucky and our first control point brought the aerial photo close to matching up with the </a:t>
            </a:r>
            <a:r>
              <a:rPr lang="en-US" baseline="0" dirty="0" err="1" smtClean="0"/>
              <a:t>basemap</a:t>
            </a:r>
            <a:r>
              <a:rPr lang="en-US" baseline="0" dirty="0" smtClean="0"/>
              <a:t>. It’s not uncommon for it to take four or more points before you get that kind of overlap.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	5) Pick another set of points</a:t>
            </a:r>
            <a:r>
              <a:rPr lang="en-US" b="0" baseline="0" dirty="0" smtClean="0"/>
              <a:t> on the other side of the aerial image turning the top layer off and on as needed (click the checked box next to the layer name). Zoom and pan also to get a good view. Only the points will affect the </a:t>
            </a:r>
            <a:r>
              <a:rPr lang="en-US" b="0" baseline="0" dirty="0" err="1" smtClean="0"/>
              <a:t>georefrencing</a:t>
            </a:r>
            <a:r>
              <a:rPr lang="en-US" b="0" baseline="0" dirty="0" smtClean="0"/>
              <a:t>. </a:t>
            </a:r>
            <a:r>
              <a:rPr lang="en-US" b="1" baseline="0" dirty="0" smtClean="0"/>
              <a:t>6) Pick another point… </a:t>
            </a:r>
            <a:r>
              <a:rPr lang="en-US" b="0" baseline="0" dirty="0" smtClean="0"/>
              <a:t>while the rectification transformation will work with a minimum of four points it is best to </a:t>
            </a:r>
            <a:r>
              <a:rPr lang="en-US" b="1" baseline="0" dirty="0" smtClean="0"/>
              <a:t>have at least 10 to 20</a:t>
            </a:r>
            <a:r>
              <a:rPr lang="en-US" b="0" baseline="0" dirty="0" smtClean="0"/>
              <a:t>. More can be good if you can find them and they are well dispersed. </a:t>
            </a:r>
            <a:r>
              <a:rPr lang="en-US" sz="1200" kern="1200" baseline="0" dirty="0" smtClean="0">
                <a:solidFill>
                  <a:schemeClr val="tx1"/>
                </a:solidFill>
                <a:latin typeface="+mn-lt"/>
                <a:ea typeface="+mn-ea"/>
                <a:cs typeface="+mn-cs"/>
              </a:rPr>
              <a:t>If you mess up you can delete points in the links table.</a:t>
            </a:r>
            <a:r>
              <a:rPr lang="en-US" b="0" baseline="0" dirty="0" smtClean="0"/>
              <a:t> It is also best if your points are well distributed across your image. Edges are good and be sure to have some as close to your corners as possible as well as a few in the center. You could have 100 points but if they are all in the same spot the transformation won’t work very well. </a:t>
            </a:r>
            <a:r>
              <a:rPr lang="en-US" b="1" baseline="0" dirty="0" smtClean="0"/>
              <a:t>7)</a:t>
            </a:r>
            <a:r>
              <a:rPr lang="en-US" b="0" baseline="0" dirty="0" smtClean="0"/>
              <a:t> Once you have 10 or more </a:t>
            </a:r>
            <a:r>
              <a:rPr lang="en-US" b="1" baseline="0" dirty="0" smtClean="0"/>
              <a:t>open up the links table</a:t>
            </a:r>
            <a:r>
              <a:rPr lang="en-US" b="0" baseline="0" dirty="0" smtClean="0"/>
              <a:t>. This lists all the points you have chosen. The Residual column and Total RMS Error are how far off the computer thinks you are. </a:t>
            </a:r>
            <a:r>
              <a:rPr lang="en-US" b="1" baseline="0" dirty="0" smtClean="0"/>
              <a:t>8) Pick a transformation </a:t>
            </a:r>
            <a:r>
              <a:rPr lang="en-US" b="0" baseline="0" dirty="0" smtClean="0"/>
              <a:t>from the drop down menu. This how the computer will rectify the aerial photo based on the control points you picked. I selected ‘3</a:t>
            </a:r>
            <a:r>
              <a:rPr lang="en-US" b="0" baseline="30000" dirty="0" smtClean="0"/>
              <a:t>rd</a:t>
            </a:r>
            <a:r>
              <a:rPr lang="en-US" b="0" baseline="0" dirty="0" smtClean="0"/>
              <a:t> Order Polynomial’ out of personal preference. Try different ones and see what works best for your GCP’s. </a:t>
            </a:r>
            <a:r>
              <a:rPr lang="en-US" b="1" baseline="0" dirty="0" smtClean="0"/>
              <a:t>9) </a:t>
            </a:r>
            <a:r>
              <a:rPr lang="en-US" b="0" baseline="0" dirty="0" smtClean="0"/>
              <a:t>When you think you have enough points, a good distribution of the points, and a transformation go on to the next step.</a:t>
            </a:r>
            <a:endParaRPr lang="en-US" dirty="0" smtClean="0"/>
          </a:p>
        </p:txBody>
      </p:sp>
      <p:sp>
        <p:nvSpPr>
          <p:cNvPr id="4" name="Slide Number Placeholder 3"/>
          <p:cNvSpPr>
            <a:spLocks noGrp="1"/>
          </p:cNvSpPr>
          <p:nvPr>
            <p:ph type="sldNum" sz="quarter" idx="10"/>
          </p:nvPr>
        </p:nvSpPr>
        <p:spPr/>
        <p:txBody>
          <a:bodyPr/>
          <a:lstStyle/>
          <a:p>
            <a:fld id="{36B0B7EC-FBBC-4637-8F60-B170082AECE9}"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When you are ready go to </a:t>
            </a:r>
            <a:r>
              <a:rPr lang="en-US" dirty="0" err="1" smtClean="0"/>
              <a:t>Georefrencing</a:t>
            </a:r>
            <a:r>
              <a:rPr lang="en-US" dirty="0" smtClean="0"/>
              <a:t> on the tool bar and on the drop</a:t>
            </a:r>
            <a:r>
              <a:rPr lang="en-US" baseline="0" dirty="0" smtClean="0"/>
              <a:t> down select </a:t>
            </a:r>
            <a:r>
              <a:rPr lang="en-US" b="1" baseline="0" dirty="0" smtClean="0"/>
              <a:t>Rectify.</a:t>
            </a:r>
            <a:r>
              <a:rPr lang="en-US" b="0" baseline="0" dirty="0" smtClean="0"/>
              <a:t> A window will pop up with several options. You can choose a resample type or just go with the default. This is just how transformation you picked in the table will take place. For our image we aren’t too concerned with this but I selected Cubic out of personal preference. Choose the output location and name. For the raster format you have several options. If you have no endearing preference go with Imagine (.</a:t>
            </a:r>
            <a:r>
              <a:rPr lang="en-US" b="0" baseline="0" dirty="0" err="1" smtClean="0"/>
              <a:t>img</a:t>
            </a:r>
            <a:r>
              <a:rPr lang="en-US" b="0" baseline="0" dirty="0" smtClean="0"/>
              <a:t>). Leave the compression, cell size, and </a:t>
            </a:r>
            <a:r>
              <a:rPr lang="en-US" b="0" baseline="0" dirty="0" err="1" smtClean="0"/>
              <a:t>NoData</a:t>
            </a:r>
            <a:r>
              <a:rPr lang="en-US" b="0" baseline="0" dirty="0" smtClean="0"/>
              <a:t> as is. </a:t>
            </a:r>
            <a:r>
              <a:rPr lang="en-US" b="1" baseline="0" dirty="0" smtClean="0"/>
              <a:t>Press save</a:t>
            </a:r>
            <a:r>
              <a:rPr lang="en-US" b="0" baseline="0" dirty="0" smtClean="0"/>
              <a:t> and the process begins. Like anything else this takes a while. </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	When it is done </a:t>
            </a:r>
            <a:r>
              <a:rPr lang="en-US" b="1" baseline="0" dirty="0" smtClean="0"/>
              <a:t>add it to your view in </a:t>
            </a:r>
            <a:r>
              <a:rPr lang="en-US" b="1" baseline="0" dirty="0" err="1" smtClean="0"/>
              <a:t>ArcMap</a:t>
            </a:r>
            <a:r>
              <a:rPr lang="en-US" b="0" baseline="0" dirty="0" smtClean="0"/>
              <a:t>. If you picked some good points it should match up near perfect to the </a:t>
            </a:r>
            <a:r>
              <a:rPr lang="en-US" b="0" baseline="0" dirty="0" err="1" smtClean="0"/>
              <a:t>basemap</a:t>
            </a:r>
            <a:r>
              <a:rPr lang="en-US" b="0" baseline="0" dirty="0" smtClean="0"/>
              <a:t>  (you can get rid of the points in your view by deleting them in the links table). You will also see some black areas around the edges. These are there because when the aerial image was transformed the photo no longer conformed to the square image frame but the frame is still present. To make these black phantoms invisible go to the photo’s </a:t>
            </a:r>
            <a:r>
              <a:rPr lang="en-US" b="1" baseline="0" dirty="0" smtClean="0"/>
              <a:t>Properties&gt;</a:t>
            </a:r>
            <a:r>
              <a:rPr lang="en-US" b="1" baseline="0" dirty="0" err="1" smtClean="0"/>
              <a:t>Symbology</a:t>
            </a:r>
            <a:r>
              <a:rPr lang="en-US" b="0" baseline="0" dirty="0" smtClean="0"/>
              <a:t>. Check the ‘Display Background Value’ and make sure the Display </a:t>
            </a:r>
            <a:r>
              <a:rPr lang="en-US" b="0" baseline="0" dirty="0" err="1" smtClean="0"/>
              <a:t>NoData</a:t>
            </a:r>
            <a:r>
              <a:rPr lang="en-US" b="0" baseline="0" dirty="0" smtClean="0"/>
              <a:t> has the box with the slash through it. Press apply and OK. </a:t>
            </a:r>
            <a:r>
              <a:rPr lang="en-US" b="1" baseline="0" dirty="0" smtClean="0"/>
              <a:t>You can remove the </a:t>
            </a:r>
            <a:r>
              <a:rPr lang="en-US" b="1" baseline="0" dirty="0" err="1" smtClean="0"/>
              <a:t>basemap</a:t>
            </a:r>
            <a:r>
              <a:rPr lang="en-US" b="1" baseline="0" dirty="0" smtClean="0"/>
              <a:t> and old aerial photo or I prefer to just restart </a:t>
            </a:r>
            <a:r>
              <a:rPr lang="en-US" b="1" baseline="0" dirty="0" err="1" smtClean="0"/>
              <a:t>ArcMap</a:t>
            </a:r>
            <a:r>
              <a:rPr lang="en-US" b="1" baseline="0" dirty="0" smtClean="0"/>
              <a:t> with a clean data frame and add back in your new aerial photo.</a:t>
            </a:r>
            <a:endParaRPr lang="en-US" b="1" dirty="0" smtClean="0"/>
          </a:p>
        </p:txBody>
      </p:sp>
      <p:sp>
        <p:nvSpPr>
          <p:cNvPr id="4" name="Slide Number Placeholder 3"/>
          <p:cNvSpPr>
            <a:spLocks noGrp="1"/>
          </p:cNvSpPr>
          <p:nvPr>
            <p:ph type="sldNum" sz="quarter" idx="10"/>
          </p:nvPr>
        </p:nvSpPr>
        <p:spPr/>
        <p:txBody>
          <a:bodyPr/>
          <a:lstStyle/>
          <a:p>
            <a:fld id="{36B0B7EC-FBBC-4637-8F60-B170082AECE9}"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We</a:t>
            </a:r>
            <a:r>
              <a:rPr lang="en-US" baseline="0" dirty="0" smtClean="0"/>
              <a:t> shouldn’t need the </a:t>
            </a:r>
            <a:r>
              <a:rPr lang="en-US" baseline="0" dirty="0" err="1" smtClean="0"/>
              <a:t>unprojected</a:t>
            </a:r>
            <a:r>
              <a:rPr lang="en-US" baseline="0" dirty="0" smtClean="0"/>
              <a:t> aerial photo for the rest of this project so you can delete it or what I’m going to do is </a:t>
            </a:r>
            <a:r>
              <a:rPr lang="en-US" b="1" baseline="0" dirty="0" smtClean="0"/>
              <a:t>make a subfolder called ‘data’ to store it and other used data in just in case</a:t>
            </a:r>
            <a:r>
              <a:rPr lang="en-US" baseline="0" dirty="0" smtClean="0"/>
              <a:t> I need to go back to them.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	Now we are going to clip (subset) our DEM down to size.</a:t>
            </a:r>
            <a:r>
              <a:rPr lang="en-US" baseline="0" dirty="0" smtClean="0"/>
              <a:t> In </a:t>
            </a:r>
            <a:r>
              <a:rPr lang="en-US" baseline="0" dirty="0" err="1" smtClean="0"/>
              <a:t>ArcMap</a:t>
            </a:r>
            <a:r>
              <a:rPr lang="en-US" baseline="0" dirty="0" smtClean="0"/>
              <a:t> Load the new aerial image and the DEM with the DEM on the bottom. If a message comes up about one or the other being in a different projection just press Close and </a:t>
            </a:r>
            <a:r>
              <a:rPr lang="en-US" baseline="0" dirty="0" err="1" smtClean="0"/>
              <a:t>ArcMap</a:t>
            </a:r>
            <a:r>
              <a:rPr lang="en-US" baseline="0" dirty="0" smtClean="0"/>
              <a:t> should line things up appropriately enough. The DEM you extracted from the national map is based on the download box you drew so it probably will not look exactly like the one in the slide here. It should however cover the spatial extent your now projected aerial photo does. Zoom to the DEM layer. As you can see this DEM is quite a bit larger and yours should be at least somewhat larger than the aerial image. The now </a:t>
            </a:r>
            <a:r>
              <a:rPr lang="en-US" baseline="0" dirty="0" err="1" smtClean="0"/>
              <a:t>georefrenced</a:t>
            </a:r>
            <a:r>
              <a:rPr lang="en-US" baseline="0" dirty="0" smtClean="0"/>
              <a:t> aerial photo will line up over the DEM in the right spot. If you zoom out past the extent of the DEM for some reason it may disappear but that’s OK. Just zoom back in and it will reappear.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Open </a:t>
            </a:r>
            <a:r>
              <a:rPr lang="en-US" baseline="0" dirty="0" err="1" smtClean="0"/>
              <a:t>ArcToolbox</a:t>
            </a:r>
            <a:r>
              <a:rPr lang="en-US" baseline="0" dirty="0" smtClean="0"/>
              <a:t> and drill down to </a:t>
            </a:r>
            <a:r>
              <a:rPr lang="en-US" b="1" baseline="0" dirty="0" smtClean="0"/>
              <a:t>Data Management Tools&gt;Raster&gt;Raster Processing&gt;Clip</a:t>
            </a:r>
            <a:r>
              <a:rPr lang="en-US" baseline="0" dirty="0" smtClean="0"/>
              <a:t>.</a:t>
            </a:r>
            <a:r>
              <a:rPr lang="en-US" b="1" baseline="0" dirty="0" smtClean="0"/>
              <a:t> For the input add the DEM and the output extent the aerial image. </a:t>
            </a:r>
            <a:r>
              <a:rPr lang="en-US" b="0" baseline="0" dirty="0" smtClean="0"/>
              <a:t>Name, add a format (try the .</a:t>
            </a:r>
            <a:r>
              <a:rPr lang="en-US" b="0" baseline="0" dirty="0" err="1" smtClean="0"/>
              <a:t>img</a:t>
            </a:r>
            <a:r>
              <a:rPr lang="en-US" b="0" baseline="0" dirty="0" smtClean="0"/>
              <a:t> format but other will work too), and pick a location for the raster that will be created and press OK. If an error occurs it is most likely due to too long of a name. Just shorten it, take out any special characters (*$#&amp;…), and try again. Once it is done processing the new DEM will show up on the screen. If you put the aerial photo on top notice</a:t>
            </a:r>
            <a:r>
              <a:rPr lang="en-US" baseline="0" dirty="0" smtClean="0"/>
              <a:t> that the DEM was clipped to the photo’s data frame and not to the reshaped rectified image. That’s OK because eventually we are going to cut things even smaller so this won’t be an issue. Remove the larger original DEM from </a:t>
            </a:r>
            <a:r>
              <a:rPr lang="en-US" baseline="0" dirty="0" err="1" smtClean="0"/>
              <a:t>ArcMap</a:t>
            </a:r>
            <a:r>
              <a:rPr lang="en-US" baseline="0" dirty="0" smtClean="0"/>
              <a:t> or I prefer to just close and start </a:t>
            </a:r>
            <a:r>
              <a:rPr lang="en-US" baseline="0" dirty="0" err="1" smtClean="0"/>
              <a:t>ArcMap</a:t>
            </a:r>
            <a:r>
              <a:rPr lang="en-US" baseline="0" dirty="0" smtClean="0"/>
              <a:t> fresh adding in the aerial photo and the new DEM clip. You can delete the older larger DEM or move it to your storage subfolder because we won’t need it anymore. </a:t>
            </a:r>
            <a:endParaRPr lang="en-US" dirty="0" smtClean="0"/>
          </a:p>
        </p:txBody>
      </p:sp>
      <p:sp>
        <p:nvSpPr>
          <p:cNvPr id="4" name="Slide Number Placeholder 3"/>
          <p:cNvSpPr>
            <a:spLocks noGrp="1"/>
          </p:cNvSpPr>
          <p:nvPr>
            <p:ph type="sldNum" sz="quarter" idx="10"/>
          </p:nvPr>
        </p:nvSpPr>
        <p:spPr/>
        <p:txBody>
          <a:bodyPr/>
          <a:lstStyle/>
          <a:p>
            <a:fld id="{36B0B7EC-FBBC-4637-8F60-B170082AECE9}"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Now we are going to use our new DEM to put some topography</a:t>
            </a:r>
            <a:r>
              <a:rPr lang="en-US" baseline="0" dirty="0" smtClean="0"/>
              <a:t> on our aerial photo. If you turn the aerial photo on and off you can see from the DEM where the hills and drainages are. To mold these into the aerial photo it’s back to the ole’ </a:t>
            </a:r>
            <a:r>
              <a:rPr lang="en-US" baseline="0" dirty="0" err="1" smtClean="0"/>
              <a:t>ArcToolbox</a:t>
            </a:r>
            <a:r>
              <a:rPr lang="en-US" baseline="0" dirty="0" smtClean="0"/>
              <a:t>. In </a:t>
            </a:r>
            <a:r>
              <a:rPr lang="en-US" baseline="0" dirty="0" err="1" smtClean="0"/>
              <a:t>ArcToolbox</a:t>
            </a:r>
            <a:r>
              <a:rPr lang="en-US" baseline="0" dirty="0" smtClean="0"/>
              <a:t> drill down to </a:t>
            </a:r>
            <a:r>
              <a:rPr lang="en-US" b="1" baseline="0" dirty="0" smtClean="0"/>
              <a:t>Spatial Analyst Tools&gt;Surface&gt;</a:t>
            </a:r>
            <a:r>
              <a:rPr lang="en-US" b="1" baseline="0" dirty="0" err="1" smtClean="0"/>
              <a:t>Hillshade</a:t>
            </a:r>
            <a:r>
              <a:rPr lang="en-US" b="1" baseline="0" dirty="0" smtClean="0"/>
              <a:t>. </a:t>
            </a:r>
            <a:r>
              <a:rPr lang="en-US" b="0" baseline="0" dirty="0" smtClean="0"/>
              <a:t>For the input add the DEM. Leave the Azimuth, Altitude, and Z factor alone (we don’t have this information so just go with the default). For the output add the .</a:t>
            </a:r>
            <a:r>
              <a:rPr lang="en-US" b="0" baseline="0" dirty="0" err="1" smtClean="0"/>
              <a:t>img</a:t>
            </a:r>
            <a:r>
              <a:rPr lang="en-US" b="0" baseline="0" dirty="0" smtClean="0"/>
              <a:t> or other format to the name and keep it under 13 characters. Press OK.</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	Let it process and if it doesn’t do it automatically put the new </a:t>
            </a:r>
            <a:r>
              <a:rPr lang="en-US" b="0" baseline="0" dirty="0" err="1" smtClean="0"/>
              <a:t>hillshade</a:t>
            </a:r>
            <a:r>
              <a:rPr lang="en-US" b="0" baseline="0" dirty="0" smtClean="0"/>
              <a:t> layer on top yourself.  You will have an image containing a bunch of hills and valleys with dramatic shading. If you turn on the </a:t>
            </a:r>
            <a:r>
              <a:rPr lang="en-US" b="1" baseline="0" dirty="0" smtClean="0"/>
              <a:t>Effects</a:t>
            </a:r>
            <a:r>
              <a:rPr lang="en-US" b="0" baseline="0" dirty="0" smtClean="0"/>
              <a:t> toolbar you can set the transparency of the targeted layer (or do it in the properties&gt;display). Set the transparency of the shaded image to about 80 to 90% or till you can see it overlap the aerial photo. You can also turn off the DEM. Now you have a cool 3D effect for you 2D surface. Bo-yah! </a:t>
            </a:r>
            <a:r>
              <a:rPr lang="en-US" b="0" i="0" u="none" baseline="0" dirty="0" smtClean="0"/>
              <a:t>We could make them into one image but let’s leave them as two separate layers for now because we are going to add some vector layers and then we will export everything together at the end.</a:t>
            </a:r>
            <a:endParaRPr lang="en-US" b="0" i="0" u="none" dirty="0" smtClean="0"/>
          </a:p>
        </p:txBody>
      </p:sp>
      <p:sp>
        <p:nvSpPr>
          <p:cNvPr id="4" name="Slide Number Placeholder 3"/>
          <p:cNvSpPr>
            <a:spLocks noGrp="1"/>
          </p:cNvSpPr>
          <p:nvPr>
            <p:ph type="sldNum" sz="quarter" idx="10"/>
          </p:nvPr>
        </p:nvSpPr>
        <p:spPr/>
        <p:txBody>
          <a:bodyPr/>
          <a:lstStyle/>
          <a:p>
            <a:fld id="{36B0B7EC-FBBC-4637-8F60-B170082AECE9}"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AD0E80-4DFF-42FE-9305-5583EF6172F0}" type="datetimeFigureOut">
              <a:rPr lang="en-US" smtClean="0"/>
              <a:pPr/>
              <a:t>8/13/2011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C124A-12B8-4F77-BF9D-E18E9634C0F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AD0E80-4DFF-42FE-9305-5583EF6172F0}" type="datetimeFigureOut">
              <a:rPr lang="en-US" smtClean="0"/>
              <a:pPr/>
              <a:t>8/13/2011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C124A-12B8-4F77-BF9D-E18E9634C0F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AD0E80-4DFF-42FE-9305-5583EF6172F0}" type="datetimeFigureOut">
              <a:rPr lang="en-US" smtClean="0"/>
              <a:pPr/>
              <a:t>8/13/2011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C124A-12B8-4F77-BF9D-E18E9634C0F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AD0E80-4DFF-42FE-9305-5583EF6172F0}" type="datetimeFigureOut">
              <a:rPr lang="en-US" smtClean="0"/>
              <a:pPr/>
              <a:t>8/13/2011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C124A-12B8-4F77-BF9D-E18E9634C0F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AD0E80-4DFF-42FE-9305-5583EF6172F0}" type="datetimeFigureOut">
              <a:rPr lang="en-US" smtClean="0"/>
              <a:pPr/>
              <a:t>8/13/2011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C124A-12B8-4F77-BF9D-E18E9634C0F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AD0E80-4DFF-42FE-9305-5583EF6172F0}" type="datetimeFigureOut">
              <a:rPr lang="en-US" smtClean="0"/>
              <a:pPr/>
              <a:t>8/13/2011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9C124A-12B8-4F77-BF9D-E18E9634C0F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AD0E80-4DFF-42FE-9305-5583EF6172F0}" type="datetimeFigureOut">
              <a:rPr lang="en-US" smtClean="0"/>
              <a:pPr/>
              <a:t>8/13/2011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9C124A-12B8-4F77-BF9D-E18E9634C0F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AD0E80-4DFF-42FE-9305-5583EF6172F0}" type="datetimeFigureOut">
              <a:rPr lang="en-US" smtClean="0"/>
              <a:pPr/>
              <a:t>8/13/2011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9C124A-12B8-4F77-BF9D-E18E9634C0F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AD0E80-4DFF-42FE-9305-5583EF6172F0}" type="datetimeFigureOut">
              <a:rPr lang="en-US" smtClean="0"/>
              <a:pPr/>
              <a:t>8/13/2011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9C124A-12B8-4F77-BF9D-E18E9634C0F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AD0E80-4DFF-42FE-9305-5583EF6172F0}" type="datetimeFigureOut">
              <a:rPr lang="en-US" smtClean="0"/>
              <a:pPr/>
              <a:t>8/13/2011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9C124A-12B8-4F77-BF9D-E18E9634C0F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AD0E80-4DFF-42FE-9305-5583EF6172F0}" type="datetimeFigureOut">
              <a:rPr lang="en-US" smtClean="0"/>
              <a:pPr/>
              <a:t>8/13/2011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9C124A-12B8-4F77-BF9D-E18E9634C0F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AD0E80-4DFF-42FE-9305-5583EF6172F0}" type="datetimeFigureOut">
              <a:rPr lang="en-US" smtClean="0"/>
              <a:pPr/>
              <a:t>8/13/2011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9C124A-12B8-4F77-BF9D-E18E9634C0F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0.tiff"/></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800100" y="457200"/>
            <a:ext cx="7543800" cy="2862322"/>
          </a:xfrm>
          <a:prstGeom prst="rect">
            <a:avLst/>
          </a:prstGeom>
          <a:solidFill>
            <a:schemeClr val="bg1"/>
          </a:solidFill>
          <a:ln w="19050">
            <a:solidFill>
              <a:schemeClr val="tx1"/>
            </a:solidFill>
          </a:ln>
          <a:effectLst>
            <a:outerShdw blurRad="63500" sx="102000" sy="102000" algn="ctr" rotWithShape="0">
              <a:prstClr val="black">
                <a:alpha val="40000"/>
              </a:prstClr>
            </a:outerShdw>
          </a:effectLst>
        </p:spPr>
        <p:txBody>
          <a:bodyPr wrap="square" rtlCol="0">
            <a:spAutoFit/>
          </a:bodyPr>
          <a:lstStyle/>
          <a:p>
            <a:pPr algn="ctr"/>
            <a:r>
              <a:rPr lang="en-US" sz="6000" dirty="0" smtClean="0">
                <a:latin typeface="Tekton Pro" pitchFamily="34" charset="0"/>
              </a:rPr>
              <a:t>Introduction to Geographic Information Systems: GIS</a:t>
            </a:r>
            <a:endParaRPr lang="en-US" sz="6000" dirty="0">
              <a:latin typeface="Tekton Pro" pitchFamily="34" charset="0"/>
            </a:endParaRPr>
          </a:p>
        </p:txBody>
      </p:sp>
      <p:pic>
        <p:nvPicPr>
          <p:cNvPr id="6" name="Picture 5" descr="GRAIL logo.jpg"/>
          <p:cNvPicPr>
            <a:picLocks noChangeAspect="1"/>
          </p:cNvPicPr>
          <p:nvPr/>
        </p:nvPicPr>
        <p:blipFill>
          <a:blip r:embed="rId4" cstate="print"/>
          <a:stretch>
            <a:fillRect/>
          </a:stretch>
        </p:blipFill>
        <p:spPr>
          <a:xfrm>
            <a:off x="3740150" y="4222595"/>
            <a:ext cx="1663700" cy="730405"/>
          </a:xfrm>
          <a:prstGeom prst="rect">
            <a:avLst/>
          </a:prstGeom>
          <a:ln w="19050">
            <a:solidFill>
              <a:schemeClr val="tx1"/>
            </a:solidFill>
          </a:ln>
          <a:effectLst>
            <a:outerShdw blurRad="63500" sx="106000" sy="106000" algn="ctr" rotWithShape="0">
              <a:prstClr val="black">
                <a:alpha val="40000"/>
              </a:prstClr>
            </a:outerShdw>
          </a:effectLst>
        </p:spPr>
      </p:pic>
      <p:sp>
        <p:nvSpPr>
          <p:cNvPr id="7" name="TextBox 6"/>
          <p:cNvSpPr txBox="1"/>
          <p:nvPr/>
        </p:nvSpPr>
        <p:spPr>
          <a:xfrm>
            <a:off x="2514600" y="5715000"/>
            <a:ext cx="4114800" cy="461665"/>
          </a:xfrm>
          <a:prstGeom prst="rect">
            <a:avLst/>
          </a:prstGeom>
          <a:solidFill>
            <a:schemeClr val="bg1"/>
          </a:solidFill>
          <a:ln w="19050">
            <a:solidFill>
              <a:schemeClr val="tx1"/>
            </a:solidFill>
          </a:ln>
          <a:effectLst>
            <a:outerShdw blurRad="63500" sx="104000" sy="104000" algn="ctr" rotWithShape="0">
              <a:prstClr val="black">
                <a:alpha val="40000"/>
              </a:prstClr>
            </a:outerShdw>
          </a:effectLst>
        </p:spPr>
        <p:txBody>
          <a:bodyPr wrap="square" rtlCol="0">
            <a:spAutoFit/>
          </a:bodyPr>
          <a:lstStyle/>
          <a:p>
            <a:pPr algn="ctr"/>
            <a:r>
              <a:rPr lang="en-US" sz="2400" dirty="0" smtClean="0">
                <a:latin typeface="Tekton Pro" pitchFamily="34" charset="0"/>
              </a:rPr>
              <a:t>Module 4: Raster &amp; Vector</a:t>
            </a:r>
            <a:endParaRPr lang="en-US" sz="2400" dirty="0">
              <a:latin typeface="Tekton Pro" pitchFamily="34" charset="0"/>
            </a:endParaRPr>
          </a:p>
        </p:txBody>
      </p:sp>
      <p:sp>
        <p:nvSpPr>
          <p:cNvPr id="9" name="TextBox 7"/>
          <p:cNvSpPr txBox="1"/>
          <p:nvPr/>
        </p:nvSpPr>
        <p:spPr>
          <a:xfrm>
            <a:off x="3747095" y="6400800"/>
            <a:ext cx="1649811" cy="246221"/>
          </a:xfrm>
          <a:prstGeom prst="rect">
            <a:avLst/>
          </a:prstGeom>
          <a:solidFill>
            <a:schemeClr val="bg1"/>
          </a:solidFill>
          <a:ln w="19050">
            <a:solidFill>
              <a:schemeClr val="tx1"/>
            </a:solidFill>
          </a:ln>
          <a:effectLst>
            <a:outerShdw blurRad="63500" sx="105000" sy="105000" algn="ctr" rotWithShape="0">
              <a:prstClr val="black">
                <a:alpha val="40000"/>
              </a:prstClr>
            </a:outerShdw>
          </a:effectLst>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t>Created by: Scott Kelly 2010</a:t>
            </a:r>
            <a:endParaRPr lang="en-US" sz="1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srcRect/>
          <a:stretch>
            <a:fillRect/>
          </a:stretch>
        </p:blipFill>
        <p:spPr bwMode="auto">
          <a:xfrm>
            <a:off x="0" y="0"/>
            <a:ext cx="9144000" cy="6887327"/>
          </a:xfrm>
          <a:prstGeom prst="rect">
            <a:avLst/>
          </a:prstGeom>
          <a:noFill/>
          <a:ln w="19050">
            <a:solidFill>
              <a:schemeClr val="tx1"/>
            </a:solidFill>
            <a:miter lim="800000"/>
            <a:headEnd/>
            <a:tailEnd/>
          </a:ln>
        </p:spPr>
      </p:pic>
      <p:sp>
        <p:nvSpPr>
          <p:cNvPr id="4" name="TextBox 3"/>
          <p:cNvSpPr txBox="1"/>
          <p:nvPr/>
        </p:nvSpPr>
        <p:spPr>
          <a:xfrm>
            <a:off x="2057400" y="1447800"/>
            <a:ext cx="1981200" cy="276999"/>
          </a:xfrm>
          <a:prstGeom prst="rect">
            <a:avLst/>
          </a:prstGeom>
          <a:noFill/>
        </p:spPr>
        <p:txBody>
          <a:bodyPr wrap="square" rtlCol="0">
            <a:spAutoFit/>
          </a:bodyPr>
          <a:lstStyle/>
          <a:p>
            <a:r>
              <a:rPr lang="en-US" sz="1200" dirty="0" smtClean="0">
                <a:ln w="3175">
                  <a:solidFill>
                    <a:srgbClr val="FFFF00"/>
                  </a:solidFill>
                </a:ln>
                <a:solidFill>
                  <a:srgbClr val="FFFF00"/>
                </a:solidFill>
                <a:effectLst>
                  <a:glow rad="101600">
                    <a:schemeClr val="tx1">
                      <a:alpha val="60000"/>
                    </a:schemeClr>
                  </a:glow>
                </a:effectLst>
              </a:rPr>
              <a:t>New layers/Desired </a:t>
            </a:r>
            <a:r>
              <a:rPr lang="en-US" sz="1200" dirty="0" err="1" smtClean="0">
                <a:ln w="3175">
                  <a:solidFill>
                    <a:srgbClr val="FFFF00"/>
                  </a:solidFill>
                </a:ln>
                <a:solidFill>
                  <a:srgbClr val="FFFF00"/>
                </a:solidFill>
                <a:effectLst>
                  <a:glow rad="101600">
                    <a:schemeClr val="tx1">
                      <a:alpha val="60000"/>
                    </a:schemeClr>
                  </a:glow>
                </a:effectLst>
              </a:rPr>
              <a:t>rasters</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5" name="Straight Arrow Connector 4"/>
          <p:cNvCxnSpPr>
            <a:stCxn id="4" idx="1"/>
          </p:cNvCxnSpPr>
          <p:nvPr/>
        </p:nvCxnSpPr>
        <p:spPr>
          <a:xfrm rot="10800000">
            <a:off x="1295400" y="1219214"/>
            <a:ext cx="762000" cy="367086"/>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stCxn id="4" idx="1"/>
          </p:cNvCxnSpPr>
          <p:nvPr/>
        </p:nvCxnSpPr>
        <p:spPr>
          <a:xfrm rot="10800000" flipV="1">
            <a:off x="1295400" y="1586299"/>
            <a:ext cx="762000" cy="318699"/>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2" name="Picture 2"/>
          <p:cNvPicPr>
            <a:picLocks noChangeAspect="1" noChangeArrowheads="1"/>
          </p:cNvPicPr>
          <p:nvPr/>
        </p:nvPicPr>
        <p:blipFill>
          <a:blip r:embed="rId4" cstate="print"/>
          <a:srcRect/>
          <a:stretch>
            <a:fillRect/>
          </a:stretch>
        </p:blipFill>
        <p:spPr bwMode="auto">
          <a:xfrm>
            <a:off x="5029200" y="3352800"/>
            <a:ext cx="3767136" cy="3096094"/>
          </a:xfrm>
          <a:prstGeom prst="rect">
            <a:avLst/>
          </a:prstGeom>
          <a:noFill/>
          <a:ln w="19050">
            <a:solidFill>
              <a:schemeClr val="tx1"/>
            </a:solidFill>
            <a:miter lim="800000"/>
            <a:headEnd/>
            <a:tailEnd/>
          </a:ln>
        </p:spPr>
      </p:pic>
      <p:sp>
        <p:nvSpPr>
          <p:cNvPr id="7" name="Oval 6"/>
          <p:cNvSpPr/>
          <p:nvPr/>
        </p:nvSpPr>
        <p:spPr>
          <a:xfrm>
            <a:off x="4953000" y="3505200"/>
            <a:ext cx="1143000" cy="533400"/>
          </a:xfrm>
          <a:prstGeom prst="ellipse">
            <a:avLst/>
          </a:prstGeom>
          <a:noFill/>
          <a:ln>
            <a:solidFill>
              <a:srgbClr val="FFFF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l="1136" t="16325" r="19318" b="2049"/>
          <a:stretch>
            <a:fillRect/>
          </a:stretch>
        </p:blipFill>
        <p:spPr bwMode="auto">
          <a:xfrm>
            <a:off x="4876800" y="152400"/>
            <a:ext cx="3962400" cy="3113314"/>
          </a:xfrm>
          <a:prstGeom prst="rect">
            <a:avLst/>
          </a:prstGeom>
          <a:noFill/>
          <a:ln w="19050">
            <a:solidFill>
              <a:schemeClr val="tx1"/>
            </a:solidFill>
            <a:miter lim="800000"/>
            <a:headEnd/>
            <a:tailEnd/>
          </a:ln>
          <a:effectLst>
            <a:outerShdw blurRad="63500" sx="103000" sy="103000" algn="ctr" rotWithShape="0">
              <a:prstClr val="black">
                <a:alpha val="40000"/>
              </a:prstClr>
            </a:outerShdw>
          </a:effectLst>
        </p:spPr>
      </p:pic>
      <p:pic>
        <p:nvPicPr>
          <p:cNvPr id="1028" name="Picture 4"/>
          <p:cNvPicPr>
            <a:picLocks noChangeAspect="1" noChangeArrowheads="1"/>
          </p:cNvPicPr>
          <p:nvPr/>
        </p:nvPicPr>
        <p:blipFill>
          <a:blip r:embed="rId5" cstate="print"/>
          <a:srcRect l="11137" t="16364" r="12294" b="3636"/>
          <a:stretch>
            <a:fillRect/>
          </a:stretch>
        </p:blipFill>
        <p:spPr bwMode="auto">
          <a:xfrm>
            <a:off x="304800" y="152400"/>
            <a:ext cx="3981450" cy="3124200"/>
          </a:xfrm>
          <a:prstGeom prst="rect">
            <a:avLst/>
          </a:prstGeom>
          <a:noFill/>
          <a:ln w="19050">
            <a:solidFill>
              <a:schemeClr val="tx1"/>
            </a:solidFill>
            <a:miter lim="800000"/>
            <a:headEnd/>
            <a:tailEnd/>
          </a:ln>
          <a:effectLst>
            <a:outerShdw blurRad="63500" sx="103000" sy="103000" algn="ctr" rotWithShape="0">
              <a:prstClr val="black">
                <a:alpha val="40000"/>
              </a:prstClr>
            </a:outerShdw>
          </a:effectLst>
        </p:spPr>
      </p:pic>
      <p:pic>
        <p:nvPicPr>
          <p:cNvPr id="1026" name="Picture 2"/>
          <p:cNvPicPr>
            <a:picLocks noChangeAspect="1" noChangeArrowheads="1"/>
          </p:cNvPicPr>
          <p:nvPr/>
        </p:nvPicPr>
        <p:blipFill>
          <a:blip r:embed="rId6" cstate="print"/>
          <a:srcRect l="11514" t="15038" r="12493" b="3759"/>
          <a:stretch>
            <a:fillRect/>
          </a:stretch>
        </p:blipFill>
        <p:spPr bwMode="auto">
          <a:xfrm>
            <a:off x="2590800" y="3505200"/>
            <a:ext cx="3962400" cy="3117272"/>
          </a:xfrm>
          <a:prstGeom prst="rect">
            <a:avLst/>
          </a:prstGeom>
          <a:noFill/>
          <a:ln w="19050">
            <a:solidFill>
              <a:schemeClr val="tx1"/>
            </a:solidFill>
            <a:miter lim="800000"/>
            <a:headEnd/>
            <a:tailEnd/>
          </a:ln>
          <a:effectLst>
            <a:outerShdw blurRad="63500" sx="103000" sy="103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srcRect/>
          <a:stretch>
            <a:fillRect/>
          </a:stretch>
        </p:blipFill>
        <p:spPr bwMode="auto">
          <a:xfrm>
            <a:off x="0" y="0"/>
            <a:ext cx="9144000" cy="6887327"/>
          </a:xfrm>
          <a:prstGeom prst="rect">
            <a:avLst/>
          </a:prstGeom>
          <a:noFill/>
          <a:ln w="19050">
            <a:solidFill>
              <a:schemeClr val="tx1"/>
            </a:solidFill>
            <a:miter lim="800000"/>
            <a:headEnd/>
            <a:tailEnd/>
          </a:ln>
        </p:spPr>
      </p:pic>
      <p:sp>
        <p:nvSpPr>
          <p:cNvPr id="5" name="TextBox 4"/>
          <p:cNvSpPr txBox="1"/>
          <p:nvPr/>
        </p:nvSpPr>
        <p:spPr>
          <a:xfrm>
            <a:off x="6934200" y="1219200"/>
            <a:ext cx="1143000" cy="276999"/>
          </a:xfrm>
          <a:prstGeom prst="rect">
            <a:avLst/>
          </a:prstGeom>
          <a:noFill/>
        </p:spPr>
        <p:txBody>
          <a:bodyPr wrap="square" rtlCol="0">
            <a:spAutoFit/>
          </a:bodyPr>
          <a:lstStyle/>
          <a:p>
            <a:r>
              <a:rPr lang="en-US" sz="1200" dirty="0" smtClean="0">
                <a:ln w="3175">
                  <a:solidFill>
                    <a:srgbClr val="FFFF00"/>
                  </a:solidFill>
                </a:ln>
                <a:solidFill>
                  <a:srgbClr val="FFFF00"/>
                </a:solidFill>
                <a:effectLst>
                  <a:glow rad="101600">
                    <a:schemeClr val="tx1">
                      <a:alpha val="60000"/>
                    </a:schemeClr>
                  </a:glow>
                </a:effectLst>
              </a:rPr>
              <a:t>Label Manger</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6" name="Straight Arrow Connector 5"/>
          <p:cNvCxnSpPr>
            <a:stCxn id="5" idx="0"/>
          </p:cNvCxnSpPr>
          <p:nvPr/>
        </p:nvCxnSpPr>
        <p:spPr>
          <a:xfrm rot="5400000" flipH="1" flipV="1">
            <a:off x="7296151" y="895351"/>
            <a:ext cx="533398" cy="1143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00200" y="990600"/>
            <a:ext cx="1066800" cy="646331"/>
          </a:xfrm>
          <a:prstGeom prst="rect">
            <a:avLst/>
          </a:prstGeom>
          <a:noFill/>
        </p:spPr>
        <p:txBody>
          <a:bodyPr wrap="square" rtlCol="0">
            <a:spAutoFit/>
          </a:bodyPr>
          <a:lstStyle/>
          <a:p>
            <a:r>
              <a:rPr lang="en-US" sz="1200" dirty="0" smtClean="0">
                <a:ln w="3175">
                  <a:solidFill>
                    <a:srgbClr val="FFFF00"/>
                  </a:solidFill>
                </a:ln>
                <a:solidFill>
                  <a:srgbClr val="FFFF00"/>
                </a:solidFill>
                <a:effectLst>
                  <a:glow rad="101600">
                    <a:schemeClr val="tx1">
                      <a:alpha val="60000"/>
                    </a:schemeClr>
                  </a:glow>
                </a:effectLst>
              </a:rPr>
              <a:t>Final watershed layer</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8" name="Straight Arrow Connector 7"/>
          <p:cNvCxnSpPr>
            <a:stCxn id="7" idx="1"/>
          </p:cNvCxnSpPr>
          <p:nvPr/>
        </p:nvCxnSpPr>
        <p:spPr>
          <a:xfrm rot="10800000">
            <a:off x="914400" y="1219204"/>
            <a:ext cx="685800" cy="94562"/>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048000" y="5638800"/>
            <a:ext cx="1524000" cy="276999"/>
          </a:xfrm>
          <a:prstGeom prst="rect">
            <a:avLst/>
          </a:prstGeom>
          <a:noFill/>
        </p:spPr>
        <p:txBody>
          <a:bodyPr wrap="square" rtlCol="0">
            <a:spAutoFit/>
          </a:bodyPr>
          <a:lstStyle/>
          <a:p>
            <a:r>
              <a:rPr lang="en-US" sz="1200" dirty="0" smtClean="0">
                <a:ln w="3175">
                  <a:solidFill>
                    <a:srgbClr val="FFFF00"/>
                  </a:solidFill>
                </a:ln>
                <a:solidFill>
                  <a:srgbClr val="FFFF00"/>
                </a:solidFill>
                <a:effectLst>
                  <a:glow rad="101600">
                    <a:schemeClr val="tx1">
                      <a:alpha val="60000"/>
                    </a:schemeClr>
                  </a:glow>
                </a:effectLst>
              </a:rPr>
              <a:t>Annotation/Label</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10" name="Straight Arrow Connector 9"/>
          <p:cNvCxnSpPr>
            <a:stCxn id="9" idx="2"/>
          </p:cNvCxnSpPr>
          <p:nvPr/>
        </p:nvCxnSpPr>
        <p:spPr>
          <a:xfrm rot="5400000">
            <a:off x="3224599" y="5510602"/>
            <a:ext cx="180204" cy="990598"/>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886200" y="1447800"/>
            <a:ext cx="1371600" cy="1200329"/>
          </a:xfrm>
          <a:prstGeom prst="rect">
            <a:avLst/>
          </a:prstGeom>
          <a:noFill/>
        </p:spPr>
        <p:txBody>
          <a:bodyPr wrap="square" rtlCol="0">
            <a:spAutoFit/>
          </a:bodyPr>
          <a:lstStyle/>
          <a:p>
            <a:r>
              <a:rPr lang="en-US" sz="1200" dirty="0" smtClean="0">
                <a:ln w="3175">
                  <a:solidFill>
                    <a:srgbClr val="FFFF00"/>
                  </a:solidFill>
                </a:ln>
                <a:solidFill>
                  <a:srgbClr val="FFFF00"/>
                </a:solidFill>
                <a:effectLst>
                  <a:glow rad="101600">
                    <a:schemeClr val="tx1">
                      <a:alpha val="60000"/>
                    </a:schemeClr>
                  </a:glow>
                </a:effectLst>
              </a:rPr>
              <a:t>Downloaded files (watershed, critical habitat, biotic) with data storage file and converted .e00 file</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22" name="Straight Arrow Connector 21"/>
          <p:cNvCxnSpPr>
            <a:stCxn id="21" idx="3"/>
          </p:cNvCxnSpPr>
          <p:nvPr/>
        </p:nvCxnSpPr>
        <p:spPr>
          <a:xfrm flipV="1">
            <a:off x="5257800" y="1447802"/>
            <a:ext cx="533400" cy="600163"/>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21" idx="3"/>
          </p:cNvCxnSpPr>
          <p:nvPr/>
        </p:nvCxnSpPr>
        <p:spPr>
          <a:xfrm>
            <a:off x="5257800" y="2047965"/>
            <a:ext cx="533400" cy="161835"/>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590800" y="762000"/>
            <a:ext cx="1447800" cy="461665"/>
          </a:xfrm>
          <a:prstGeom prst="rect">
            <a:avLst/>
          </a:prstGeom>
          <a:noFill/>
        </p:spPr>
        <p:txBody>
          <a:bodyPr wrap="square" rtlCol="0">
            <a:spAutoFit/>
          </a:bodyPr>
          <a:lstStyle/>
          <a:p>
            <a:pPr algn="ctr"/>
            <a:r>
              <a:rPr lang="en-US" sz="1200" dirty="0" err="1" smtClean="0">
                <a:ln w="3175">
                  <a:solidFill>
                    <a:srgbClr val="FFFF00"/>
                  </a:solidFill>
                </a:ln>
                <a:solidFill>
                  <a:srgbClr val="FFFF00"/>
                </a:solidFill>
                <a:effectLst>
                  <a:glow rad="101600">
                    <a:schemeClr val="tx1">
                      <a:alpha val="60000"/>
                    </a:schemeClr>
                  </a:glow>
                </a:effectLst>
              </a:rPr>
              <a:t>ArcCatalog</a:t>
            </a:r>
            <a:r>
              <a:rPr lang="en-US" sz="1200" dirty="0" smtClean="0">
                <a:ln w="3175">
                  <a:solidFill>
                    <a:srgbClr val="FFFF00"/>
                  </a:solidFill>
                </a:ln>
                <a:solidFill>
                  <a:srgbClr val="FFFF00"/>
                </a:solidFill>
                <a:effectLst>
                  <a:glow rad="101600">
                    <a:schemeClr val="tx1">
                      <a:alpha val="60000"/>
                    </a:schemeClr>
                  </a:glow>
                </a:effectLst>
              </a:rPr>
              <a:t> window for Arc 10</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35" name="Straight Arrow Connector 34"/>
          <p:cNvCxnSpPr/>
          <p:nvPr/>
        </p:nvCxnSpPr>
        <p:spPr>
          <a:xfrm flipV="1">
            <a:off x="3200400" y="533400"/>
            <a:ext cx="381000" cy="3048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8077200" y="1371600"/>
            <a:ext cx="838200" cy="276999"/>
          </a:xfrm>
          <a:prstGeom prst="rect">
            <a:avLst/>
          </a:prstGeom>
          <a:noFill/>
        </p:spPr>
        <p:txBody>
          <a:bodyPr wrap="square" rtlCol="0">
            <a:spAutoFit/>
          </a:bodyPr>
          <a:lstStyle/>
          <a:p>
            <a:r>
              <a:rPr lang="en-US" sz="1200" dirty="0" smtClean="0">
                <a:ln w="3175">
                  <a:solidFill>
                    <a:srgbClr val="FFFF00"/>
                  </a:solidFill>
                </a:ln>
                <a:solidFill>
                  <a:srgbClr val="FFFF00"/>
                </a:solidFill>
                <a:effectLst>
                  <a:glow rad="101600">
                    <a:schemeClr val="tx1">
                      <a:alpha val="60000"/>
                    </a:schemeClr>
                  </a:glow>
                </a:effectLst>
              </a:rPr>
              <a:t>Auto Hide</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46" name="Straight Arrow Connector 45"/>
          <p:cNvCxnSpPr>
            <a:stCxn id="45" idx="0"/>
          </p:cNvCxnSpPr>
          <p:nvPr/>
        </p:nvCxnSpPr>
        <p:spPr>
          <a:xfrm rot="5400000" flipH="1" flipV="1">
            <a:off x="8362951" y="971551"/>
            <a:ext cx="533398" cy="2667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1"/>
            <a:ext cx="9144000" cy="6887327"/>
          </a:xfrm>
          <a:prstGeom prst="rect">
            <a:avLst/>
          </a:prstGeom>
          <a:noFill/>
          <a:ln w="19050">
            <a:solidFill>
              <a:schemeClr val="tx1"/>
            </a:solidFill>
            <a:miter lim="800000"/>
            <a:headEnd/>
            <a:tailEnd/>
          </a:ln>
        </p:spPr>
      </p:pic>
      <p:sp>
        <p:nvSpPr>
          <p:cNvPr id="4" name="TextBox 3"/>
          <p:cNvSpPr txBox="1"/>
          <p:nvPr/>
        </p:nvSpPr>
        <p:spPr>
          <a:xfrm>
            <a:off x="4419600" y="2133600"/>
            <a:ext cx="2057400" cy="276999"/>
          </a:xfrm>
          <a:prstGeom prst="rect">
            <a:avLst/>
          </a:prstGeom>
          <a:noFill/>
        </p:spPr>
        <p:txBody>
          <a:bodyPr wrap="square" rtlCol="0">
            <a:spAutoFit/>
          </a:bodyPr>
          <a:lstStyle/>
          <a:p>
            <a:pPr algn="ctr"/>
            <a:r>
              <a:rPr lang="en-US" sz="1200" dirty="0" smtClean="0">
                <a:ln w="3175">
                  <a:solidFill>
                    <a:srgbClr val="FFFF00"/>
                  </a:solidFill>
                </a:ln>
                <a:solidFill>
                  <a:srgbClr val="FFFF00"/>
                </a:solidFill>
                <a:effectLst>
                  <a:glow rad="101600">
                    <a:schemeClr val="tx1">
                      <a:alpha val="60000"/>
                    </a:schemeClr>
                  </a:glow>
                </a:effectLst>
              </a:rPr>
              <a:t>Annotation/Label/Boundary</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5" name="Straight Arrow Connector 4"/>
          <p:cNvCxnSpPr>
            <a:stCxn id="4" idx="0"/>
          </p:cNvCxnSpPr>
          <p:nvPr/>
        </p:nvCxnSpPr>
        <p:spPr>
          <a:xfrm rot="5400000" flipH="1" flipV="1">
            <a:off x="5391150" y="1581150"/>
            <a:ext cx="609600" cy="4953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828800" y="1143000"/>
            <a:ext cx="1219200" cy="276999"/>
          </a:xfrm>
          <a:prstGeom prst="rect">
            <a:avLst/>
          </a:prstGeom>
          <a:noFill/>
        </p:spPr>
        <p:txBody>
          <a:bodyPr wrap="square" rtlCol="0">
            <a:spAutoFit/>
          </a:bodyPr>
          <a:lstStyle/>
          <a:p>
            <a:pPr algn="ctr"/>
            <a:r>
              <a:rPr lang="en-US" sz="1200" dirty="0" smtClean="0">
                <a:ln w="3175">
                  <a:solidFill>
                    <a:srgbClr val="FFFF00"/>
                  </a:solidFill>
                </a:ln>
                <a:solidFill>
                  <a:srgbClr val="FFFF00"/>
                </a:solidFill>
                <a:effectLst>
                  <a:glow rad="101600">
                    <a:schemeClr val="tx1">
                      <a:alpha val="60000"/>
                    </a:schemeClr>
                  </a:glow>
                </a:effectLst>
              </a:rPr>
              <a:t>New Biotic layer</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11" name="Straight Arrow Connector 10"/>
          <p:cNvCxnSpPr>
            <a:stCxn id="10" idx="1"/>
          </p:cNvCxnSpPr>
          <p:nvPr/>
        </p:nvCxnSpPr>
        <p:spPr>
          <a:xfrm rot="10800000">
            <a:off x="1066800" y="1219200"/>
            <a:ext cx="762000" cy="623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a:off x="-1" y="0"/>
            <a:ext cx="9144001" cy="6858000"/>
          </a:xfrm>
          <a:prstGeom prst="rect">
            <a:avLst/>
          </a:prstGeom>
          <a:noFill/>
          <a:ln w="19050">
            <a:solidFill>
              <a:schemeClr val="tx1"/>
            </a:solidFill>
            <a:miter lim="800000"/>
            <a:headEnd/>
            <a:tailEnd/>
          </a:ln>
        </p:spPr>
      </p:pic>
      <p:pic>
        <p:nvPicPr>
          <p:cNvPr id="4098" name="Picture 2"/>
          <p:cNvPicPr>
            <a:picLocks noChangeAspect="1" noChangeArrowheads="1"/>
          </p:cNvPicPr>
          <p:nvPr/>
        </p:nvPicPr>
        <p:blipFill>
          <a:blip r:embed="rId4" cstate="print"/>
          <a:srcRect/>
          <a:stretch>
            <a:fillRect/>
          </a:stretch>
        </p:blipFill>
        <p:spPr bwMode="auto">
          <a:xfrm>
            <a:off x="914400" y="2286000"/>
            <a:ext cx="6477000" cy="3821127"/>
          </a:xfrm>
          <a:prstGeom prst="rect">
            <a:avLst/>
          </a:prstGeom>
          <a:noFill/>
          <a:ln w="19050">
            <a:solidFill>
              <a:schemeClr val="tx1"/>
            </a:solidFill>
            <a:miter lim="800000"/>
            <a:headEnd/>
            <a:tailEnd/>
          </a:ln>
        </p:spPr>
      </p:pic>
      <p:cxnSp>
        <p:nvCxnSpPr>
          <p:cNvPr id="5" name="Straight Arrow Connector 4"/>
          <p:cNvCxnSpPr>
            <a:stCxn id="6" idx="1"/>
          </p:cNvCxnSpPr>
          <p:nvPr/>
        </p:nvCxnSpPr>
        <p:spPr>
          <a:xfrm rot="10800000" flipV="1">
            <a:off x="1676400" y="443300"/>
            <a:ext cx="457200" cy="1663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133600" y="304800"/>
            <a:ext cx="1447800" cy="276999"/>
          </a:xfrm>
          <a:prstGeom prst="rect">
            <a:avLst/>
          </a:prstGeom>
          <a:noFill/>
        </p:spPr>
        <p:txBody>
          <a:bodyPr wrap="square" rtlCol="0">
            <a:spAutoFit/>
          </a:bodyPr>
          <a:lstStyle/>
          <a:p>
            <a:r>
              <a:rPr lang="en-US" sz="1200" dirty="0" smtClean="0">
                <a:ln w="3175">
                  <a:solidFill>
                    <a:srgbClr val="FFFF00"/>
                  </a:solidFill>
                </a:ln>
                <a:solidFill>
                  <a:srgbClr val="FFFF00"/>
                </a:solidFill>
                <a:effectLst>
                  <a:glow rad="101600">
                    <a:schemeClr val="tx1">
                      <a:alpha val="60000"/>
                    </a:schemeClr>
                  </a:glow>
                </a:effectLst>
              </a:rPr>
              <a:t>Select By Rectangle</a:t>
            </a:r>
            <a:endParaRPr lang="en-US" sz="1200" dirty="0">
              <a:ln w="3175">
                <a:solidFill>
                  <a:srgbClr val="FFFF00"/>
                </a:solidFill>
              </a:ln>
              <a:solidFill>
                <a:srgbClr val="FFFF00"/>
              </a:solidFill>
              <a:effectLst>
                <a:glow rad="101600">
                  <a:schemeClr val="tx1">
                    <a:alpha val="60000"/>
                  </a:schemeClr>
                </a:glow>
              </a:effectLst>
            </a:endParaRPr>
          </a:p>
        </p:txBody>
      </p:sp>
      <p:sp>
        <p:nvSpPr>
          <p:cNvPr id="7" name="TextBox 6"/>
          <p:cNvSpPr txBox="1"/>
          <p:nvPr/>
        </p:nvSpPr>
        <p:spPr>
          <a:xfrm>
            <a:off x="1524001" y="2237600"/>
            <a:ext cx="1752600" cy="276999"/>
          </a:xfrm>
          <a:prstGeom prst="rect">
            <a:avLst/>
          </a:prstGeom>
          <a:noFill/>
        </p:spPr>
        <p:txBody>
          <a:bodyPr wrap="square" rtlCol="0">
            <a:spAutoFit/>
          </a:bodyPr>
          <a:lstStyle/>
          <a:p>
            <a:r>
              <a:rPr lang="en-US" sz="1200" dirty="0" smtClean="0">
                <a:ln w="3175">
                  <a:solidFill>
                    <a:srgbClr val="FFFF00"/>
                  </a:solidFill>
                </a:ln>
                <a:solidFill>
                  <a:srgbClr val="FFFF00"/>
                </a:solidFill>
                <a:effectLst>
                  <a:glow rad="101600">
                    <a:schemeClr val="tx1">
                      <a:alpha val="60000"/>
                    </a:schemeClr>
                  </a:glow>
                </a:effectLst>
              </a:rPr>
              <a:t>Table options drop down</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8" name="Straight Arrow Connector 7"/>
          <p:cNvCxnSpPr>
            <a:stCxn id="7" idx="1"/>
          </p:cNvCxnSpPr>
          <p:nvPr/>
        </p:nvCxnSpPr>
        <p:spPr>
          <a:xfrm rot="10800000" flipV="1">
            <a:off x="1143001" y="2376100"/>
            <a:ext cx="381000" cy="1385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934200" y="27801"/>
            <a:ext cx="1752600" cy="276999"/>
          </a:xfrm>
          <a:prstGeom prst="rect">
            <a:avLst/>
          </a:prstGeom>
          <a:noFill/>
        </p:spPr>
        <p:txBody>
          <a:bodyPr wrap="square" rtlCol="0">
            <a:spAutoFit/>
          </a:bodyPr>
          <a:lstStyle/>
          <a:p>
            <a:r>
              <a:rPr lang="en-US" sz="1200" dirty="0" smtClean="0">
                <a:ln w="3175">
                  <a:solidFill>
                    <a:srgbClr val="FFFF00"/>
                  </a:solidFill>
                </a:ln>
                <a:solidFill>
                  <a:srgbClr val="FFFF00"/>
                </a:solidFill>
                <a:effectLst>
                  <a:glow rad="101600">
                    <a:schemeClr val="tx1">
                      <a:alpha val="60000"/>
                    </a:schemeClr>
                  </a:glow>
                </a:effectLst>
              </a:rPr>
              <a:t>Editor drop down</a:t>
            </a:r>
            <a:endParaRPr lang="en-US" sz="1200" dirty="0">
              <a:ln w="3175">
                <a:solidFill>
                  <a:srgbClr val="FFFF00"/>
                </a:solidFill>
              </a:ln>
              <a:solidFill>
                <a:srgbClr val="FFFF00"/>
              </a:solidFill>
              <a:effectLst>
                <a:glow rad="101600">
                  <a:schemeClr val="tx1">
                    <a:alpha val="60000"/>
                  </a:schemeClr>
                </a:glow>
              </a:effectLst>
            </a:endParaRPr>
          </a:p>
        </p:txBody>
      </p:sp>
      <p:sp>
        <p:nvSpPr>
          <p:cNvPr id="10" name="TextBox 9"/>
          <p:cNvSpPr txBox="1"/>
          <p:nvPr/>
        </p:nvSpPr>
        <p:spPr>
          <a:xfrm>
            <a:off x="1600200" y="4828401"/>
            <a:ext cx="1905000" cy="276999"/>
          </a:xfrm>
          <a:prstGeom prst="rect">
            <a:avLst/>
          </a:prstGeom>
          <a:noFill/>
        </p:spPr>
        <p:txBody>
          <a:bodyPr wrap="square" rtlCol="0">
            <a:spAutoFit/>
          </a:bodyPr>
          <a:lstStyle/>
          <a:p>
            <a:r>
              <a:rPr lang="en-US" sz="1200" dirty="0" smtClean="0">
                <a:ln w="3175">
                  <a:solidFill>
                    <a:srgbClr val="FFFF00"/>
                  </a:solidFill>
                </a:ln>
                <a:solidFill>
                  <a:srgbClr val="FFFF00"/>
                </a:solidFill>
                <a:effectLst>
                  <a:glow rad="101600">
                    <a:schemeClr val="tx1">
                      <a:alpha val="60000"/>
                    </a:schemeClr>
                  </a:glow>
                </a:effectLst>
              </a:rPr>
              <a:t>Right click after editor start</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11" name="Straight Arrow Connector 10"/>
          <p:cNvCxnSpPr>
            <a:stCxn id="9" idx="1"/>
          </p:cNvCxnSpPr>
          <p:nvPr/>
        </p:nvCxnSpPr>
        <p:spPr>
          <a:xfrm rot="10800000" flipV="1">
            <a:off x="6477000" y="166300"/>
            <a:ext cx="457200" cy="214699"/>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a:off x="1066800" y="4980801"/>
            <a:ext cx="533400" cy="1588"/>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144000" cy="6874423"/>
          </a:xfrm>
          <a:prstGeom prst="rect">
            <a:avLst/>
          </a:prstGeom>
          <a:noFill/>
          <a:ln w="19050">
            <a:solidFill>
              <a:schemeClr val="tx1"/>
            </a:solidFill>
            <a:miter lim="800000"/>
            <a:headEnd/>
            <a:tailEnd/>
          </a:ln>
        </p:spPr>
      </p:pic>
      <p:sp>
        <p:nvSpPr>
          <p:cNvPr id="4" name="TextBox 3"/>
          <p:cNvSpPr txBox="1"/>
          <p:nvPr/>
        </p:nvSpPr>
        <p:spPr>
          <a:xfrm>
            <a:off x="1828800" y="1143000"/>
            <a:ext cx="1676400" cy="276999"/>
          </a:xfrm>
          <a:prstGeom prst="rect">
            <a:avLst/>
          </a:prstGeom>
          <a:noFill/>
        </p:spPr>
        <p:txBody>
          <a:bodyPr wrap="square" rtlCol="0">
            <a:spAutoFit/>
          </a:bodyPr>
          <a:lstStyle/>
          <a:p>
            <a:pPr algn="ctr"/>
            <a:r>
              <a:rPr lang="en-US" sz="1200" dirty="0" smtClean="0">
                <a:ln w="3175">
                  <a:solidFill>
                    <a:srgbClr val="FFFF00"/>
                  </a:solidFill>
                </a:ln>
                <a:solidFill>
                  <a:srgbClr val="FFFF00"/>
                </a:solidFill>
                <a:effectLst>
                  <a:glow rad="101600">
                    <a:schemeClr val="tx1">
                      <a:alpha val="60000"/>
                    </a:schemeClr>
                  </a:glow>
                </a:effectLst>
              </a:rPr>
              <a:t>New layer from our GPS</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5" name="Straight Arrow Connector 4"/>
          <p:cNvCxnSpPr/>
          <p:nvPr/>
        </p:nvCxnSpPr>
        <p:spPr>
          <a:xfrm rot="10800000">
            <a:off x="1143000" y="1219220"/>
            <a:ext cx="762000" cy="6228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828800" y="4876800"/>
            <a:ext cx="1219200" cy="461665"/>
          </a:xfrm>
          <a:prstGeom prst="rect">
            <a:avLst/>
          </a:prstGeom>
          <a:noFill/>
        </p:spPr>
        <p:txBody>
          <a:bodyPr wrap="square" rtlCol="0">
            <a:spAutoFit/>
          </a:bodyPr>
          <a:lstStyle/>
          <a:p>
            <a:pPr algn="ctr"/>
            <a:r>
              <a:rPr lang="en-US" sz="1200" dirty="0" smtClean="0">
                <a:ln w="3175">
                  <a:solidFill>
                    <a:srgbClr val="FFFF00"/>
                  </a:solidFill>
                </a:ln>
                <a:solidFill>
                  <a:srgbClr val="FFFF00"/>
                </a:solidFill>
                <a:effectLst>
                  <a:glow rad="101600">
                    <a:schemeClr val="tx1">
                      <a:alpha val="60000"/>
                    </a:schemeClr>
                  </a:glow>
                </a:effectLst>
              </a:rPr>
              <a:t>Our collected waypoints</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15" name="Straight Arrow Connector 14"/>
          <p:cNvCxnSpPr>
            <a:stCxn id="14" idx="0"/>
          </p:cNvCxnSpPr>
          <p:nvPr/>
        </p:nvCxnSpPr>
        <p:spPr>
          <a:xfrm rot="5400000" flipH="1" flipV="1">
            <a:off x="3124200" y="4038600"/>
            <a:ext cx="152400" cy="15240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4" idx="0"/>
          </p:cNvCxnSpPr>
          <p:nvPr/>
        </p:nvCxnSpPr>
        <p:spPr>
          <a:xfrm rot="5400000" flipH="1" flipV="1">
            <a:off x="2552700" y="3924300"/>
            <a:ext cx="838200" cy="10668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9050">
            <a:solidFill>
              <a:schemeClr val="tx1"/>
            </a:solidFill>
            <a:miter lim="800000"/>
            <a:headEnd/>
            <a:tailEnd/>
          </a:ln>
        </p:spPr>
      </p:pic>
      <p:sp>
        <p:nvSpPr>
          <p:cNvPr id="6" name="TextBox 5"/>
          <p:cNvSpPr txBox="1"/>
          <p:nvPr/>
        </p:nvSpPr>
        <p:spPr>
          <a:xfrm>
            <a:off x="1295400" y="1170801"/>
            <a:ext cx="762000" cy="276999"/>
          </a:xfrm>
          <a:prstGeom prst="rect">
            <a:avLst/>
          </a:prstGeom>
          <a:noFill/>
        </p:spPr>
        <p:txBody>
          <a:bodyPr wrap="square" rtlCol="0">
            <a:spAutoFit/>
          </a:bodyPr>
          <a:lstStyle/>
          <a:p>
            <a:pPr algn="ctr"/>
            <a:r>
              <a:rPr lang="en-US" sz="1200" dirty="0" smtClean="0">
                <a:ln w="3175">
                  <a:solidFill>
                    <a:srgbClr val="FFFF00"/>
                  </a:solidFill>
                </a:ln>
                <a:solidFill>
                  <a:srgbClr val="FFFF00"/>
                </a:solidFill>
                <a:effectLst>
                  <a:glow rad="101600">
                    <a:schemeClr val="tx1">
                      <a:alpha val="60000"/>
                    </a:schemeClr>
                  </a:glow>
                </a:effectLst>
              </a:rPr>
              <a:t>Site layer</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7" name="Straight Arrow Connector 6"/>
          <p:cNvCxnSpPr>
            <a:stCxn id="6" idx="1"/>
          </p:cNvCxnSpPr>
          <p:nvPr/>
        </p:nvCxnSpPr>
        <p:spPr>
          <a:xfrm rot="10800000">
            <a:off x="609600" y="1247023"/>
            <a:ext cx="685800" cy="62278"/>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657600" y="4800600"/>
            <a:ext cx="1219200" cy="461665"/>
          </a:xfrm>
          <a:prstGeom prst="rect">
            <a:avLst/>
          </a:prstGeom>
          <a:noFill/>
        </p:spPr>
        <p:txBody>
          <a:bodyPr wrap="square" rtlCol="0">
            <a:spAutoFit/>
          </a:bodyPr>
          <a:lstStyle/>
          <a:p>
            <a:pPr algn="ctr"/>
            <a:r>
              <a:rPr lang="en-US" sz="1200" dirty="0" smtClean="0">
                <a:ln w="3175">
                  <a:solidFill>
                    <a:srgbClr val="FFFF00"/>
                  </a:solidFill>
                </a:ln>
                <a:solidFill>
                  <a:srgbClr val="FFFF00"/>
                </a:solidFill>
                <a:effectLst>
                  <a:glow rad="101600">
                    <a:schemeClr val="tx1">
                      <a:alpha val="60000"/>
                    </a:schemeClr>
                  </a:glow>
                </a:effectLst>
              </a:rPr>
              <a:t>This looks like a good location</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9" name="Straight Arrow Connector 8"/>
          <p:cNvCxnSpPr/>
          <p:nvPr/>
        </p:nvCxnSpPr>
        <p:spPr>
          <a:xfrm rot="5400000" flipH="1" flipV="1">
            <a:off x="4610100" y="4457700"/>
            <a:ext cx="381000" cy="3048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724400" y="838200"/>
            <a:ext cx="1295400" cy="276999"/>
          </a:xfrm>
          <a:prstGeom prst="rect">
            <a:avLst/>
          </a:prstGeom>
          <a:noFill/>
        </p:spPr>
        <p:txBody>
          <a:bodyPr wrap="square" rtlCol="0">
            <a:spAutoFit/>
          </a:bodyPr>
          <a:lstStyle/>
          <a:p>
            <a:pPr algn="ctr"/>
            <a:r>
              <a:rPr lang="en-US" sz="1200" dirty="0" smtClean="0">
                <a:ln w="3175">
                  <a:solidFill>
                    <a:srgbClr val="FFFF00"/>
                  </a:solidFill>
                </a:ln>
                <a:solidFill>
                  <a:srgbClr val="FFFF00"/>
                </a:solidFill>
                <a:effectLst>
                  <a:glow rad="101600">
                    <a:schemeClr val="tx1">
                      <a:alpha val="60000"/>
                    </a:schemeClr>
                  </a:glow>
                </a:effectLst>
              </a:rPr>
              <a:t>Editor drop down</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13" name="Straight Arrow Connector 12"/>
          <p:cNvCxnSpPr/>
          <p:nvPr/>
        </p:nvCxnSpPr>
        <p:spPr>
          <a:xfrm flipV="1">
            <a:off x="5715000" y="533400"/>
            <a:ext cx="533400" cy="3048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867400" y="1295400"/>
            <a:ext cx="1447800" cy="276999"/>
          </a:xfrm>
          <a:prstGeom prst="rect">
            <a:avLst/>
          </a:prstGeom>
          <a:noFill/>
        </p:spPr>
        <p:txBody>
          <a:bodyPr wrap="square" rtlCol="0">
            <a:spAutoFit/>
          </a:bodyPr>
          <a:lstStyle/>
          <a:p>
            <a:pPr algn="ctr"/>
            <a:r>
              <a:rPr lang="en-US" sz="1200" dirty="0" smtClean="0">
                <a:ln w="3175">
                  <a:solidFill>
                    <a:srgbClr val="FFFF00"/>
                  </a:solidFill>
                </a:ln>
                <a:solidFill>
                  <a:srgbClr val="FFFF00"/>
                </a:solidFill>
                <a:effectLst>
                  <a:glow rad="101600">
                    <a:schemeClr val="tx1">
                      <a:alpha val="60000"/>
                    </a:schemeClr>
                  </a:glow>
                </a:effectLst>
              </a:rPr>
              <a:t>Organize templates</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17" name="Straight Arrow Connector 16"/>
          <p:cNvCxnSpPr>
            <a:stCxn id="16" idx="0"/>
          </p:cNvCxnSpPr>
          <p:nvPr/>
        </p:nvCxnSpPr>
        <p:spPr>
          <a:xfrm rot="5400000" flipH="1" flipV="1">
            <a:off x="6915150" y="590550"/>
            <a:ext cx="381000" cy="10287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32" idx="3"/>
          </p:cNvCxnSpPr>
          <p:nvPr/>
        </p:nvCxnSpPr>
        <p:spPr>
          <a:xfrm>
            <a:off x="6934200" y="5580966"/>
            <a:ext cx="533400" cy="286434"/>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248400" y="5257800"/>
            <a:ext cx="685800" cy="646331"/>
          </a:xfrm>
          <a:prstGeom prst="rect">
            <a:avLst/>
          </a:prstGeom>
          <a:noFill/>
        </p:spPr>
        <p:txBody>
          <a:bodyPr wrap="square" rtlCol="0">
            <a:spAutoFit/>
          </a:bodyPr>
          <a:lstStyle/>
          <a:p>
            <a:pPr algn="ctr"/>
            <a:r>
              <a:rPr lang="en-US" sz="1200" dirty="0" smtClean="0">
                <a:ln w="3175">
                  <a:solidFill>
                    <a:srgbClr val="FFFF00"/>
                  </a:solidFill>
                </a:ln>
                <a:solidFill>
                  <a:srgbClr val="FFFF00"/>
                </a:solidFill>
                <a:effectLst>
                  <a:glow rad="101600">
                    <a:schemeClr val="tx1">
                      <a:alpha val="60000"/>
                    </a:schemeClr>
                  </a:glow>
                </a:effectLst>
              </a:rPr>
              <a:t>Our desired tool</a:t>
            </a:r>
            <a:endParaRPr lang="en-US" sz="1200" dirty="0">
              <a:ln w="3175">
                <a:solidFill>
                  <a:srgbClr val="FFFF00"/>
                </a:solidFill>
              </a:ln>
              <a:solidFill>
                <a:srgbClr val="FFFF00"/>
              </a:solidFill>
              <a:effectLst>
                <a:glow rad="101600">
                  <a:schemeClr val="tx1">
                    <a:alpha val="60000"/>
                  </a:schemeClr>
                </a:glow>
              </a:effectLs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9050">
            <a:solidFill>
              <a:schemeClr val="tx1"/>
            </a:solidFill>
            <a:miter lim="800000"/>
            <a:headEnd/>
            <a:tailEnd/>
          </a:ln>
        </p:spPr>
      </p:pic>
      <p:sp>
        <p:nvSpPr>
          <p:cNvPr id="5" name="TextBox 4"/>
          <p:cNvSpPr txBox="1"/>
          <p:nvPr/>
        </p:nvSpPr>
        <p:spPr>
          <a:xfrm>
            <a:off x="1752600" y="1600200"/>
            <a:ext cx="914400" cy="276999"/>
          </a:xfrm>
          <a:prstGeom prst="rect">
            <a:avLst/>
          </a:prstGeom>
          <a:noFill/>
        </p:spPr>
        <p:txBody>
          <a:bodyPr wrap="square" rtlCol="0">
            <a:spAutoFit/>
          </a:bodyPr>
          <a:lstStyle/>
          <a:p>
            <a:pPr algn="ctr"/>
            <a:r>
              <a:rPr lang="en-US" sz="1200" dirty="0" smtClean="0">
                <a:ln w="3175">
                  <a:solidFill>
                    <a:srgbClr val="FFFF00"/>
                  </a:solidFill>
                </a:ln>
                <a:solidFill>
                  <a:srgbClr val="FFFF00"/>
                </a:solidFill>
                <a:effectLst>
                  <a:glow rad="101600">
                    <a:schemeClr val="tx1">
                      <a:alpha val="60000"/>
                    </a:schemeClr>
                  </a:glow>
                </a:effectLst>
              </a:rPr>
              <a:t>Buffer layer</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6" name="Straight Arrow Connector 5"/>
          <p:cNvCxnSpPr>
            <a:stCxn id="5" idx="1"/>
          </p:cNvCxnSpPr>
          <p:nvPr/>
        </p:nvCxnSpPr>
        <p:spPr>
          <a:xfrm rot="10800000">
            <a:off x="1066810" y="1676432"/>
            <a:ext cx="685791" cy="62268"/>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248400" y="4419600"/>
            <a:ext cx="990600" cy="276999"/>
          </a:xfrm>
          <a:prstGeom prst="rect">
            <a:avLst/>
          </a:prstGeom>
          <a:noFill/>
        </p:spPr>
        <p:txBody>
          <a:bodyPr wrap="square" rtlCol="0">
            <a:spAutoFit/>
          </a:bodyPr>
          <a:lstStyle/>
          <a:p>
            <a:pPr algn="ctr"/>
            <a:r>
              <a:rPr lang="en-US" sz="1200" dirty="0" smtClean="0">
                <a:ln w="3175">
                  <a:solidFill>
                    <a:srgbClr val="FFFF00"/>
                  </a:solidFill>
                </a:ln>
                <a:solidFill>
                  <a:srgbClr val="FFFF00"/>
                </a:solidFill>
                <a:effectLst>
                  <a:glow rad="101600">
                    <a:schemeClr val="tx1">
                      <a:alpha val="60000"/>
                    </a:schemeClr>
                  </a:glow>
                </a:effectLst>
              </a:rPr>
              <a:t>250m Buffer</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10" name="Straight Arrow Connector 9"/>
          <p:cNvCxnSpPr>
            <a:stCxn id="9" idx="1"/>
          </p:cNvCxnSpPr>
          <p:nvPr/>
        </p:nvCxnSpPr>
        <p:spPr>
          <a:xfrm rot="10800000">
            <a:off x="5562600" y="4495832"/>
            <a:ext cx="685800" cy="62268"/>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048000" y="914400"/>
            <a:ext cx="762000" cy="646331"/>
          </a:xfrm>
          <a:prstGeom prst="rect">
            <a:avLst/>
          </a:prstGeom>
          <a:noFill/>
        </p:spPr>
        <p:txBody>
          <a:bodyPr wrap="square" rtlCol="0">
            <a:spAutoFit/>
          </a:bodyPr>
          <a:lstStyle/>
          <a:p>
            <a:pPr algn="ctr"/>
            <a:r>
              <a:rPr lang="en-US" sz="1200" dirty="0" smtClean="0">
                <a:ln w="3175">
                  <a:solidFill>
                    <a:srgbClr val="FFFF00"/>
                  </a:solidFill>
                </a:ln>
                <a:solidFill>
                  <a:srgbClr val="FFFF00"/>
                </a:solidFill>
                <a:effectLst>
                  <a:glow rad="101600">
                    <a:schemeClr val="tx1">
                      <a:alpha val="60000"/>
                    </a:schemeClr>
                  </a:glow>
                </a:effectLst>
              </a:rPr>
              <a:t>Has buffer tool</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14" name="Straight Arrow Connector 13"/>
          <p:cNvCxnSpPr/>
          <p:nvPr/>
        </p:nvCxnSpPr>
        <p:spPr>
          <a:xfrm rot="10800000">
            <a:off x="2438400" y="381000"/>
            <a:ext cx="762000" cy="6858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0" y="0"/>
            <a:ext cx="9144000" cy="6874423"/>
          </a:xfrm>
          <a:prstGeom prst="rect">
            <a:avLst/>
          </a:prstGeom>
          <a:noFill/>
          <a:ln w="19050">
            <a:solidFill>
              <a:schemeClr val="tx1"/>
            </a:solidFill>
            <a:miter lim="800000"/>
            <a:headEnd/>
            <a:tailEnd/>
          </a:ln>
        </p:spPr>
      </p:pic>
      <p:sp>
        <p:nvSpPr>
          <p:cNvPr id="6" name="TextBox 5"/>
          <p:cNvSpPr txBox="1"/>
          <p:nvPr/>
        </p:nvSpPr>
        <p:spPr>
          <a:xfrm>
            <a:off x="1752600" y="762000"/>
            <a:ext cx="1447800" cy="276999"/>
          </a:xfrm>
          <a:prstGeom prst="rect">
            <a:avLst/>
          </a:prstGeom>
          <a:noFill/>
        </p:spPr>
        <p:txBody>
          <a:bodyPr wrap="square" rtlCol="0">
            <a:spAutoFit/>
          </a:bodyPr>
          <a:lstStyle/>
          <a:p>
            <a:pPr algn="ctr"/>
            <a:r>
              <a:rPr lang="en-US" sz="1200" dirty="0" smtClean="0">
                <a:ln w="3175">
                  <a:solidFill>
                    <a:srgbClr val="FFFF00"/>
                  </a:solidFill>
                </a:ln>
                <a:solidFill>
                  <a:srgbClr val="FFFF00"/>
                </a:solidFill>
                <a:effectLst>
                  <a:glow rad="101600">
                    <a:schemeClr val="tx1">
                      <a:alpha val="60000"/>
                    </a:schemeClr>
                  </a:glow>
                </a:effectLst>
              </a:rPr>
              <a:t>The rectangle I drew</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7" name="Straight Arrow Connector 6"/>
          <p:cNvCxnSpPr/>
          <p:nvPr/>
        </p:nvCxnSpPr>
        <p:spPr>
          <a:xfrm rot="16200000" flipH="1">
            <a:off x="2705100" y="1104900"/>
            <a:ext cx="304800" cy="2286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362200" y="4724400"/>
            <a:ext cx="914400" cy="646331"/>
          </a:xfrm>
          <a:prstGeom prst="rect">
            <a:avLst/>
          </a:prstGeom>
          <a:noFill/>
        </p:spPr>
        <p:txBody>
          <a:bodyPr wrap="square" rtlCol="0">
            <a:spAutoFit/>
          </a:bodyPr>
          <a:lstStyle/>
          <a:p>
            <a:pPr algn="ctr"/>
            <a:r>
              <a:rPr lang="en-US" sz="1200" dirty="0" smtClean="0">
                <a:ln w="3175">
                  <a:solidFill>
                    <a:srgbClr val="FFFF00"/>
                  </a:solidFill>
                </a:ln>
                <a:solidFill>
                  <a:srgbClr val="FFFF00"/>
                </a:solidFill>
                <a:effectLst>
                  <a:glow rad="101600">
                    <a:schemeClr val="tx1">
                      <a:alpha val="60000"/>
                    </a:schemeClr>
                  </a:glow>
                </a:effectLst>
              </a:rPr>
              <a:t>Click here to draw the shape</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15" name="Straight Arrow Connector 14"/>
          <p:cNvCxnSpPr>
            <a:stCxn id="14" idx="1"/>
          </p:cNvCxnSpPr>
          <p:nvPr/>
        </p:nvCxnSpPr>
        <p:spPr>
          <a:xfrm rot="10800000" flipV="1">
            <a:off x="1219200" y="5047566"/>
            <a:ext cx="1143000" cy="667434"/>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28600" y="4648200"/>
            <a:ext cx="914400" cy="461665"/>
          </a:xfrm>
          <a:prstGeom prst="rect">
            <a:avLst/>
          </a:prstGeom>
          <a:noFill/>
        </p:spPr>
        <p:txBody>
          <a:bodyPr wrap="square" rtlCol="0">
            <a:spAutoFit/>
          </a:bodyPr>
          <a:lstStyle/>
          <a:p>
            <a:pPr algn="ctr"/>
            <a:r>
              <a:rPr lang="en-US" sz="1200" dirty="0" smtClean="0">
                <a:ln w="3175">
                  <a:solidFill>
                    <a:srgbClr val="FFFF00"/>
                  </a:solidFill>
                </a:ln>
                <a:solidFill>
                  <a:srgbClr val="FFFF00"/>
                </a:solidFill>
                <a:effectLst>
                  <a:glow rad="101600">
                    <a:schemeClr val="tx1">
                      <a:alpha val="60000"/>
                    </a:schemeClr>
                  </a:glow>
                </a:effectLst>
              </a:rPr>
              <a:t>Rotate &amp; Move</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18" name="Straight Arrow Connector 17"/>
          <p:cNvCxnSpPr>
            <a:stCxn id="17" idx="2"/>
          </p:cNvCxnSpPr>
          <p:nvPr/>
        </p:nvCxnSpPr>
        <p:spPr>
          <a:xfrm rot="16200000" flipH="1">
            <a:off x="421333" y="5374332"/>
            <a:ext cx="605135" cy="762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85800" y="6172200"/>
            <a:ext cx="3124210" cy="276999"/>
          </a:xfrm>
          <a:prstGeom prst="rect">
            <a:avLst/>
          </a:prstGeom>
          <a:noFill/>
        </p:spPr>
        <p:txBody>
          <a:bodyPr wrap="square" rtlCol="0">
            <a:spAutoFit/>
          </a:bodyPr>
          <a:lstStyle/>
          <a:p>
            <a:pPr algn="ctr"/>
            <a:r>
              <a:rPr lang="en-US" sz="1200" dirty="0" smtClean="0">
                <a:ln w="3175">
                  <a:solidFill>
                    <a:srgbClr val="FFFF00"/>
                  </a:solidFill>
                </a:ln>
                <a:solidFill>
                  <a:srgbClr val="FFFF00"/>
                </a:solidFill>
                <a:effectLst>
                  <a:glow rad="101600">
                    <a:schemeClr val="tx1">
                      <a:alpha val="60000"/>
                    </a:schemeClr>
                  </a:glow>
                </a:effectLst>
              </a:rPr>
              <a:t>Convert graphics to feature in this drop down</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22" name="Straight Arrow Connector 21"/>
          <p:cNvCxnSpPr/>
          <p:nvPr/>
        </p:nvCxnSpPr>
        <p:spPr>
          <a:xfrm rot="16200000" flipV="1">
            <a:off x="381000" y="5943600"/>
            <a:ext cx="457200" cy="3048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144000" cy="6874422"/>
          </a:xfrm>
          <a:prstGeom prst="rect">
            <a:avLst/>
          </a:prstGeom>
          <a:noFill/>
          <a:ln w="19050">
            <a:solidFill>
              <a:schemeClr val="tx1"/>
            </a:solidFill>
            <a:miter lim="800000"/>
            <a:headEnd/>
            <a:tailEnd/>
          </a:ln>
        </p:spPr>
      </p:pic>
      <p:sp>
        <p:nvSpPr>
          <p:cNvPr id="4" name="TextBox 3"/>
          <p:cNvSpPr txBox="1"/>
          <p:nvPr/>
        </p:nvSpPr>
        <p:spPr>
          <a:xfrm>
            <a:off x="7543800" y="152400"/>
            <a:ext cx="1295400" cy="276999"/>
          </a:xfrm>
          <a:prstGeom prst="rect">
            <a:avLst/>
          </a:prstGeom>
          <a:noFill/>
        </p:spPr>
        <p:txBody>
          <a:bodyPr wrap="square" rtlCol="0">
            <a:spAutoFit/>
          </a:bodyPr>
          <a:lstStyle/>
          <a:p>
            <a:pPr algn="ctr"/>
            <a:r>
              <a:rPr lang="en-US" sz="1200" dirty="0" smtClean="0">
                <a:ln w="3175">
                  <a:solidFill>
                    <a:srgbClr val="FFFF00"/>
                  </a:solidFill>
                </a:ln>
                <a:solidFill>
                  <a:srgbClr val="FFFF00"/>
                </a:solidFill>
                <a:effectLst>
                  <a:glow rad="101600">
                    <a:schemeClr val="tx1">
                      <a:alpha val="60000"/>
                    </a:schemeClr>
                  </a:glow>
                </a:effectLst>
              </a:rPr>
              <a:t>Change Layout</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5" name="Straight Arrow Connector 4"/>
          <p:cNvCxnSpPr/>
          <p:nvPr/>
        </p:nvCxnSpPr>
        <p:spPr>
          <a:xfrm rot="10800000" flipV="1">
            <a:off x="7162800" y="304800"/>
            <a:ext cx="496094" cy="1524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057400" y="6172200"/>
            <a:ext cx="1295400" cy="276999"/>
          </a:xfrm>
          <a:prstGeom prst="rect">
            <a:avLst/>
          </a:prstGeom>
          <a:noFill/>
        </p:spPr>
        <p:txBody>
          <a:bodyPr wrap="square" rtlCol="0">
            <a:spAutoFit/>
          </a:bodyPr>
          <a:lstStyle/>
          <a:p>
            <a:pPr algn="ctr"/>
            <a:r>
              <a:rPr lang="en-US" sz="1200" dirty="0" smtClean="0">
                <a:ln w="3175">
                  <a:solidFill>
                    <a:srgbClr val="FFFF00"/>
                  </a:solidFill>
                </a:ln>
                <a:solidFill>
                  <a:srgbClr val="FFFF00"/>
                </a:solidFill>
                <a:effectLst>
                  <a:glow rad="101600">
                    <a:schemeClr val="tx1">
                      <a:alpha val="60000"/>
                    </a:schemeClr>
                  </a:glow>
                </a:effectLst>
              </a:rPr>
              <a:t>Switch to Layout</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7" name="Straight Arrow Connector 6"/>
          <p:cNvCxnSpPr/>
          <p:nvPr/>
        </p:nvCxnSpPr>
        <p:spPr>
          <a:xfrm rot="10800000" flipV="1">
            <a:off x="1676400" y="6324600"/>
            <a:ext cx="496094" cy="2286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667000" y="990600"/>
            <a:ext cx="3124200" cy="276999"/>
          </a:xfrm>
          <a:prstGeom prst="rect">
            <a:avLst/>
          </a:prstGeom>
          <a:noFill/>
        </p:spPr>
        <p:txBody>
          <a:bodyPr wrap="square" rtlCol="0">
            <a:spAutoFit/>
          </a:bodyPr>
          <a:lstStyle/>
          <a:p>
            <a:pPr algn="ctr"/>
            <a:r>
              <a:rPr lang="en-US" sz="1200" dirty="0" smtClean="0">
                <a:ln w="3175">
                  <a:solidFill>
                    <a:srgbClr val="FFFF00"/>
                  </a:solidFill>
                </a:ln>
                <a:solidFill>
                  <a:srgbClr val="FFFF00"/>
                </a:solidFill>
                <a:effectLst>
                  <a:glow rad="101600">
                    <a:schemeClr val="tx1">
                      <a:alpha val="60000"/>
                    </a:schemeClr>
                  </a:glow>
                </a:effectLst>
              </a:rPr>
              <a:t>Different zoom/pan tools for data and layout</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10" name="Straight Arrow Connector 9"/>
          <p:cNvCxnSpPr/>
          <p:nvPr/>
        </p:nvCxnSpPr>
        <p:spPr>
          <a:xfrm rot="10800000">
            <a:off x="533400" y="685800"/>
            <a:ext cx="2248694" cy="4572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9" idx="0"/>
          </p:cNvCxnSpPr>
          <p:nvPr/>
        </p:nvCxnSpPr>
        <p:spPr>
          <a:xfrm rot="5400000" flipH="1" flipV="1">
            <a:off x="4324350" y="438150"/>
            <a:ext cx="457200" cy="6477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pic>
        <p:nvPicPr>
          <p:cNvPr id="3" name="Picture 2" descr="cresent lake AZ.jpg"/>
          <p:cNvPicPr>
            <a:picLocks noChangeAspect="1"/>
          </p:cNvPicPr>
          <p:nvPr/>
        </p:nvPicPr>
        <p:blipFill>
          <a:blip r:embed="rId4" cstate="print"/>
          <a:stretch>
            <a:fillRect/>
          </a:stretch>
        </p:blipFill>
        <p:spPr>
          <a:xfrm>
            <a:off x="558800" y="304800"/>
            <a:ext cx="8026400" cy="6019800"/>
          </a:xfrm>
          <a:prstGeom prst="rect">
            <a:avLst/>
          </a:prstGeom>
          <a:ln w="19050">
            <a:solidFill>
              <a:schemeClr val="tx1"/>
            </a:solidFill>
          </a:ln>
          <a:effectLst>
            <a:outerShdw blurRad="63500" sx="102000" sy="102000" algn="ctr" rotWithShape="0">
              <a:prstClr val="black">
                <a:alpha val="40000"/>
              </a:prstClr>
            </a:outerShdw>
          </a:effectLst>
        </p:spPr>
      </p:pic>
      <p:sp>
        <p:nvSpPr>
          <p:cNvPr id="4" name="TextBox 3"/>
          <p:cNvSpPr txBox="1"/>
          <p:nvPr/>
        </p:nvSpPr>
        <p:spPr>
          <a:xfrm>
            <a:off x="2857500" y="5943600"/>
            <a:ext cx="3429000" cy="769441"/>
          </a:xfrm>
          <a:prstGeom prst="rect">
            <a:avLst/>
          </a:prstGeom>
          <a:solidFill>
            <a:schemeClr val="bg1"/>
          </a:solidFill>
          <a:ln w="19050">
            <a:solidFill>
              <a:schemeClr val="tx1"/>
            </a:solidFill>
          </a:ln>
          <a:effectLst>
            <a:outerShdw blurRad="63500" sx="104000" sy="104000" algn="ctr" rotWithShape="0">
              <a:prstClr val="black">
                <a:alpha val="40000"/>
              </a:prstClr>
            </a:outerShdw>
          </a:effectLst>
        </p:spPr>
        <p:txBody>
          <a:bodyPr wrap="square" rtlCol="0">
            <a:spAutoFit/>
          </a:bodyPr>
          <a:lstStyle/>
          <a:p>
            <a:pPr algn="ctr"/>
            <a:r>
              <a:rPr lang="en-US" sz="4400" dirty="0" smtClean="0">
                <a:latin typeface="Tekton Pro" pitchFamily="34" charset="0"/>
              </a:rPr>
              <a:t>Crescent Lake</a:t>
            </a:r>
            <a:endParaRPr lang="en-US" sz="4400" dirty="0">
              <a:latin typeface="Tekton Pro"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1918857" y="228600"/>
            <a:ext cx="5306286" cy="1200329"/>
          </a:xfrm>
          <a:prstGeom prst="rect">
            <a:avLst/>
          </a:prstGeom>
          <a:solidFill>
            <a:schemeClr val="bg1"/>
          </a:solidFill>
          <a:ln w="12700">
            <a:solidFill>
              <a:schemeClr val="tx1"/>
            </a:solidFill>
          </a:ln>
          <a:effectLst>
            <a:outerShdw blurRad="63500" sx="102000" sy="102000" algn="ctr" rotWithShape="0">
              <a:prstClr val="black">
                <a:alpha val="40000"/>
              </a:prstClr>
            </a:outerShdw>
          </a:effectLst>
        </p:spPr>
        <p:txBody>
          <a:bodyPr wrap="square" rtlCol="0">
            <a:spAutoFit/>
          </a:bodyPr>
          <a:lstStyle/>
          <a:p>
            <a:pPr algn="ctr"/>
            <a:r>
              <a:rPr lang="en-US" sz="3600" dirty="0" smtClean="0"/>
              <a:t>Congratulations!</a:t>
            </a:r>
          </a:p>
          <a:p>
            <a:pPr algn="ctr"/>
            <a:r>
              <a:rPr lang="en-US" dirty="0" smtClean="0"/>
              <a:t>From completing this workshop you now know how to create several professional GIS products</a:t>
            </a:r>
            <a:endParaRPr lang="en-US" dirty="0"/>
          </a:p>
        </p:txBody>
      </p:sp>
      <p:pic>
        <p:nvPicPr>
          <p:cNvPr id="8" name="Picture 7" descr="crescent_lake_ms.tif"/>
          <p:cNvPicPr>
            <a:picLocks noChangeAspect="1"/>
          </p:cNvPicPr>
          <p:nvPr/>
        </p:nvPicPr>
        <p:blipFill>
          <a:blip r:embed="rId4" cstate="print"/>
          <a:stretch>
            <a:fillRect/>
          </a:stretch>
        </p:blipFill>
        <p:spPr>
          <a:xfrm>
            <a:off x="0" y="1766454"/>
            <a:ext cx="6781800" cy="5122718"/>
          </a:xfrm>
          <a:prstGeom prst="rect">
            <a:avLst/>
          </a:prstGeom>
          <a:ln w="19050">
            <a:solidFill>
              <a:schemeClr val="tx1"/>
            </a:solidFill>
          </a:ln>
        </p:spPr>
      </p:pic>
      <p:sp>
        <p:nvSpPr>
          <p:cNvPr id="5" name="TextBox 4"/>
          <p:cNvSpPr txBox="1"/>
          <p:nvPr/>
        </p:nvSpPr>
        <p:spPr>
          <a:xfrm>
            <a:off x="7010400" y="1880990"/>
            <a:ext cx="1828800" cy="4893647"/>
          </a:xfrm>
          <a:prstGeom prst="rect">
            <a:avLst/>
          </a:prstGeom>
          <a:solidFill>
            <a:schemeClr val="bg1"/>
          </a:solidFill>
          <a:ln w="12700">
            <a:solidFill>
              <a:schemeClr val="tx1"/>
            </a:solidFill>
          </a:ln>
          <a:effectLst>
            <a:outerShdw blurRad="63500" sx="102000" sy="102000" algn="ctr" rotWithShape="0">
              <a:prstClr val="black">
                <a:alpha val="40000"/>
              </a:prstClr>
            </a:outerShdw>
          </a:effectLst>
        </p:spPr>
        <p:txBody>
          <a:bodyPr wrap="square" rtlCol="0">
            <a:spAutoFit/>
          </a:bodyPr>
          <a:lstStyle/>
          <a:p>
            <a:r>
              <a:rPr lang="en-US" sz="2400" dirty="0" smtClean="0"/>
              <a:t>You can now:</a:t>
            </a:r>
          </a:p>
          <a:p>
            <a:endParaRPr lang="en-US" dirty="0" smtClean="0"/>
          </a:p>
          <a:p>
            <a:pPr>
              <a:buFont typeface="Arial" pitchFamily="34" charset="0"/>
              <a:buChar char="•"/>
            </a:pPr>
            <a:r>
              <a:rPr lang="en-US" dirty="0" smtClean="0"/>
              <a:t>Put it in a report</a:t>
            </a:r>
          </a:p>
          <a:p>
            <a:pPr>
              <a:buFont typeface="Arial" pitchFamily="34" charset="0"/>
              <a:buChar char="•"/>
            </a:pPr>
            <a:endParaRPr lang="en-US" dirty="0" smtClean="0"/>
          </a:p>
          <a:p>
            <a:pPr>
              <a:buFont typeface="Arial" pitchFamily="34" charset="0"/>
              <a:buChar char="•"/>
            </a:pPr>
            <a:r>
              <a:rPr lang="en-US" dirty="0" smtClean="0"/>
              <a:t>Use it in a planning meeting</a:t>
            </a:r>
          </a:p>
          <a:p>
            <a:pPr>
              <a:buFont typeface="Arial" pitchFamily="34" charset="0"/>
              <a:buChar char="•"/>
            </a:pPr>
            <a:endParaRPr lang="en-US" dirty="0" smtClean="0"/>
          </a:p>
          <a:p>
            <a:pPr>
              <a:buFont typeface="Arial" pitchFamily="34" charset="0"/>
              <a:buChar char="•"/>
            </a:pPr>
            <a:r>
              <a:rPr lang="en-US" dirty="0" smtClean="0"/>
              <a:t>Take clients on a site visit</a:t>
            </a:r>
          </a:p>
          <a:p>
            <a:pPr>
              <a:buFont typeface="Arial" pitchFamily="34" charset="0"/>
              <a:buChar char="•"/>
            </a:pPr>
            <a:endParaRPr lang="en-US" dirty="0" smtClean="0"/>
          </a:p>
          <a:p>
            <a:pPr>
              <a:buFont typeface="Arial" pitchFamily="34" charset="0"/>
              <a:buChar char="•"/>
            </a:pPr>
            <a:r>
              <a:rPr lang="en-US" dirty="0" smtClean="0"/>
              <a:t>Use it as a teaching tool</a:t>
            </a:r>
          </a:p>
          <a:p>
            <a:pPr>
              <a:buFont typeface="Arial" pitchFamily="34" charset="0"/>
              <a:buChar char="•"/>
            </a:pPr>
            <a:endParaRPr lang="en-US" dirty="0" smtClean="0"/>
          </a:p>
          <a:p>
            <a:pPr>
              <a:buFont typeface="Arial" pitchFamily="34" charset="0"/>
              <a:buChar char="•"/>
            </a:pPr>
            <a:r>
              <a:rPr lang="en-US" dirty="0" smtClean="0"/>
              <a:t>Frame and put it on your wall</a:t>
            </a:r>
          </a:p>
          <a:p>
            <a:pPr>
              <a:buFont typeface="Arial" pitchFamily="34" charset="0"/>
              <a:buChar char="•"/>
            </a:pPr>
            <a:endParaRPr lang="en-US" dirty="0" smtClean="0"/>
          </a:p>
          <a:p>
            <a:pPr>
              <a:buFont typeface="Arial" pitchFamily="34" charset="0"/>
              <a:buChar char="•"/>
            </a:pPr>
            <a:r>
              <a:rPr lang="en-US" dirty="0" smtClean="0"/>
              <a:t>And much more</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18441" t="11531" r="1970" b="5193"/>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9050">
            <a:solidFill>
              <a:schemeClr val="tx1"/>
            </a:solidFill>
            <a:miter lim="800000"/>
            <a:headEnd/>
            <a:tailEnd/>
          </a:ln>
        </p:spPr>
      </p:pic>
      <p:sp>
        <p:nvSpPr>
          <p:cNvPr id="3" name="TextBox 2"/>
          <p:cNvSpPr txBox="1"/>
          <p:nvPr/>
        </p:nvSpPr>
        <p:spPr>
          <a:xfrm>
            <a:off x="3886200" y="2618601"/>
            <a:ext cx="1066800" cy="276999"/>
          </a:xfrm>
          <a:prstGeom prst="rect">
            <a:avLst/>
          </a:prstGeom>
          <a:noFill/>
        </p:spPr>
        <p:txBody>
          <a:bodyPr wrap="square" rtlCol="0">
            <a:spAutoFit/>
          </a:bodyPr>
          <a:lstStyle/>
          <a:p>
            <a:pPr algn="ctr"/>
            <a:r>
              <a:rPr lang="en-US" sz="1200" dirty="0" smtClean="0">
                <a:ln w="3175">
                  <a:solidFill>
                    <a:srgbClr val="FFFF00"/>
                  </a:solidFill>
                </a:ln>
                <a:solidFill>
                  <a:srgbClr val="FFFF00"/>
                </a:solidFill>
                <a:effectLst>
                  <a:glow rad="101600">
                    <a:schemeClr val="tx1">
                      <a:alpha val="60000"/>
                    </a:schemeClr>
                  </a:glow>
                </a:effectLst>
              </a:rPr>
              <a:t>Crescent Lake</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4" name="Straight Arrow Connector 3"/>
          <p:cNvCxnSpPr>
            <a:stCxn id="3" idx="2"/>
          </p:cNvCxnSpPr>
          <p:nvPr/>
        </p:nvCxnSpPr>
        <p:spPr>
          <a:xfrm rot="16200000" flipH="1">
            <a:off x="4215201" y="3099999"/>
            <a:ext cx="408801" cy="2"/>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257800" y="5895201"/>
            <a:ext cx="685800" cy="276999"/>
          </a:xfrm>
          <a:prstGeom prst="rect">
            <a:avLst/>
          </a:prstGeom>
          <a:noFill/>
        </p:spPr>
        <p:txBody>
          <a:bodyPr wrap="square" rtlCol="0">
            <a:spAutoFit/>
          </a:bodyPr>
          <a:lstStyle/>
          <a:p>
            <a:pPr algn="ctr"/>
            <a:r>
              <a:rPr lang="en-US" sz="1200" dirty="0" smtClean="0">
                <a:ln w="3175">
                  <a:solidFill>
                    <a:srgbClr val="FFFF00"/>
                  </a:solidFill>
                </a:ln>
                <a:solidFill>
                  <a:srgbClr val="FFFF00"/>
                </a:solidFill>
                <a:effectLst>
                  <a:glow rad="101600">
                    <a:schemeClr val="tx1">
                      <a:alpha val="60000"/>
                    </a:schemeClr>
                  </a:glow>
                </a:effectLst>
              </a:rPr>
              <a:t>Big Lake</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6" name="Straight Arrow Connector 5"/>
          <p:cNvCxnSpPr>
            <a:stCxn id="5" idx="1"/>
          </p:cNvCxnSpPr>
          <p:nvPr/>
        </p:nvCxnSpPr>
        <p:spPr>
          <a:xfrm rot="10800000">
            <a:off x="4953000" y="5791201"/>
            <a:ext cx="304800" cy="242501"/>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191000" y="1018401"/>
            <a:ext cx="762000" cy="276999"/>
          </a:xfrm>
          <a:prstGeom prst="rect">
            <a:avLst/>
          </a:prstGeom>
          <a:noFill/>
        </p:spPr>
        <p:txBody>
          <a:bodyPr wrap="square" rtlCol="0">
            <a:spAutoFit/>
          </a:bodyPr>
          <a:lstStyle/>
          <a:p>
            <a:pPr algn="ctr"/>
            <a:r>
              <a:rPr lang="en-US" sz="1200" dirty="0" smtClean="0">
                <a:ln w="3175">
                  <a:solidFill>
                    <a:srgbClr val="FFFF00"/>
                  </a:solidFill>
                </a:ln>
                <a:solidFill>
                  <a:srgbClr val="FFFF00"/>
                </a:solidFill>
                <a:effectLst>
                  <a:glow rad="101600">
                    <a:schemeClr val="tx1">
                      <a:alpha val="60000"/>
                    </a:schemeClr>
                  </a:glow>
                </a:effectLst>
              </a:rPr>
              <a:t>Go To XY </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8" name="Straight Arrow Connector 7"/>
          <p:cNvCxnSpPr/>
          <p:nvPr/>
        </p:nvCxnSpPr>
        <p:spPr>
          <a:xfrm rot="10800000">
            <a:off x="3276600" y="685800"/>
            <a:ext cx="914400" cy="4572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295400" y="27801"/>
            <a:ext cx="533400" cy="276999"/>
          </a:xfrm>
          <a:prstGeom prst="rect">
            <a:avLst/>
          </a:prstGeom>
          <a:noFill/>
        </p:spPr>
        <p:txBody>
          <a:bodyPr wrap="square" rtlCol="0">
            <a:spAutoFit/>
          </a:bodyPr>
          <a:lstStyle/>
          <a:p>
            <a:pPr algn="ctr"/>
            <a:r>
              <a:rPr lang="en-US" sz="1200" dirty="0" smtClean="0">
                <a:ln w="3175">
                  <a:solidFill>
                    <a:srgbClr val="FFFF00"/>
                  </a:solidFill>
                </a:ln>
                <a:solidFill>
                  <a:srgbClr val="FFFF00"/>
                </a:solidFill>
                <a:effectLst>
                  <a:glow rad="101600">
                    <a:schemeClr val="tx1">
                      <a:alpha val="60000"/>
                    </a:schemeClr>
                  </a:glow>
                </a:effectLst>
              </a:rPr>
              <a:t>Scale</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10" name="Straight Arrow Connector 9"/>
          <p:cNvCxnSpPr/>
          <p:nvPr/>
        </p:nvCxnSpPr>
        <p:spPr>
          <a:xfrm>
            <a:off x="1828800" y="228600"/>
            <a:ext cx="304800" cy="1524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l="1063"/>
          <a:stretch>
            <a:fillRect/>
          </a:stretch>
        </p:blipFill>
        <p:spPr bwMode="auto">
          <a:xfrm>
            <a:off x="228600" y="228600"/>
            <a:ext cx="8686800" cy="6388016"/>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pic>
        <p:nvPicPr>
          <p:cNvPr id="1029" name="Picture 5"/>
          <p:cNvPicPr>
            <a:picLocks noChangeAspect="1" noChangeArrowheads="1"/>
          </p:cNvPicPr>
          <p:nvPr/>
        </p:nvPicPr>
        <p:blipFill>
          <a:blip r:embed="rId5" cstate="print"/>
          <a:srcRect/>
          <a:stretch>
            <a:fillRect/>
          </a:stretch>
        </p:blipFill>
        <p:spPr bwMode="auto">
          <a:xfrm>
            <a:off x="381000" y="533400"/>
            <a:ext cx="7239000" cy="5903370"/>
          </a:xfrm>
          <a:prstGeom prst="rect">
            <a:avLst/>
          </a:prstGeom>
          <a:noFill/>
          <a:ln w="9525">
            <a:noFill/>
            <a:miter lim="800000"/>
            <a:headEnd/>
            <a:tailEnd/>
          </a:ln>
        </p:spPr>
      </p:pic>
      <p:sp>
        <p:nvSpPr>
          <p:cNvPr id="5" name="TextBox 4"/>
          <p:cNvSpPr txBox="1"/>
          <p:nvPr/>
        </p:nvSpPr>
        <p:spPr>
          <a:xfrm>
            <a:off x="6477000" y="3124194"/>
            <a:ext cx="1295400" cy="276999"/>
          </a:xfrm>
          <a:prstGeom prst="rect">
            <a:avLst/>
          </a:prstGeom>
          <a:noFill/>
        </p:spPr>
        <p:txBody>
          <a:bodyPr wrap="square" rtlCol="0">
            <a:spAutoFit/>
          </a:bodyPr>
          <a:lstStyle/>
          <a:p>
            <a:r>
              <a:rPr lang="en-US" sz="1200" dirty="0" smtClean="0">
                <a:ln w="3175">
                  <a:solidFill>
                    <a:srgbClr val="FFFF00"/>
                  </a:solidFill>
                </a:ln>
                <a:solidFill>
                  <a:srgbClr val="FFFF00"/>
                </a:solidFill>
                <a:effectLst>
                  <a:glow rad="101600">
                    <a:schemeClr val="tx1">
                      <a:alpha val="60000"/>
                    </a:schemeClr>
                  </a:glow>
                </a:effectLst>
              </a:rPr>
              <a:t>To  get the DEM</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6" name="Straight Arrow Connector 5"/>
          <p:cNvCxnSpPr>
            <a:stCxn id="5" idx="1"/>
          </p:cNvCxnSpPr>
          <p:nvPr/>
        </p:nvCxnSpPr>
        <p:spPr>
          <a:xfrm rot="10800000">
            <a:off x="4495800" y="3200420"/>
            <a:ext cx="1981200" cy="62274"/>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9050">
            <a:solidFill>
              <a:schemeClr val="tx1"/>
            </a:solidFill>
            <a:miter lim="800000"/>
            <a:headEnd/>
            <a:tailEnd/>
          </a:ln>
        </p:spPr>
      </p:pic>
      <p:cxnSp>
        <p:nvCxnSpPr>
          <p:cNvPr id="3" name="Straight Arrow Connector 2"/>
          <p:cNvCxnSpPr>
            <a:stCxn id="4" idx="0"/>
          </p:cNvCxnSpPr>
          <p:nvPr/>
        </p:nvCxnSpPr>
        <p:spPr>
          <a:xfrm rot="16200000" flipV="1">
            <a:off x="6329750" y="1061651"/>
            <a:ext cx="1170801" cy="4191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629400" y="1856601"/>
            <a:ext cx="990600" cy="276999"/>
          </a:xfrm>
          <a:prstGeom prst="rect">
            <a:avLst/>
          </a:prstGeom>
          <a:noFill/>
        </p:spPr>
        <p:txBody>
          <a:bodyPr wrap="square" rtlCol="0">
            <a:spAutoFit/>
          </a:bodyPr>
          <a:lstStyle/>
          <a:p>
            <a:pPr algn="ctr"/>
            <a:r>
              <a:rPr lang="en-US" sz="1200" dirty="0" smtClean="0">
                <a:solidFill>
                  <a:srgbClr val="C00000"/>
                </a:solidFill>
              </a:rPr>
              <a:t>Link table</a:t>
            </a:r>
            <a:endParaRPr lang="en-US" sz="1200" dirty="0">
              <a:solidFill>
                <a:srgbClr val="C00000"/>
              </a:solidFill>
            </a:endParaRPr>
          </a:p>
        </p:txBody>
      </p:sp>
      <p:cxnSp>
        <p:nvCxnSpPr>
          <p:cNvPr id="5" name="Straight Arrow Connector 4"/>
          <p:cNvCxnSpPr>
            <a:stCxn id="6" idx="0"/>
          </p:cNvCxnSpPr>
          <p:nvPr/>
        </p:nvCxnSpPr>
        <p:spPr>
          <a:xfrm rot="5400000" flipH="1" flipV="1">
            <a:off x="5891600" y="661601"/>
            <a:ext cx="561201" cy="6096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105400" y="1247001"/>
            <a:ext cx="1524000" cy="276999"/>
          </a:xfrm>
          <a:prstGeom prst="rect">
            <a:avLst/>
          </a:prstGeom>
          <a:noFill/>
        </p:spPr>
        <p:txBody>
          <a:bodyPr wrap="square" rtlCol="0">
            <a:spAutoFit/>
          </a:bodyPr>
          <a:lstStyle/>
          <a:p>
            <a:pPr algn="ctr"/>
            <a:r>
              <a:rPr lang="en-US" sz="1200" dirty="0" smtClean="0">
                <a:solidFill>
                  <a:srgbClr val="C00000"/>
                </a:solidFill>
              </a:rPr>
              <a:t>Add control points</a:t>
            </a:r>
            <a:endParaRPr lang="en-US" sz="1200" dirty="0">
              <a:solidFill>
                <a:srgbClr val="C00000"/>
              </a:solidFill>
            </a:endParaRPr>
          </a:p>
        </p:txBody>
      </p:sp>
      <p:cxnSp>
        <p:nvCxnSpPr>
          <p:cNvPr id="9" name="Straight Arrow Connector 8"/>
          <p:cNvCxnSpPr>
            <a:stCxn id="14" idx="0"/>
          </p:cNvCxnSpPr>
          <p:nvPr/>
        </p:nvCxnSpPr>
        <p:spPr>
          <a:xfrm rot="5400000" flipH="1" flipV="1">
            <a:off x="3867150" y="971550"/>
            <a:ext cx="685800" cy="1143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657600" y="1371600"/>
            <a:ext cx="990600" cy="276999"/>
          </a:xfrm>
          <a:prstGeom prst="rect">
            <a:avLst/>
          </a:prstGeom>
          <a:noFill/>
        </p:spPr>
        <p:txBody>
          <a:bodyPr wrap="square" rtlCol="0">
            <a:spAutoFit/>
          </a:bodyPr>
          <a:lstStyle/>
          <a:p>
            <a:pPr algn="ctr"/>
            <a:r>
              <a:rPr lang="en-US" sz="1200" dirty="0" smtClean="0">
                <a:solidFill>
                  <a:srgbClr val="C00000"/>
                </a:solidFill>
              </a:rPr>
              <a:t>Drop down</a:t>
            </a:r>
            <a:endParaRPr lang="en-US" sz="1200" dirty="0">
              <a:solidFill>
                <a:srgbClr val="C0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0"/>
            <a:ext cx="9144000" cy="6874422"/>
          </a:xfrm>
          <a:prstGeom prst="rect">
            <a:avLst/>
          </a:prstGeom>
          <a:noFill/>
          <a:ln w="19050">
            <a:solidFill>
              <a:schemeClr val="tx1"/>
            </a:solidFill>
            <a:miter lim="800000"/>
            <a:headEnd/>
            <a:tailEnd/>
          </a:ln>
        </p:spPr>
      </p:pic>
      <p:pic>
        <p:nvPicPr>
          <p:cNvPr id="2" name="Picture 4"/>
          <p:cNvPicPr>
            <a:picLocks noChangeAspect="1" noChangeArrowheads="1"/>
          </p:cNvPicPr>
          <p:nvPr/>
        </p:nvPicPr>
        <p:blipFill>
          <a:blip r:embed="rId4" cstate="print"/>
          <a:srcRect/>
          <a:stretch>
            <a:fillRect/>
          </a:stretch>
        </p:blipFill>
        <p:spPr bwMode="auto">
          <a:xfrm>
            <a:off x="304800" y="3886200"/>
            <a:ext cx="3723615" cy="2643188"/>
          </a:xfrm>
          <a:prstGeom prst="rect">
            <a:avLst/>
          </a:prstGeom>
          <a:noFill/>
          <a:ln w="19050">
            <a:solidFill>
              <a:schemeClr val="tx1"/>
            </a:solidFill>
            <a:miter lim="800000"/>
            <a:headEnd/>
            <a:tailEnd/>
          </a:ln>
        </p:spPr>
      </p:pic>
      <p:sp>
        <p:nvSpPr>
          <p:cNvPr id="14" name="TextBox 13"/>
          <p:cNvSpPr txBox="1"/>
          <p:nvPr/>
        </p:nvSpPr>
        <p:spPr>
          <a:xfrm>
            <a:off x="5715000" y="3962400"/>
            <a:ext cx="1524000" cy="276999"/>
          </a:xfrm>
          <a:prstGeom prst="rect">
            <a:avLst/>
          </a:prstGeom>
          <a:noFill/>
        </p:spPr>
        <p:txBody>
          <a:bodyPr wrap="square" rtlCol="0">
            <a:spAutoFit/>
          </a:bodyPr>
          <a:lstStyle/>
          <a:p>
            <a:r>
              <a:rPr lang="en-US" sz="1200" dirty="0" smtClean="0">
                <a:ln w="3175">
                  <a:solidFill>
                    <a:srgbClr val="FFFF00"/>
                  </a:solidFill>
                </a:ln>
                <a:solidFill>
                  <a:srgbClr val="FFFF00"/>
                </a:solidFill>
                <a:effectLst>
                  <a:glow rad="101600">
                    <a:schemeClr val="tx1">
                      <a:alpha val="60000"/>
                    </a:schemeClr>
                  </a:glow>
                </a:effectLst>
              </a:rPr>
              <a:t>Control points (GCP)</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15" name="Straight Arrow Connector 14"/>
          <p:cNvCxnSpPr/>
          <p:nvPr/>
        </p:nvCxnSpPr>
        <p:spPr>
          <a:xfrm rot="16200000" flipH="1">
            <a:off x="6196400" y="4547800"/>
            <a:ext cx="637400" cy="762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4" idx="1"/>
          </p:cNvCxnSpPr>
          <p:nvPr/>
        </p:nvCxnSpPr>
        <p:spPr>
          <a:xfrm rot="10800000" flipH="1">
            <a:off x="5715000" y="2971800"/>
            <a:ext cx="304800" cy="11291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4" idx="1"/>
          </p:cNvCxnSpPr>
          <p:nvPr/>
        </p:nvCxnSpPr>
        <p:spPr>
          <a:xfrm rot="10800000">
            <a:off x="4724400" y="3810000"/>
            <a:ext cx="990600" cy="2909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4" idx="1"/>
          </p:cNvCxnSpPr>
          <p:nvPr/>
        </p:nvCxnSpPr>
        <p:spPr>
          <a:xfrm rot="10800000" flipH="1" flipV="1">
            <a:off x="5714999" y="4100899"/>
            <a:ext cx="228601" cy="1766501"/>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4" idx="0"/>
          </p:cNvCxnSpPr>
          <p:nvPr/>
        </p:nvCxnSpPr>
        <p:spPr>
          <a:xfrm rot="16200000" flipV="1">
            <a:off x="6172200" y="3657600"/>
            <a:ext cx="533400" cy="762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429000" y="0"/>
            <a:ext cx="3429000" cy="276999"/>
          </a:xfrm>
          <a:prstGeom prst="rect">
            <a:avLst/>
          </a:prstGeom>
          <a:noFill/>
        </p:spPr>
        <p:txBody>
          <a:bodyPr wrap="square" rtlCol="0">
            <a:spAutoFit/>
          </a:bodyPr>
          <a:lstStyle/>
          <a:p>
            <a:r>
              <a:rPr lang="en-US" sz="1200" dirty="0" smtClean="0">
                <a:ln w="3175">
                  <a:solidFill>
                    <a:srgbClr val="FFFF00"/>
                  </a:solidFill>
                </a:ln>
                <a:solidFill>
                  <a:srgbClr val="FFFF00"/>
                </a:solidFill>
                <a:effectLst>
                  <a:glow rad="101600">
                    <a:schemeClr val="tx1">
                      <a:alpha val="60000"/>
                    </a:schemeClr>
                  </a:glow>
                </a:effectLst>
              </a:rPr>
              <a:t>This needs to be the layer we want to </a:t>
            </a:r>
            <a:r>
              <a:rPr lang="en-US" sz="1200" dirty="0" err="1" smtClean="0">
                <a:ln w="3175">
                  <a:solidFill>
                    <a:srgbClr val="FFFF00"/>
                  </a:solidFill>
                </a:ln>
                <a:solidFill>
                  <a:srgbClr val="FFFF00"/>
                </a:solidFill>
                <a:effectLst>
                  <a:glow rad="101600">
                    <a:schemeClr val="tx1">
                      <a:alpha val="60000"/>
                    </a:schemeClr>
                  </a:glow>
                </a:effectLst>
              </a:rPr>
              <a:t>georeference</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21" name="Straight Arrow Connector 20"/>
          <p:cNvCxnSpPr>
            <a:stCxn id="20" idx="2"/>
          </p:cNvCxnSpPr>
          <p:nvPr/>
        </p:nvCxnSpPr>
        <p:spPr>
          <a:xfrm rot="16200000" flipH="1">
            <a:off x="4996250" y="424249"/>
            <a:ext cx="332603" cy="38102"/>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447800" y="990600"/>
            <a:ext cx="1752600" cy="276999"/>
          </a:xfrm>
          <a:prstGeom prst="rect">
            <a:avLst/>
          </a:prstGeom>
          <a:noFill/>
        </p:spPr>
        <p:txBody>
          <a:bodyPr wrap="square" rtlCol="0">
            <a:spAutoFit/>
          </a:bodyPr>
          <a:lstStyle/>
          <a:p>
            <a:pPr algn="ctr"/>
            <a:r>
              <a:rPr lang="en-US" sz="1200" dirty="0" smtClean="0">
                <a:ln w="3175">
                  <a:solidFill>
                    <a:srgbClr val="FFFF00"/>
                  </a:solidFill>
                </a:ln>
                <a:solidFill>
                  <a:srgbClr val="FFFF00"/>
                </a:solidFill>
                <a:effectLst>
                  <a:glow rad="101600">
                    <a:schemeClr val="tx1">
                      <a:alpha val="60000"/>
                    </a:schemeClr>
                  </a:glow>
                </a:effectLst>
              </a:rPr>
              <a:t>This is the current scale</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23" name="Straight Arrow Connector 22"/>
          <p:cNvCxnSpPr>
            <a:stCxn id="22" idx="0"/>
          </p:cNvCxnSpPr>
          <p:nvPr/>
        </p:nvCxnSpPr>
        <p:spPr>
          <a:xfrm rot="5400000" flipH="1" flipV="1">
            <a:off x="2114551" y="742949"/>
            <a:ext cx="457200" cy="38102"/>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a:off x="-1" y="0"/>
            <a:ext cx="9144001" cy="6858000"/>
          </a:xfrm>
          <a:prstGeom prst="rect">
            <a:avLst/>
          </a:prstGeom>
          <a:noFill/>
          <a:ln w="19050">
            <a:solidFill>
              <a:schemeClr val="tx1"/>
            </a:solidFill>
            <a:miter lim="800000"/>
            <a:headEnd/>
            <a:tailEnd/>
          </a:ln>
        </p:spPr>
      </p:pic>
      <p:pic>
        <p:nvPicPr>
          <p:cNvPr id="2" name="Picture 3"/>
          <p:cNvPicPr>
            <a:picLocks noChangeAspect="1" noChangeArrowheads="1"/>
          </p:cNvPicPr>
          <p:nvPr/>
        </p:nvPicPr>
        <p:blipFill>
          <a:blip r:embed="rId4" cstate="print"/>
          <a:srcRect/>
          <a:stretch>
            <a:fillRect/>
          </a:stretch>
        </p:blipFill>
        <p:spPr bwMode="auto">
          <a:xfrm>
            <a:off x="457200" y="3505200"/>
            <a:ext cx="4038600" cy="2932793"/>
          </a:xfrm>
          <a:prstGeom prst="rect">
            <a:avLst/>
          </a:prstGeom>
          <a:noFill/>
          <a:ln w="19050">
            <a:solidFill>
              <a:schemeClr val="tx1"/>
            </a:solidFill>
            <a:miter lim="800000"/>
            <a:headEnd/>
            <a:tailEnd/>
          </a:ln>
        </p:spPr>
      </p:pic>
      <p:sp>
        <p:nvSpPr>
          <p:cNvPr id="5" name="TextBox 4"/>
          <p:cNvSpPr txBox="1"/>
          <p:nvPr/>
        </p:nvSpPr>
        <p:spPr>
          <a:xfrm>
            <a:off x="4724400" y="152400"/>
            <a:ext cx="685800" cy="276999"/>
          </a:xfrm>
          <a:prstGeom prst="rect">
            <a:avLst/>
          </a:prstGeom>
          <a:noFill/>
        </p:spPr>
        <p:txBody>
          <a:bodyPr wrap="square" rtlCol="0">
            <a:spAutoFit/>
          </a:bodyPr>
          <a:lstStyle/>
          <a:p>
            <a:r>
              <a:rPr lang="en-US" sz="1200" dirty="0" smtClean="0">
                <a:ln w="3175">
                  <a:solidFill>
                    <a:srgbClr val="FFFF00"/>
                  </a:solidFill>
                </a:ln>
                <a:solidFill>
                  <a:srgbClr val="FFFF00"/>
                </a:solidFill>
                <a:effectLst>
                  <a:glow rad="101600">
                    <a:schemeClr val="tx1">
                      <a:alpha val="60000"/>
                    </a:schemeClr>
                  </a:glow>
                </a:effectLst>
              </a:rPr>
              <a:t>Rectify</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6" name="Straight Arrow Connector 5"/>
          <p:cNvCxnSpPr>
            <a:stCxn id="5" idx="2"/>
          </p:cNvCxnSpPr>
          <p:nvPr/>
        </p:nvCxnSpPr>
        <p:spPr>
          <a:xfrm rot="5400000">
            <a:off x="4691449" y="233750"/>
            <a:ext cx="180203" cy="5715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447800" y="762000"/>
            <a:ext cx="1371600" cy="276999"/>
          </a:xfrm>
          <a:prstGeom prst="rect">
            <a:avLst/>
          </a:prstGeom>
          <a:noFill/>
        </p:spPr>
        <p:txBody>
          <a:bodyPr wrap="square" rtlCol="0">
            <a:spAutoFit/>
          </a:bodyPr>
          <a:lstStyle/>
          <a:p>
            <a:r>
              <a:rPr lang="en-US" sz="1200" dirty="0" smtClean="0">
                <a:ln w="3175">
                  <a:solidFill>
                    <a:srgbClr val="FFFF00"/>
                  </a:solidFill>
                </a:ln>
                <a:solidFill>
                  <a:srgbClr val="FFFF00"/>
                </a:solidFill>
                <a:effectLst>
                  <a:glow rad="101600">
                    <a:schemeClr val="tx1">
                      <a:alpha val="60000"/>
                    </a:schemeClr>
                  </a:glow>
                </a:effectLst>
              </a:rPr>
              <a:t>New aerial photo</a:t>
            </a:r>
            <a:endParaRPr lang="en-US" sz="1200" dirty="0">
              <a:ln w="3175">
                <a:solidFill>
                  <a:srgbClr val="FFFF00"/>
                </a:solidFill>
              </a:ln>
              <a:solidFill>
                <a:srgbClr val="FFFF00"/>
              </a:solidFill>
              <a:effectLst>
                <a:glow rad="101600">
                  <a:schemeClr val="tx1">
                    <a:alpha val="60000"/>
                  </a:schemeClr>
                </a:glow>
              </a:effectLst>
            </a:endParaRPr>
          </a:p>
        </p:txBody>
      </p:sp>
      <p:cxnSp>
        <p:nvCxnSpPr>
          <p:cNvPr id="9" name="Straight Arrow Connector 8"/>
          <p:cNvCxnSpPr>
            <a:stCxn id="7" idx="2"/>
          </p:cNvCxnSpPr>
          <p:nvPr/>
        </p:nvCxnSpPr>
        <p:spPr>
          <a:xfrm rot="5400000">
            <a:off x="1662500" y="671899"/>
            <a:ext cx="104001" cy="8382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9050">
            <a:solidFill>
              <a:schemeClr val="tx1"/>
            </a:solidFill>
            <a:miter lim="800000"/>
            <a:headEnd/>
            <a:tailEnd/>
          </a:ln>
        </p:spPr>
      </p:pic>
      <p:pic>
        <p:nvPicPr>
          <p:cNvPr id="2" name="Picture 3"/>
          <p:cNvPicPr>
            <a:picLocks noChangeAspect="1" noChangeArrowheads="1"/>
          </p:cNvPicPr>
          <p:nvPr/>
        </p:nvPicPr>
        <p:blipFill>
          <a:blip r:embed="rId4" cstate="print"/>
          <a:srcRect/>
          <a:stretch>
            <a:fillRect/>
          </a:stretch>
        </p:blipFill>
        <p:spPr bwMode="auto">
          <a:xfrm>
            <a:off x="838199" y="2286000"/>
            <a:ext cx="3723127" cy="4447471"/>
          </a:xfrm>
          <a:prstGeom prst="rect">
            <a:avLst/>
          </a:prstGeom>
          <a:noFill/>
          <a:ln w="19050">
            <a:solidFill>
              <a:schemeClr val="tx1"/>
            </a:solidFill>
            <a:miter lim="800000"/>
            <a:headEnd/>
            <a:tailEnd/>
          </a:ln>
        </p:spPr>
      </p:pic>
      <p:cxnSp>
        <p:nvCxnSpPr>
          <p:cNvPr id="4" name="Straight Arrow Connector 3"/>
          <p:cNvCxnSpPr/>
          <p:nvPr/>
        </p:nvCxnSpPr>
        <p:spPr>
          <a:xfrm rot="10800000" flipV="1">
            <a:off x="6019800" y="1523998"/>
            <a:ext cx="762002" cy="1"/>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553200" y="1371600"/>
            <a:ext cx="1524000" cy="276999"/>
          </a:xfrm>
          <a:prstGeom prst="rect">
            <a:avLst/>
          </a:prstGeom>
          <a:noFill/>
        </p:spPr>
        <p:txBody>
          <a:bodyPr wrap="square" rtlCol="0">
            <a:spAutoFit/>
          </a:bodyPr>
          <a:lstStyle/>
          <a:p>
            <a:pPr algn="ctr"/>
            <a:r>
              <a:rPr lang="en-US" sz="1200" dirty="0" smtClean="0">
                <a:solidFill>
                  <a:srgbClr val="C00000"/>
                </a:solidFill>
              </a:rPr>
              <a:t>Aerial photo</a:t>
            </a:r>
            <a:endParaRPr lang="en-US" sz="1200" dirty="0">
              <a:solidFill>
                <a:srgbClr val="C0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1" y="0"/>
            <a:ext cx="9144001" cy="6858000"/>
          </a:xfrm>
          <a:prstGeom prst="rect">
            <a:avLst/>
          </a:prstGeom>
          <a:noFill/>
          <a:ln w="19050">
            <a:solidFill>
              <a:schemeClr val="tx1"/>
            </a:solidFill>
            <a:miter lim="800000"/>
            <a:headEnd/>
            <a:tailEnd/>
          </a:ln>
        </p:spPr>
      </p:pic>
      <p:cxnSp>
        <p:nvCxnSpPr>
          <p:cNvPr id="4" name="Straight Arrow Connector 3"/>
          <p:cNvCxnSpPr/>
          <p:nvPr/>
        </p:nvCxnSpPr>
        <p:spPr>
          <a:xfrm rot="10800000">
            <a:off x="6019800" y="609600"/>
            <a:ext cx="914400" cy="2286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629400" y="685800"/>
            <a:ext cx="1524000" cy="276999"/>
          </a:xfrm>
          <a:prstGeom prst="rect">
            <a:avLst/>
          </a:prstGeom>
          <a:noFill/>
        </p:spPr>
        <p:txBody>
          <a:bodyPr wrap="square" rtlCol="0">
            <a:spAutoFit/>
          </a:bodyPr>
          <a:lstStyle/>
          <a:p>
            <a:pPr algn="ctr"/>
            <a:r>
              <a:rPr lang="en-US" sz="1200" dirty="0" smtClean="0">
                <a:solidFill>
                  <a:srgbClr val="C00000"/>
                </a:solidFill>
              </a:rPr>
              <a:t>transparency</a:t>
            </a:r>
            <a:endParaRPr lang="en-US" sz="1200" dirty="0">
              <a:solidFill>
                <a:srgbClr val="C00000"/>
              </a:solidFill>
            </a:endParaRPr>
          </a:p>
        </p:txBody>
      </p:sp>
      <p:cxnSp>
        <p:nvCxnSpPr>
          <p:cNvPr id="6" name="Straight Arrow Connector 5"/>
          <p:cNvCxnSpPr/>
          <p:nvPr/>
        </p:nvCxnSpPr>
        <p:spPr>
          <a:xfrm flipV="1">
            <a:off x="3581400" y="762000"/>
            <a:ext cx="304800" cy="152400"/>
          </a:xfrm>
          <a:prstGeom prst="straightConnector1">
            <a:avLst/>
          </a:prstGeom>
          <a:ln w="28575">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286000" y="762000"/>
            <a:ext cx="1524000" cy="276999"/>
          </a:xfrm>
          <a:prstGeom prst="rect">
            <a:avLst/>
          </a:prstGeom>
          <a:noFill/>
        </p:spPr>
        <p:txBody>
          <a:bodyPr wrap="square" rtlCol="0">
            <a:spAutoFit/>
          </a:bodyPr>
          <a:lstStyle/>
          <a:p>
            <a:pPr algn="ctr"/>
            <a:r>
              <a:rPr lang="en-US" sz="1200" dirty="0" smtClean="0">
                <a:solidFill>
                  <a:srgbClr val="C00000"/>
                </a:solidFill>
              </a:rPr>
              <a:t>Effects toolbar</a:t>
            </a:r>
            <a:endParaRPr lang="en-US" sz="1200" dirty="0">
              <a:solidFill>
                <a:srgbClr val="C00000"/>
              </a:solidFill>
            </a:endParaRPr>
          </a:p>
        </p:txBody>
      </p:sp>
      <p:pic>
        <p:nvPicPr>
          <p:cNvPr id="2" name="Picture 3"/>
          <p:cNvPicPr>
            <a:picLocks noChangeAspect="1" noChangeArrowheads="1"/>
          </p:cNvPicPr>
          <p:nvPr/>
        </p:nvPicPr>
        <p:blipFill>
          <a:blip r:embed="rId4" cstate="print"/>
          <a:srcRect/>
          <a:stretch>
            <a:fillRect/>
          </a:stretch>
        </p:blipFill>
        <p:spPr bwMode="auto">
          <a:xfrm>
            <a:off x="4648200" y="1454027"/>
            <a:ext cx="4212874" cy="5032499"/>
          </a:xfrm>
          <a:prstGeom prst="rect">
            <a:avLst/>
          </a:prstGeom>
          <a:noFill/>
          <a:ln w="19050">
            <a:solidFill>
              <a:schemeClr val="tx1"/>
            </a:solid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1405</TotalTime>
  <Words>260</Words>
  <Application>Microsoft Office PowerPoint</Application>
  <PresentationFormat>On-screen Show (4:3)</PresentationFormat>
  <Paragraphs>132</Paragraphs>
  <Slides>21</Slides>
  <Notes>20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vector>
  </TitlesOfParts>
  <Company>Northern Arizona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NAU Student</dc:creator>
  <cp:lastModifiedBy>NAU Student</cp:lastModifiedBy>
  <cp:revision>147</cp:revision>
  <dcterms:created xsi:type="dcterms:W3CDTF">2010-08-18T17:53:18Z</dcterms:created>
  <dcterms:modified xsi:type="dcterms:W3CDTF">2011-08-13T16:44:03Z</dcterms:modified>
</cp:coreProperties>
</file>