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Default Extension="tiff" ContentType="image/tif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6" r:id="rId2"/>
    <p:sldId id="267" r:id="rId3"/>
    <p:sldId id="268" r:id="rId4"/>
    <p:sldId id="269" r:id="rId5"/>
    <p:sldId id="270" r:id="rId6"/>
    <p:sldId id="290" r:id="rId7"/>
    <p:sldId id="291" r:id="rId8"/>
    <p:sldId id="274" r:id="rId9"/>
    <p:sldId id="271"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9" r:id="rId23"/>
    <p:sldId id="28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00" autoAdjust="0"/>
    <p:restoredTop sz="60580" autoAdjust="0"/>
  </p:normalViewPr>
  <p:slideViewPr>
    <p:cSldViewPr>
      <p:cViewPr varScale="1">
        <p:scale>
          <a:sx n="61" d="100"/>
          <a:sy n="61" d="100"/>
        </p:scale>
        <p:origin x="-159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AE5C7D-EF74-4B0B-A62B-2F0A42702BB1}" type="datetimeFigureOut">
              <a:rPr lang="en-US" smtClean="0"/>
              <a:pPr/>
              <a:t>8/24/2011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3B3E3F-6B48-464A-B8CC-347801A4C25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Welcome to Module</a:t>
            </a:r>
            <a:r>
              <a:rPr lang="en-US" baseline="0" dirty="0" smtClean="0"/>
              <a:t> 3 of GRAIL’s Intro to GIS workshop. In this module and the next we will be using the </a:t>
            </a:r>
            <a:r>
              <a:rPr lang="en-US" baseline="0" dirty="0" err="1" smtClean="0"/>
              <a:t>ArcGIS</a:t>
            </a:r>
            <a:r>
              <a:rPr lang="en-US" baseline="0" dirty="0" smtClean="0"/>
              <a:t> 10 software. For NAU users if you can’t find </a:t>
            </a:r>
            <a:r>
              <a:rPr lang="en-US" baseline="0" dirty="0" err="1" smtClean="0"/>
              <a:t>ArcGIS</a:t>
            </a:r>
            <a:r>
              <a:rPr lang="en-US" baseline="0" dirty="0" smtClean="0"/>
              <a:t> 10 on a lab machine you can access it by connecting to a campus virtual lab via remote desktop at windows.cenfs.nau.edu. Arc 9.x will probably work also and if you are unable to get to a machine with </a:t>
            </a:r>
            <a:r>
              <a:rPr lang="en-US" baseline="0" dirty="0" err="1" smtClean="0"/>
              <a:t>ArcGIS</a:t>
            </a:r>
            <a:r>
              <a:rPr lang="en-US" baseline="0" dirty="0" smtClean="0"/>
              <a:t> software and </a:t>
            </a:r>
            <a:r>
              <a:rPr lang="en-US" baseline="0" dirty="0" err="1" smtClean="0"/>
              <a:t>MapWindow</a:t>
            </a:r>
            <a:r>
              <a:rPr lang="en-US" baseline="0" dirty="0" smtClean="0"/>
              <a:t> GIS or Quantum GIS, free downloads, might work (I don’t know. I haven’t run this module with them and you will have to figure out the transition on your own). </a:t>
            </a:r>
          </a:p>
          <a:p>
            <a:r>
              <a:rPr lang="en-US" baseline="0" dirty="0" smtClean="0"/>
              <a:t>	We will learn about </a:t>
            </a:r>
            <a:r>
              <a:rPr lang="en-US" baseline="0" dirty="0" err="1" smtClean="0"/>
              <a:t>ArcGIS</a:t>
            </a:r>
            <a:r>
              <a:rPr lang="en-US" baseline="0" dirty="0" smtClean="0"/>
              <a:t> tools and interfaces, </a:t>
            </a:r>
            <a:r>
              <a:rPr lang="en-US" baseline="0" dirty="0" err="1" smtClean="0"/>
              <a:t>ArcCatalog</a:t>
            </a:r>
            <a:r>
              <a:rPr lang="en-US" baseline="0" dirty="0" smtClean="0"/>
              <a:t> data management, </a:t>
            </a:r>
            <a:r>
              <a:rPr lang="en-US" baseline="0" dirty="0" err="1" smtClean="0"/>
              <a:t>shapefile</a:t>
            </a:r>
            <a:r>
              <a:rPr lang="en-US" baseline="0" dirty="0" smtClean="0"/>
              <a:t> creation and editing, </a:t>
            </a:r>
            <a:r>
              <a:rPr lang="en-US" baseline="0" dirty="0" err="1" smtClean="0"/>
              <a:t>shapefile</a:t>
            </a:r>
            <a:r>
              <a:rPr lang="en-US" baseline="0" dirty="0" smtClean="0"/>
              <a:t> vs. feature class, and some spatial analysis. This module uses vector graphics and some tabular data but not any raster. We will walk through some of the steps in detail and if it is moving too slow for you just move on ahead. If you have ever drawn a picture of anything before then you shouldn’t have too much trouble here. Just remember that you’re the one drawing the picture. So let’s have some fun and make a GIS product.</a:t>
            </a:r>
            <a:endParaRPr lang="en-US"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	What we could have done instead of adding all the values to the </a:t>
            </a:r>
            <a:r>
              <a:rPr lang="en-US" b="0" i="0" baseline="0" dirty="0" err="1" smtClean="0"/>
              <a:t>symbology</a:t>
            </a:r>
            <a:r>
              <a:rPr lang="en-US" b="0" i="0" baseline="0" dirty="0" smtClean="0"/>
              <a:t> was just add the ones for the area we working with, however we may not be entirely positive what they are. In this next procedure we select the ownership types in our area, get rid of the ones we don’t need, and clean up the layer appearance. There is more than one way to peel a potato but this how we are going to do this one.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	So </a:t>
            </a:r>
            <a:r>
              <a:rPr lang="en-US" b="1" i="0" baseline="0" dirty="0" smtClean="0"/>
              <a:t>1)</a:t>
            </a:r>
            <a:r>
              <a:rPr lang="en-US" b="0" i="0" baseline="0" dirty="0" smtClean="0"/>
              <a:t> Click on the Select Features by Rectangle button and draw a big box to select the entire area. It will look like everything on all layers is selected. </a:t>
            </a:r>
            <a:r>
              <a:rPr lang="en-US" b="1" i="0" baseline="0" dirty="0" smtClean="0"/>
              <a:t>2)</a:t>
            </a:r>
            <a:r>
              <a:rPr lang="en-US" b="0" i="0" baseline="0" dirty="0" smtClean="0"/>
              <a:t> Right click on the ownership layer name and open the attribute table. You will see that what we selected shows up in the attribute table with the same blue highlighter. </a:t>
            </a:r>
            <a:r>
              <a:rPr lang="en-US" b="1" i="0" baseline="0" dirty="0" smtClean="0"/>
              <a:t>3)</a:t>
            </a:r>
            <a:r>
              <a:rPr lang="en-US" b="0" i="0" baseline="0" dirty="0" smtClean="0"/>
              <a:t> Drop down the table options in the top left corner and switch the selection. </a:t>
            </a:r>
            <a:r>
              <a:rPr lang="en-US" b="1" i="0" baseline="0" dirty="0" smtClean="0"/>
              <a:t>4) </a:t>
            </a:r>
            <a:r>
              <a:rPr lang="en-US" b="0" i="0" baseline="0" dirty="0" smtClean="0"/>
              <a:t>Go to the Editor tool bar. From the dropdown menu start editing, and when the warning window about spatial reference pops up just press continue. If you are in Arc 10 a side bar will pop up on the right or a select target drop down box in Arc 9.x; with either make sure the ownership layer is the selected target. </a:t>
            </a:r>
            <a:r>
              <a:rPr lang="en-US" b="1" i="0" baseline="0" dirty="0" smtClean="0"/>
              <a:t>5)</a:t>
            </a:r>
            <a:r>
              <a:rPr lang="en-US" b="0" i="0" baseline="0" dirty="0" smtClean="0"/>
              <a:t> In the table right click one the gray square next to one of the selected/highlighted names to bring up a sub-menu. </a:t>
            </a:r>
            <a:r>
              <a:rPr lang="en-US" b="1" i="0" baseline="0" dirty="0" smtClean="0"/>
              <a:t>6) </a:t>
            </a:r>
            <a:r>
              <a:rPr lang="en-US" b="0" i="0" baseline="0" dirty="0" smtClean="0"/>
              <a:t>Choose delete selected and because we switched the selection all the ownership types that are not in our area will be ousted. If we weren’t in editor mode this delete option would be ghosted and unavailable. Notice the number of records goes down from 15,317 to about 445. </a:t>
            </a:r>
            <a:r>
              <a:rPr lang="en-US" b="1" i="0" baseline="0" dirty="0" smtClean="0"/>
              <a:t>7)</a:t>
            </a:r>
            <a:r>
              <a:rPr lang="en-US" b="0" i="0" baseline="0" dirty="0" smtClean="0"/>
              <a:t> Go back to the editor toolbar drop down, save edits, stop editing and close the attribute table. </a:t>
            </a:r>
            <a:r>
              <a:rPr lang="en-US" b="0" i="0" u="sng" baseline="0" dirty="0" smtClean="0"/>
              <a:t>Congratulations you just edited a </a:t>
            </a:r>
            <a:r>
              <a:rPr lang="en-US" b="0" i="0" u="sng" baseline="0" dirty="0" err="1" smtClean="0"/>
              <a:t>shapefile</a:t>
            </a:r>
            <a:r>
              <a:rPr lang="en-US" b="0" i="0" baseline="0" dirty="0" smtClean="0"/>
              <a:t>. </a:t>
            </a:r>
            <a:r>
              <a:rPr lang="en-US" b="1" i="0" baseline="0" dirty="0" smtClean="0"/>
              <a:t>8)</a:t>
            </a:r>
            <a:r>
              <a:rPr lang="en-US" b="0" i="0" baseline="0" dirty="0" smtClean="0"/>
              <a:t> Go back to the </a:t>
            </a:r>
            <a:r>
              <a:rPr lang="en-US" b="0" i="0" baseline="0" dirty="0" err="1" smtClean="0"/>
              <a:t>symbology</a:t>
            </a:r>
            <a:r>
              <a:rPr lang="en-US" b="0" i="0" baseline="0" dirty="0" smtClean="0"/>
              <a:t> tab in the ownership properties, remove all values, add all values, and mess with the color ramp till it is where you want it.  Also mess with the other layers to balance things. Don’t worry if some ownership types around the edge of the data frame got accidently deleted.</a:t>
            </a:r>
          </a:p>
        </p:txBody>
      </p:sp>
      <p:sp>
        <p:nvSpPr>
          <p:cNvPr id="4" name="Slide Number Placeholder 3"/>
          <p:cNvSpPr>
            <a:spLocks noGrp="1"/>
          </p:cNvSpPr>
          <p:nvPr>
            <p:ph type="sldNum" sz="quarter" idx="10"/>
          </p:nvPr>
        </p:nvSpPr>
        <p:spPr/>
        <p:txBody>
          <a:bodyPr/>
          <a:lstStyle/>
          <a:p>
            <a:fld id="{753B3E3F-6B48-464A-B8CC-347801A4C25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	Now our data looks much better. I have done a little more color and layer rearranging till it looks presentable. At this time we can tell which tract of land belongs to whom and where the red park and gray wilderness boundaries are. As you can see there is a plethora of parcels in and around the park that belong to various owners.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	</a:t>
            </a:r>
            <a:r>
              <a:rPr lang="en-US" b="1" i="0" baseline="0" dirty="0" smtClean="0"/>
              <a:t>At this point we might want to save our work</a:t>
            </a:r>
            <a:r>
              <a:rPr lang="en-US" b="0" i="0" baseline="0" dirty="0" smtClean="0"/>
              <a:t> if you haven’t already. As with any computer work it is good to save it periodically as you go along.</a:t>
            </a:r>
            <a:r>
              <a:rPr lang="en-US" b="1" i="0" baseline="0" dirty="0" smtClean="0"/>
              <a:t> </a:t>
            </a:r>
            <a:r>
              <a:rPr lang="en-US" b="0" i="0" baseline="0" dirty="0" smtClean="0"/>
              <a:t>Saving in </a:t>
            </a:r>
            <a:r>
              <a:rPr lang="en-US" b="0" i="0" baseline="0" dirty="0" err="1" smtClean="0"/>
              <a:t>ArcMap</a:t>
            </a:r>
            <a:r>
              <a:rPr lang="en-US" b="0" i="0" baseline="0" dirty="0" smtClean="0"/>
              <a:t> is a little different than say saving in PowerPoint.</a:t>
            </a:r>
            <a:r>
              <a:rPr lang="en-US" b="0" i="1" baseline="0" dirty="0" smtClean="0"/>
              <a:t> </a:t>
            </a:r>
            <a:r>
              <a:rPr lang="en-US" b="0" baseline="0" dirty="0" smtClean="0"/>
              <a:t>The normal save/save as in </a:t>
            </a:r>
            <a:r>
              <a:rPr lang="en-US" b="0" baseline="0" dirty="0" err="1" smtClean="0"/>
              <a:t>ArcMap</a:t>
            </a:r>
            <a:r>
              <a:rPr lang="en-US" b="0" baseline="0" dirty="0" smtClean="0"/>
              <a:t> saves your work as a .</a:t>
            </a:r>
            <a:r>
              <a:rPr lang="en-US" b="0" baseline="0" dirty="0" err="1" smtClean="0"/>
              <a:t>mxd</a:t>
            </a:r>
            <a:r>
              <a:rPr lang="en-US" b="0" baseline="0" dirty="0" smtClean="0"/>
              <a:t> file. The .</a:t>
            </a:r>
            <a:r>
              <a:rPr lang="en-US" b="0" baseline="0" dirty="0" err="1" smtClean="0"/>
              <a:t>mxd</a:t>
            </a:r>
            <a:r>
              <a:rPr lang="en-US" b="0" baseline="0" dirty="0" smtClean="0"/>
              <a:t> file has what layers are in your map, where they are located on your computer, how they are configured on your map, what order they go in, and so on. What is being saved is the definitions found in your map; not the images and data of your map. Several different types of programs do this so that a map or other digital product is kept down to a manageable memory size, makes the product very workable, and the product isn’t duplicating the images already on your computer. If you want to have your map saved with the images you need to export the map. You usually wouldn’t do that till near the end because then it becomes a just an image without layers and is no longer directly useable by a GIS. You can of course save the map at any time and it is very good to have it in a .</a:t>
            </a:r>
            <a:r>
              <a:rPr lang="en-US" b="0" baseline="0" dirty="0" err="1" smtClean="0"/>
              <a:t>mxd</a:t>
            </a:r>
            <a:r>
              <a:rPr lang="en-US" b="0" baseline="0" dirty="0" smtClean="0"/>
              <a:t> file so that you can make changes to it when needed.</a:t>
            </a:r>
            <a:endParaRPr lang="en-US" dirty="0" smtClean="0"/>
          </a:p>
        </p:txBody>
      </p:sp>
      <p:sp>
        <p:nvSpPr>
          <p:cNvPr id="4" name="Slide Number Placeholder 3"/>
          <p:cNvSpPr>
            <a:spLocks noGrp="1"/>
          </p:cNvSpPr>
          <p:nvPr>
            <p:ph type="sldNum" sz="quarter" idx="10"/>
          </p:nvPr>
        </p:nvSpPr>
        <p:spPr/>
        <p:txBody>
          <a:bodyPr/>
          <a:lstStyle/>
          <a:p>
            <a:fld id="{753B3E3F-6B48-464A-B8CC-347801A4C25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	We have our data all set up so</a:t>
            </a:r>
            <a:r>
              <a:rPr lang="en-US" b="1" dirty="0" smtClean="0"/>
              <a:t> zoom in to the northeast</a:t>
            </a:r>
            <a:r>
              <a:rPr lang="en-US" b="1" baseline="0" dirty="0" smtClean="0"/>
              <a:t> area around the park. </a:t>
            </a:r>
            <a:r>
              <a:rPr lang="en-US" b="0" baseline="0" dirty="0" smtClean="0"/>
              <a:t>In this area we can see that there is gap between the park’s land consisting of private land and reservation. The proposed swap is to close at least some of that gap without touching the wilderness areas or decreasing the park boundaries. To keep things simple let’s just focus on acquiring the patch of private land near the north entrance I’ve drawn a circle around. Luckily the Bureau of Land Management (BLM) is our ally in the Department of the Interior so we can use some of their lands to bargain with (in our fictitious scenario of course). Let’s zoom back to our last extent and do some spatial analysis.</a:t>
            </a:r>
            <a:endParaRPr lang="en-US" b="1"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First</a:t>
            </a:r>
            <a:r>
              <a:rPr lang="en-US" b="0" dirty="0" smtClean="0"/>
              <a:t> we need to know the area of the gap. At least a good estimate of the numbers We</a:t>
            </a:r>
            <a:r>
              <a:rPr lang="en-US" dirty="0" smtClean="0"/>
              <a:t> can take the measurement tool and measure the gap. When we click on the measure button on the tools toolbar the window at the bottom of the screen pops up. If we choose ‘Measure A Feature’ all we have to do is put the cross</a:t>
            </a:r>
            <a:r>
              <a:rPr lang="en-US" baseline="0" dirty="0" smtClean="0"/>
              <a:t>hairs over the feature in the </a:t>
            </a:r>
            <a:r>
              <a:rPr lang="en-US" baseline="0" dirty="0" err="1" smtClean="0"/>
              <a:t>shapefile</a:t>
            </a:r>
            <a:r>
              <a:rPr lang="en-US" baseline="0" dirty="0" smtClean="0"/>
              <a:t> layer we want to measure and the analysis will show up in the measure window. You can set the unit type in the </a:t>
            </a:r>
            <a:r>
              <a:rPr lang="el-GR" baseline="0" dirty="0" smtClean="0">
                <a:ea typeface="Adobe Fangsong Std R"/>
              </a:rPr>
              <a:t>Σ</a:t>
            </a:r>
            <a:r>
              <a:rPr lang="en-US" baseline="0" dirty="0" smtClean="0">
                <a:ea typeface="Adobe Fangsong Std R"/>
              </a:rPr>
              <a:t> drop down menu and clear things with the X.</a:t>
            </a:r>
          </a:p>
          <a:p>
            <a:r>
              <a:rPr lang="en-US" baseline="0" dirty="0" smtClean="0">
                <a:ea typeface="Adobe Fangsong Std R"/>
              </a:rPr>
              <a:t>	If we put the crosshairs over the private land parcel the measurement is not affected by the park boundary as it is a separate layer. So we get the measurement of that irregular steps shape and the square of private land underneath, which is all one feature in the ownership layer. Seeing as this is Arizona let’s set the area units in acres and round off the decimals. We can just ignore the perimeter measurement. </a:t>
            </a:r>
            <a:r>
              <a:rPr lang="en-US" b="1" baseline="0" dirty="0" smtClean="0">
                <a:ea typeface="Adobe Fangsong Std R"/>
              </a:rPr>
              <a:t>When I clicked in the larger area and rounded the decimal I got about 4,264 acres</a:t>
            </a:r>
            <a:r>
              <a:rPr lang="en-US" baseline="0" dirty="0" smtClean="0">
                <a:ea typeface="Adobe Fangsong Std R"/>
              </a:rPr>
              <a:t>. We will need to put our numbers in a spreadsheet (table), write them down, store them on a calculator, or record them elsewhere. </a:t>
            </a:r>
            <a:endParaRPr lang="en-US"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Second</a:t>
            </a:r>
            <a:r>
              <a:rPr lang="en-US" b="0" baseline="0" dirty="0" smtClean="0"/>
              <a:t> we are unable to swap any of the national park land so we have to find enough BLM land outside of the park boundaries for the job. Let’s do some more measuring. Since this is a made up scenario we are pretty free to do any horse trading we desire. Any BLM land outside the park for any other. Using any leverage you want but I’ll show you what I’m going to do. </a:t>
            </a:r>
          </a:p>
          <a:p>
            <a:r>
              <a:rPr lang="en-US" b="0" baseline="0" dirty="0" smtClean="0"/>
              <a:t>	Those four BLM squares just outside the park boundary on the left somewhat upper side might be a good start. </a:t>
            </a:r>
            <a:r>
              <a:rPr lang="en-US" b="1" baseline="0" dirty="0" smtClean="0"/>
              <a:t>From those four I get a total of 2,566 acres, so far so good</a:t>
            </a:r>
            <a:r>
              <a:rPr lang="en-US" b="0" baseline="0" dirty="0" smtClean="0"/>
              <a:t>. Remember we need at least 4,264. Why don’t we add the two shapes next to our first four and those three squares on the bottom left edge of our data frame. If your are having trouble getting measurements or get numbers that don’t make sense try messing with the other layers by turning them off or temporarily removing them. </a:t>
            </a:r>
            <a:r>
              <a:rPr lang="en-US" b="1" baseline="0" dirty="0" smtClean="0"/>
              <a:t>Now we are up to 5,428 acres which is almost 1,200 over. </a:t>
            </a:r>
            <a:r>
              <a:rPr lang="en-US" b="0" baseline="0" dirty="0" smtClean="0"/>
              <a:t>This will definitely help sweeten the deal and we really want this land. </a:t>
            </a:r>
            <a:r>
              <a:rPr lang="en-US" b="1" baseline="0" dirty="0" smtClean="0"/>
              <a:t>Keep track of these nine BLM parcels as we are going to do some moving around</a:t>
            </a:r>
            <a:r>
              <a:rPr lang="en-US" b="0" baseline="0" dirty="0" smtClean="0"/>
              <a:t>. You might be able to come up with a better land swap than this so feel free to try different combinations.</a:t>
            </a:r>
          </a:p>
        </p:txBody>
      </p:sp>
      <p:sp>
        <p:nvSpPr>
          <p:cNvPr id="4" name="Slide Number Placeholder 3"/>
          <p:cNvSpPr>
            <a:spLocks noGrp="1"/>
          </p:cNvSpPr>
          <p:nvPr>
            <p:ph type="sldNum" sz="quarter" idx="10"/>
          </p:nvPr>
        </p:nvSpPr>
        <p:spPr/>
        <p:txBody>
          <a:bodyPr/>
          <a:lstStyle/>
          <a:p>
            <a:fld id="{753B3E3F-6B48-464A-B8CC-347801A4C25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that we know what</a:t>
            </a:r>
            <a:r>
              <a:rPr lang="en-US" baseline="0" dirty="0" smtClean="0"/>
              <a:t> land we are going to swap for what land, it is time to turn to output focus. </a:t>
            </a:r>
            <a:r>
              <a:rPr lang="en-US" b="1" baseline="0" dirty="0" smtClean="0"/>
              <a:t>For our final GIS product we are going to put a map of current land ownership next to a map of the proposed swap.</a:t>
            </a:r>
            <a:r>
              <a:rPr lang="en-US" b="0" baseline="0" dirty="0" smtClean="0"/>
              <a:t> While another program like Adobe </a:t>
            </a:r>
            <a:r>
              <a:rPr lang="en-US" b="0" baseline="0" dirty="0" err="1" smtClean="0"/>
              <a:t>InDesign</a:t>
            </a:r>
            <a:r>
              <a:rPr lang="en-US" b="0" baseline="0" dirty="0" smtClean="0"/>
              <a:t> might be more professional let’s use PowerPoint because that’s one most people are familiar with and it is easy to work with. If your viewing this workshop in PowerPoint then you might want to go through the steps first and then print them out instead of going back and forth. </a:t>
            </a:r>
          </a:p>
          <a:p>
            <a:r>
              <a:rPr lang="en-US" b="0" baseline="0" dirty="0" smtClean="0"/>
              <a:t>	</a:t>
            </a:r>
            <a:r>
              <a:rPr lang="en-US" b="1" baseline="0" dirty="0" smtClean="0"/>
              <a:t>In </a:t>
            </a:r>
            <a:r>
              <a:rPr lang="en-US" b="1" baseline="0" dirty="0" err="1" smtClean="0"/>
              <a:t>ArcMap</a:t>
            </a:r>
            <a:r>
              <a:rPr lang="en-US" b="1" baseline="0" dirty="0" smtClean="0"/>
              <a:t> switch to the layout view with your current map.</a:t>
            </a:r>
            <a:r>
              <a:rPr lang="en-US" baseline="0" dirty="0" smtClean="0"/>
              <a:t>  You can build your first output map by selecting Insert from the list of menus. We and to add a </a:t>
            </a:r>
            <a:r>
              <a:rPr lang="en-US" b="1" baseline="0" dirty="0" smtClean="0"/>
              <a:t>title</a:t>
            </a:r>
            <a:r>
              <a:rPr lang="en-US" baseline="0" dirty="0" smtClean="0"/>
              <a:t>, </a:t>
            </a:r>
            <a:r>
              <a:rPr lang="en-US" b="1" baseline="0" dirty="0" smtClean="0"/>
              <a:t>north arrow</a:t>
            </a:r>
            <a:r>
              <a:rPr lang="en-US" baseline="0" dirty="0" smtClean="0"/>
              <a:t>, </a:t>
            </a:r>
            <a:r>
              <a:rPr lang="en-US" b="1" baseline="0" dirty="0" smtClean="0"/>
              <a:t>legend</a:t>
            </a:r>
            <a:r>
              <a:rPr lang="en-US" baseline="0" dirty="0" smtClean="0"/>
              <a:t>, and </a:t>
            </a:r>
            <a:r>
              <a:rPr lang="en-US" b="1" baseline="0" dirty="0" smtClean="0"/>
              <a:t>scale bar</a:t>
            </a:r>
            <a:r>
              <a:rPr lang="en-US" baseline="0" dirty="0" smtClean="0"/>
              <a:t>. Adding the title and north arrow is easy but the other two take some figuring out which we will do in the next screen. For the title put something like “Current land Ownership” and for the north arrow take your pick. You can change the title font and other things by double clicking on the title&gt;Change Symbol or just leave the title off and put it in when you move the map to PowerPoint. For the north arrow if you need to change things just double click it for the properties. I also see in this screen capture our 3 pieces of BLM land are not visible. If we select the pan tool (white hand) we can move the map around inside the layout frame. Move it so the three BLM squares are able to be seen on the left and the gap is still visible on the right. You may need to adjust the zoom too. If we select the layout frame with the black arrow pointer we can resize the frame. I pulled down the frame on top a little to add some white space for my title.</a:t>
            </a:r>
            <a:endParaRPr lang="en-US"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When you select </a:t>
            </a:r>
            <a:r>
              <a:rPr lang="en-US" b="1" dirty="0" smtClean="0"/>
              <a:t>the legend</a:t>
            </a:r>
            <a:r>
              <a:rPr lang="en-US" dirty="0" smtClean="0"/>
              <a:t> a wizard will pop up. It will first ask what layers you want in the legend. Move the layers that will be included as legend items by using the arrow buttons on the wizard. Pick what</a:t>
            </a:r>
            <a:r>
              <a:rPr lang="en-US" baseline="0" dirty="0" smtClean="0"/>
              <a:t>ever you would like but be sure to include your ownership layer. Press next. Choose the title if you want. Press next. Currently there is no border or background so you have to pick from the dropdowns if you want a black boarder with a white background or whatever you like. I like to wait till this point before pressing preview but you are at liberty to do this at any time. You may have to move the wizard out of the way. I see on my legend the wilderness area is taking up too much space so I’ll press the back button on my wizard and change that. This does not change the other settings. Now I can press preview and finish if I want or there are two settings about spacing in the legend if you desire to mess with those. I put my legend in the corner where it isn’t interfering with the pieces of land I want the focus to be on. I got rid of items on the ownership layer by going back to the </a:t>
            </a:r>
            <a:r>
              <a:rPr lang="en-US" baseline="0" dirty="0" err="1" smtClean="0"/>
              <a:t>symbology</a:t>
            </a:r>
            <a:r>
              <a:rPr lang="en-US" baseline="0" dirty="0" smtClean="0"/>
              <a:t> and removing them. It will change them in the legend as you change them in the layer. </a:t>
            </a:r>
          </a:p>
          <a:p>
            <a:r>
              <a:rPr lang="en-US" b="1" baseline="0" dirty="0" smtClean="0"/>
              <a:t>	The scale bar</a:t>
            </a:r>
            <a:r>
              <a:rPr lang="en-US" b="0" baseline="0" dirty="0" smtClean="0"/>
              <a:t> has a pop up window. You can just pick one from the list or click ‘Properties…’ to customize. Once you place it double click to bring up the properties. If you need to make it longer to show more distance measurement just single click and grab the handles to lengthen it. </a:t>
            </a:r>
            <a:r>
              <a:rPr lang="en-US" b="0" baseline="0" dirty="0" err="1" smtClean="0"/>
              <a:t>ArcMap</a:t>
            </a:r>
            <a:r>
              <a:rPr lang="en-US" b="0" baseline="0" dirty="0" smtClean="0"/>
              <a:t> will adjust the numbers accordingly. I ended up placing my scale bar over the national park land at the top so I could see it.</a:t>
            </a:r>
            <a:endParaRPr lang="en-US"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	Now we will export the map to PowerPoint. </a:t>
            </a:r>
            <a:r>
              <a:rPr lang="en-US" b="1" i="0" baseline="0" dirty="0" smtClean="0"/>
              <a:t>Go to  file&gt;Export Map.</a:t>
            </a:r>
            <a:r>
              <a:rPr lang="en-US" b="0" i="0" baseline="0" dirty="0" smtClean="0"/>
              <a:t> The export wizard will pop up with jpeg as the default. Go head and save it as a jpeg with the default dpi and give it a name. There are also many other options you might want to be aware of for other projects. Remember when you export/save it like this you are turning it into a layer-less flat image that has no geospatial reference. Don’t worry because that is what we want and our .</a:t>
            </a:r>
            <a:r>
              <a:rPr lang="en-US" b="0" i="0" baseline="0" dirty="0" err="1" smtClean="0"/>
              <a:t>mxd</a:t>
            </a:r>
            <a:r>
              <a:rPr lang="en-US" b="0" i="0" baseline="0" dirty="0" smtClean="0"/>
              <a:t> file still exist.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	After you have saved it go into PowerPoint and </a:t>
            </a:r>
            <a:r>
              <a:rPr lang="en-US" b="1" i="0" baseline="0" dirty="0" smtClean="0"/>
              <a:t>Insert&gt;Picture</a:t>
            </a:r>
            <a:r>
              <a:rPr lang="en-US" b="0" i="0" baseline="0" dirty="0" smtClean="0"/>
              <a:t>. Put a boarder on it and adjust it to cover the left half of the slide. Remember to keep it in proportion (scale using the corners) or the scale bar will become inaccurate. We are only using one slide so you can close out the side bar on the left. Save the PowerPoint according to your desires. You can close it or leave it open but we are coming back in just a bit to put in the second half.</a:t>
            </a:r>
            <a:endParaRPr lang="en-US" i="0" dirty="0" smtClean="0"/>
          </a:p>
        </p:txBody>
      </p:sp>
      <p:sp>
        <p:nvSpPr>
          <p:cNvPr id="4" name="Slide Number Placeholder 3"/>
          <p:cNvSpPr>
            <a:spLocks noGrp="1"/>
          </p:cNvSpPr>
          <p:nvPr>
            <p:ph type="sldNum" sz="quarter" idx="10"/>
          </p:nvPr>
        </p:nvSpPr>
        <p:spPr/>
        <p:txBody>
          <a:bodyPr/>
          <a:lstStyle/>
          <a:p>
            <a:fld id="{753B3E3F-6B48-464A-B8CC-347801A4C25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Go back to </a:t>
            </a:r>
            <a:r>
              <a:rPr lang="en-US" dirty="0" err="1" smtClean="0"/>
              <a:t>ArcMap</a:t>
            </a:r>
            <a:r>
              <a:rPr lang="en-US" baseline="0" dirty="0" smtClean="0"/>
              <a:t> which should still be in layout view. </a:t>
            </a:r>
            <a:r>
              <a:rPr lang="en-US" b="1" baseline="0" dirty="0" smtClean="0"/>
              <a:t>Leave everything as is in layout view and switch back to the data view. </a:t>
            </a:r>
            <a:r>
              <a:rPr lang="en-US" b="0" baseline="0" dirty="0" smtClean="0"/>
              <a:t>We are going to show the land swap with some spatial analysis. We are going to start with that spec of private land in the gap. </a:t>
            </a:r>
          </a:p>
          <a:p>
            <a:r>
              <a:rPr lang="en-US" b="0" baseline="0" dirty="0" smtClean="0"/>
              <a:t>	Here is the procedure: </a:t>
            </a:r>
            <a:r>
              <a:rPr lang="en-US" b="1" baseline="0" dirty="0" smtClean="0"/>
              <a:t>1)</a:t>
            </a:r>
            <a:r>
              <a:rPr lang="en-US" b="0" baseline="0" dirty="0" smtClean="0"/>
              <a:t> use the identifier tool (the white </a:t>
            </a:r>
            <a:r>
              <a:rPr lang="en-US" b="0" baseline="0" dirty="0" err="1" smtClean="0"/>
              <a:t>i</a:t>
            </a:r>
            <a:r>
              <a:rPr lang="en-US" b="0" baseline="0" dirty="0" smtClean="0"/>
              <a:t> in the blue circle near the measure tool on the tools tool bar) and click on the private land to get the FID number (it should be 114, you could use any other field but let’s sick with this one). Close out the ID window if you want. </a:t>
            </a:r>
            <a:r>
              <a:rPr lang="en-US" b="1" baseline="0" dirty="0" smtClean="0"/>
              <a:t>2)</a:t>
            </a:r>
            <a:r>
              <a:rPr lang="en-US" b="0" baseline="0" dirty="0" smtClean="0"/>
              <a:t> Open </a:t>
            </a:r>
            <a:r>
              <a:rPr lang="en-US" b="0" baseline="0" dirty="0" err="1" smtClean="0"/>
              <a:t>ArcToolbox</a:t>
            </a:r>
            <a:r>
              <a:rPr lang="en-US" b="0" baseline="0" dirty="0" smtClean="0"/>
              <a:t> and do Analysis Tools&gt;Extract&gt;Select. </a:t>
            </a:r>
            <a:r>
              <a:rPr lang="en-US" b="1" baseline="0" dirty="0" smtClean="0"/>
              <a:t>3)</a:t>
            </a:r>
            <a:r>
              <a:rPr lang="en-US" b="0" baseline="0" dirty="0" smtClean="0"/>
              <a:t> In the tool wizard do the ownership layer for the Input Feature and for the output name choose something like ‘Private to BLM’ and put it in your folder. For the expression press the SQL button. Double click on the FID field, add a space, click on the = button, add a space, type in114. </a:t>
            </a:r>
            <a:r>
              <a:rPr lang="en-US" b="1" baseline="0" dirty="0" smtClean="0"/>
              <a:t>Your expression must be: “FID” = 114 in order for this to work </a:t>
            </a:r>
            <a:r>
              <a:rPr lang="en-US" b="0" baseline="0" dirty="0" smtClean="0"/>
              <a:t>and cutting and pasting from another program is not recommended</a:t>
            </a:r>
            <a:r>
              <a:rPr lang="en-US" b="1" baseline="0" dirty="0" smtClean="0"/>
              <a:t>.</a:t>
            </a:r>
            <a:r>
              <a:rPr lang="en-US" b="0" baseline="0" dirty="0" smtClean="0"/>
              <a:t> Press verify to make sure it is a proper SQL expression. If it is press OK. </a:t>
            </a:r>
            <a:r>
              <a:rPr lang="en-US" b="1" baseline="0" dirty="0" smtClean="0"/>
              <a:t>4)</a:t>
            </a:r>
            <a:r>
              <a:rPr lang="en-US" b="0" baseline="0" dirty="0" smtClean="0"/>
              <a:t> If everything is setup for the tool press OK. Be patient as it may take awhile for the tool to process. Again I have yet to find an awe inspiring progress progression window in Arc 10 except the brief one that shows for a moment at the bottom. </a:t>
            </a:r>
            <a:r>
              <a:rPr lang="en-US" b="1" baseline="0" dirty="0" smtClean="0"/>
              <a:t>5)</a:t>
            </a:r>
            <a:r>
              <a:rPr lang="en-US" b="0" baseline="0" dirty="0" smtClean="0"/>
              <a:t> Your new </a:t>
            </a:r>
            <a:r>
              <a:rPr lang="en-US" b="0" baseline="0" dirty="0" err="1" smtClean="0"/>
              <a:t>shapefile</a:t>
            </a:r>
            <a:r>
              <a:rPr lang="en-US" b="0" baseline="0" dirty="0" smtClean="0"/>
              <a:t> layer will pop up in your data frame so make it stand out. Congratulations you just created a </a:t>
            </a:r>
            <a:r>
              <a:rPr lang="en-US" b="0" baseline="0" dirty="0" err="1" smtClean="0"/>
              <a:t>shapefile</a:t>
            </a:r>
            <a:r>
              <a:rPr lang="en-US" b="0" baseline="0" dirty="0" smtClean="0"/>
              <a:t>.</a:t>
            </a:r>
            <a:endParaRPr lang="en-US" b="0"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 are going to a similar thing for the BLM land we are trading. </a:t>
            </a:r>
            <a:r>
              <a:rPr lang="en-US" b="1" dirty="0" smtClean="0"/>
              <a:t>1)</a:t>
            </a:r>
            <a:r>
              <a:rPr lang="en-US" b="0" dirty="0" smtClean="0"/>
              <a:t> Choose the Select Features tool on the tools toolbar and click on each of our nine BLM parcels we are trading. Hold down the shift</a:t>
            </a:r>
            <a:r>
              <a:rPr lang="en-US" b="0" baseline="0" dirty="0" smtClean="0"/>
              <a:t> key to select multiple features and click again to deselect. Go back about four or five screens if you don’t remember which ones they were. It was the four squares and two smaller odd shapes on the left edge of the park boarder along with the three squares on the bottom left. </a:t>
            </a:r>
            <a:r>
              <a:rPr lang="en-US" b="1" baseline="0" dirty="0" smtClean="0"/>
              <a:t>2)</a:t>
            </a:r>
            <a:r>
              <a:rPr lang="en-US" b="0" baseline="0" dirty="0" smtClean="0"/>
              <a:t> Once all nine have been selected open the attribute table of the ownership layer. </a:t>
            </a:r>
            <a:r>
              <a:rPr lang="en-US" b="1" baseline="0" dirty="0" smtClean="0"/>
              <a:t>3)</a:t>
            </a:r>
            <a:r>
              <a:rPr lang="en-US" b="0" baseline="0" dirty="0" smtClean="0"/>
              <a:t> In the attribute table click on the ‘Show selected records’  blue button at the bottom of the table window. You will only see our nine parcels. </a:t>
            </a:r>
            <a:r>
              <a:rPr lang="en-US" b="1" baseline="0" dirty="0" smtClean="0"/>
              <a:t>4) </a:t>
            </a:r>
            <a:r>
              <a:rPr lang="en-US" b="0" dirty="0" smtClean="0"/>
              <a:t>Open back up the toolbox if it was closed and go to the Select tool again. </a:t>
            </a:r>
            <a:r>
              <a:rPr lang="en-US" b="1" dirty="0" smtClean="0"/>
              <a:t>5)</a:t>
            </a:r>
            <a:r>
              <a:rPr lang="en-US" b="0" baseline="0" dirty="0" smtClean="0"/>
              <a:t> Do the input again as the ownership layer and the output with something like ‘BLM to private’ in to your folder. </a:t>
            </a:r>
          </a:p>
          <a:p>
            <a:r>
              <a:rPr lang="en-US" b="0" baseline="0" dirty="0" smtClean="0"/>
              <a:t>	</a:t>
            </a:r>
            <a:r>
              <a:rPr lang="en-US" b="1" baseline="0" dirty="0" smtClean="0"/>
              <a:t>6)</a:t>
            </a:r>
            <a:r>
              <a:rPr lang="en-US" b="0" baseline="0" dirty="0" smtClean="0"/>
              <a:t> Keep in mind the expression we used in the last step and the one we are typing is a computer query and not an English question because </a:t>
            </a:r>
            <a:r>
              <a:rPr lang="en-US" b="1" baseline="0" dirty="0" smtClean="0"/>
              <a:t>here is where it gets a bit tricky</a:t>
            </a:r>
            <a:r>
              <a:rPr lang="en-US" b="0" baseline="0" dirty="0" smtClean="0"/>
              <a:t>. We are going to use the FID field again with the specifically assigned number to each parcel. Use the table and selected files. In between each parcel we </a:t>
            </a:r>
            <a:r>
              <a:rPr lang="en-US" b="1" baseline="0" dirty="0" smtClean="0"/>
              <a:t>use the operator OR</a:t>
            </a:r>
            <a:r>
              <a:rPr lang="en-US" b="0" baseline="0" dirty="0" smtClean="0"/>
              <a:t>, not AND remembering to put spaces in between. Your expressions will look like </a:t>
            </a:r>
            <a:r>
              <a:rPr lang="en-US" b="1" baseline="0" dirty="0" smtClean="0"/>
              <a:t>“FID” = 146 OR…</a:t>
            </a:r>
            <a:r>
              <a:rPr lang="en-US" b="0" baseline="0" dirty="0" smtClean="0"/>
              <a:t> nine times with each unique FID number and no OR at the end of the last one. You can cut and past inside the query box but </a:t>
            </a:r>
            <a:r>
              <a:rPr lang="en-US" b="1" baseline="0" dirty="0" smtClean="0"/>
              <a:t>remember your syntax must be perfect or it won’t work</a:t>
            </a:r>
            <a:r>
              <a:rPr lang="en-US" b="0" baseline="0" dirty="0" smtClean="0"/>
              <a:t>. Your expression should look like: </a:t>
            </a:r>
            <a:r>
              <a:rPr lang="en-US" b="1" baseline="0" dirty="0" smtClean="0"/>
              <a:t>"FID" = 146 OR "FID" = 163 OR "FID" = 165 OR "FID" = 166 OR "FID" = 182 OR "FID" = 183 OR "FID" = 384 OR "FID" = 394 OR "FID" = 408</a:t>
            </a:r>
          </a:p>
          <a:p>
            <a:r>
              <a:rPr lang="en-US" b="0" baseline="0" dirty="0" smtClean="0"/>
              <a:t>	Again copy and pasting from another program is not recommended (for me it usually doesn’t work). Press verify to make sure it is a proper SQL expression. If it is press OK. </a:t>
            </a:r>
            <a:r>
              <a:rPr lang="en-US" b="1" baseline="0" dirty="0" smtClean="0"/>
              <a:t>7)</a:t>
            </a:r>
            <a:r>
              <a:rPr lang="en-US" b="0" baseline="0" dirty="0" smtClean="0"/>
              <a:t> If everything is setup for the tool press OK. Be patient as it may take awhile for the tool to process. </a:t>
            </a:r>
            <a:r>
              <a:rPr lang="en-US" b="1" baseline="0" dirty="0" smtClean="0"/>
              <a:t>8)</a:t>
            </a:r>
            <a:r>
              <a:rPr lang="en-US" b="0" baseline="0" dirty="0" smtClean="0"/>
              <a:t> Once the tool has processed you should have created a new </a:t>
            </a:r>
            <a:r>
              <a:rPr lang="en-US" b="0" baseline="0" dirty="0" err="1" smtClean="0"/>
              <a:t>shapefile</a:t>
            </a:r>
            <a:r>
              <a:rPr lang="en-US" b="0" baseline="0" dirty="0" smtClean="0"/>
              <a:t> representing the BLM lands that are to be traded. Clear the selection (the white box next to the Select tool) and make your new shape file stand out.</a:t>
            </a:r>
            <a:endParaRPr lang="en-US"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area known as Petrified Forest National Park</a:t>
            </a:r>
            <a:r>
              <a:rPr lang="en-US" baseline="0" dirty="0" smtClean="0"/>
              <a:t> has a rich history. The famous fossils’ reminisce of wetland antiquity,  inner park </a:t>
            </a:r>
            <a:r>
              <a:rPr lang="en-US" baseline="0" dirty="0" err="1" smtClean="0"/>
              <a:t>petroglyphs</a:t>
            </a:r>
            <a:r>
              <a:rPr lang="en-US" baseline="0" dirty="0" smtClean="0"/>
              <a:t> and pot </a:t>
            </a:r>
            <a:r>
              <a:rPr lang="en-US" baseline="0" dirty="0" err="1" smtClean="0"/>
              <a:t>sherds</a:t>
            </a:r>
            <a:r>
              <a:rPr lang="en-US" baseline="0" dirty="0" smtClean="0"/>
              <a:t> weave tales regarding ancient pueblo peoples, and whispers echoing Harvey Girls and Route 66 linger in the winds. Today the boundary is bisected by interstate 40 near Holbrook. The park perimeter also contains and is encompassed by land under the stewardship of the Bureau of Land Management, Navajo Nation, state trust, and private American citizens. That is were you come in. </a:t>
            </a:r>
          </a:p>
          <a:p>
            <a:r>
              <a:rPr lang="en-US" baseline="0" dirty="0" smtClean="0"/>
              <a:t>	Our fabricated scenario concerns the park’s desire for the rearrangement of property ownership. It needs you and your excellent GIS skills to create some maps showing the proposed land swap. Let’s start by gathering the data we need and then moving to a bird’s eye view of the land situation.</a:t>
            </a:r>
            <a:endParaRPr lang="en-US"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a:t>
            </a:r>
            <a:r>
              <a:rPr lang="en-US" b="1" dirty="0" smtClean="0"/>
              <a:t>switch</a:t>
            </a:r>
            <a:r>
              <a:rPr lang="en-US" b="1" baseline="0" dirty="0" smtClean="0"/>
              <a:t> back to the layout view</a:t>
            </a:r>
            <a:r>
              <a:rPr lang="en-US" baseline="0" dirty="0" smtClean="0"/>
              <a:t> and you will find our two new layers have been added to our legend. You may also have to zoom in or out to get to the extent our last layout was in. Get as close as you can if not right on. Change the title to something like ‘Proposed Swap’ here or in PowerPoint depending on how you are doing it. In the legend reset the items so only the two new layers are showing (remember you can double click to get the properties). I moved my legend up to the top so people would see it better.</a:t>
            </a:r>
            <a:r>
              <a:rPr lang="en-US" b="1" baseline="0" dirty="0" smtClean="0"/>
              <a:t> When you feel the map is ready move it on into the PowerPoint where your other map is. </a:t>
            </a:r>
            <a:r>
              <a:rPr lang="en-US" b="0" baseline="0" dirty="0" smtClean="0"/>
              <a:t>Put it on the right half of the slide and </a:t>
            </a:r>
            <a:r>
              <a:rPr lang="en-US" b="0" baseline="0" dirty="0" err="1" smtClean="0"/>
              <a:t>wah</a:t>
            </a:r>
            <a:r>
              <a:rPr lang="en-US" b="0" baseline="0" dirty="0" smtClean="0"/>
              <a:t>-la! You have GIS comparison product.</a:t>
            </a:r>
            <a:endParaRPr lang="en-US" b="1"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	This looks good however</a:t>
            </a:r>
            <a:r>
              <a:rPr lang="en-US" baseline="0" dirty="0" smtClean="0"/>
              <a:t> we want to display some more quantitative data with it. </a:t>
            </a:r>
            <a:r>
              <a:rPr lang="en-US" baseline="0" dirty="0" smtClean="0"/>
              <a:t> Do you remember </a:t>
            </a:r>
            <a:r>
              <a:rPr lang="en-US" baseline="0" dirty="0" smtClean="0"/>
              <a:t>we took some exact measurements on the acreage exchange of our selected parcels? Well </a:t>
            </a:r>
            <a:r>
              <a:rPr lang="en-US" baseline="0" dirty="0" smtClean="0"/>
              <a:t>sometimes tabular </a:t>
            </a:r>
            <a:r>
              <a:rPr lang="en-US" baseline="0" dirty="0" smtClean="0"/>
              <a:t>data is a way of organizing and representing spatial data as much as a map. Look back at those numbers we jotted down. We got those numbers from the </a:t>
            </a:r>
            <a:r>
              <a:rPr lang="en-US" baseline="0" dirty="0" err="1" smtClean="0"/>
              <a:t>shapefiles</a:t>
            </a:r>
            <a:r>
              <a:rPr lang="en-US" baseline="0" dirty="0" smtClean="0"/>
              <a:t> and they are still there. Now that we extracted shape files for the lands to be swapped we can run </a:t>
            </a:r>
            <a:r>
              <a:rPr lang="en-US" b="1" baseline="0" dirty="0" smtClean="0"/>
              <a:t>reports </a:t>
            </a:r>
            <a:r>
              <a:rPr lang="en-US" b="0" baseline="0" dirty="0" smtClean="0"/>
              <a:t>on them right in </a:t>
            </a:r>
            <a:r>
              <a:rPr lang="en-US" b="0" baseline="0" dirty="0" err="1" smtClean="0"/>
              <a:t>ArcGIS</a:t>
            </a:r>
            <a:r>
              <a:rPr lang="en-US" b="0" baseline="0" dirty="0" smtClean="0"/>
              <a:t>. Go back to Arc in either the data or layout views. </a:t>
            </a:r>
          </a:p>
          <a:p>
            <a:r>
              <a:rPr lang="en-US" b="0" baseline="0" dirty="0" smtClean="0"/>
              <a:t>	It is a bunch of little </a:t>
            </a:r>
            <a:r>
              <a:rPr lang="en-US" b="0" baseline="0" dirty="0" smtClean="0"/>
              <a:t>steps </a:t>
            </a:r>
            <a:r>
              <a:rPr lang="en-US" b="0" baseline="0" dirty="0" smtClean="0"/>
              <a:t>so here is the procedure: </a:t>
            </a:r>
            <a:r>
              <a:rPr lang="en-US" b="1" baseline="0" dirty="0" smtClean="0"/>
              <a:t>1) </a:t>
            </a:r>
            <a:r>
              <a:rPr lang="en-US" b="0" baseline="0" dirty="0" smtClean="0"/>
              <a:t>For the Private to BLM layer open the attribute table. You see there is of course only one item. </a:t>
            </a:r>
            <a:r>
              <a:rPr lang="en-US" b="1" baseline="0" dirty="0" smtClean="0"/>
              <a:t>2) </a:t>
            </a:r>
            <a:r>
              <a:rPr lang="en-US" b="0" baseline="0" dirty="0" smtClean="0"/>
              <a:t> Select the field ‘Area’ which at the moment is completely blank. We’re going to fill that. </a:t>
            </a:r>
            <a:r>
              <a:rPr lang="en-US" b="1" baseline="0" dirty="0" smtClean="0"/>
              <a:t>3) </a:t>
            </a:r>
            <a:r>
              <a:rPr lang="en-US" b="0" baseline="0" dirty="0" smtClean="0"/>
              <a:t>Right click on the name ‘Area’ and select the calculate geometry tool.  Say Yes to the warning. </a:t>
            </a:r>
            <a:r>
              <a:rPr lang="en-US" b="1" baseline="0" dirty="0" smtClean="0"/>
              <a:t>4) </a:t>
            </a:r>
            <a:r>
              <a:rPr lang="en-US" b="0" baseline="0" dirty="0" smtClean="0"/>
              <a:t>Make sure the property is set on area, you use the coordinate system of the data sources, and change the units to US acres. </a:t>
            </a:r>
            <a:r>
              <a:rPr lang="en-US" b="1" baseline="0" dirty="0" smtClean="0"/>
              <a:t>5) </a:t>
            </a:r>
            <a:r>
              <a:rPr lang="en-US" b="0" baseline="0" dirty="0" smtClean="0"/>
              <a:t>This fills in the area field with even more precise numbers than what we were rounding to. Do the same procedure for the other BLM to Private </a:t>
            </a:r>
            <a:r>
              <a:rPr lang="en-US" b="0" baseline="0" dirty="0" smtClean="0"/>
              <a:t>layer</a:t>
            </a:r>
            <a:r>
              <a:rPr lang="en-US" b="0" baseline="0" dirty="0" smtClean="0"/>
              <a:t>. </a:t>
            </a:r>
            <a:r>
              <a:rPr lang="en-US" b="1" baseline="0" dirty="0" smtClean="0"/>
              <a:t>6) </a:t>
            </a:r>
            <a:r>
              <a:rPr lang="en-US" b="0" baseline="0" dirty="0" smtClean="0"/>
              <a:t>Open up </a:t>
            </a:r>
            <a:r>
              <a:rPr lang="en-US" b="0" baseline="0" dirty="0" err="1" smtClean="0"/>
              <a:t>ArcToolbox</a:t>
            </a:r>
            <a:r>
              <a:rPr lang="en-US" b="0" baseline="0" dirty="0" smtClean="0"/>
              <a:t> and drill down to </a:t>
            </a:r>
            <a:r>
              <a:rPr lang="en-US" b="1" baseline="0" dirty="0" smtClean="0"/>
              <a:t>Data Management Tools&gt;General&gt;Merge</a:t>
            </a:r>
            <a:r>
              <a:rPr lang="en-US" b="0" baseline="0" dirty="0" smtClean="0"/>
              <a:t> and merge our two land swap layers. It will come up with a name which we aren’t particular about. Again be patient and let the process run it’s course. </a:t>
            </a:r>
          </a:p>
          <a:p>
            <a:r>
              <a:rPr lang="en-US" b="0" baseline="0" dirty="0" smtClean="0"/>
              <a:t>	</a:t>
            </a:r>
            <a:r>
              <a:rPr lang="en-US" b="1" baseline="0" dirty="0" smtClean="0"/>
              <a:t>So far so </a:t>
            </a:r>
            <a:r>
              <a:rPr lang="en-US" b="1" baseline="0" dirty="0" smtClean="0"/>
              <a:t>good. This next part may be tricky so keep at it.</a:t>
            </a:r>
            <a:r>
              <a:rPr lang="en-US" b="0" baseline="0" dirty="0" smtClean="0"/>
              <a:t> </a:t>
            </a:r>
            <a:r>
              <a:rPr lang="en-US" b="1" baseline="0" dirty="0" smtClean="0"/>
              <a:t>7) </a:t>
            </a:r>
            <a:r>
              <a:rPr lang="en-US" b="0" baseline="0" dirty="0" smtClean="0"/>
              <a:t>From the View menu drop down select the reports&gt;create report option. This will pull up the report wizard. </a:t>
            </a:r>
            <a:r>
              <a:rPr lang="en-US" b="1" baseline="0" dirty="0" smtClean="0"/>
              <a:t>8) </a:t>
            </a:r>
            <a:r>
              <a:rPr lang="en-US" b="0" baseline="0" dirty="0" smtClean="0"/>
              <a:t>Add the fields OBECTID, DESC_, &amp; AREA in that order and make our target our new merged layer. Press next. </a:t>
            </a:r>
            <a:r>
              <a:rPr lang="en-US" b="1" baseline="0" dirty="0" smtClean="0"/>
              <a:t>9) </a:t>
            </a:r>
            <a:r>
              <a:rPr lang="en-US" b="0" baseline="0" dirty="0" smtClean="0"/>
              <a:t>Group by adding the DESC_ so it is on top of OBECTID, AREA and press next. No need for sorting but press the summery options button. We want to show the total sum of the areas so check that box and put it at the end of group DESC_. Make sure the sum box is checked and press OK and next. </a:t>
            </a:r>
            <a:r>
              <a:rPr lang="en-US" b="1" baseline="0" dirty="0" smtClean="0"/>
              <a:t>10)</a:t>
            </a:r>
            <a:r>
              <a:rPr lang="en-US" b="0" baseline="0" dirty="0" smtClean="0"/>
              <a:t> I’m leaving the layout on the default but change it how you like. Press next. Pick a style or go with the default. I like Pensacola. Press next. Decide on a title, preview the report, and press Finish. </a:t>
            </a:r>
            <a:r>
              <a:rPr lang="en-US" b="1" baseline="0" dirty="0" smtClean="0"/>
              <a:t>11) </a:t>
            </a:r>
            <a:r>
              <a:rPr lang="en-US" b="0" baseline="0" dirty="0" smtClean="0"/>
              <a:t>Not a bad looking report if I do say so myself. Except we don’t see what units those area numbers are in. Press Edit in the upper </a:t>
            </a:r>
            <a:r>
              <a:rPr lang="en-US" b="0" baseline="0" dirty="0" smtClean="0"/>
              <a:t>left or right corner of the report </a:t>
            </a:r>
            <a:r>
              <a:rPr lang="en-US" b="0" baseline="0" dirty="0" smtClean="0"/>
              <a:t>and you will get the design view shown on the screen. This type of view may or may not be familiar to you. </a:t>
            </a:r>
            <a:r>
              <a:rPr lang="en-US" b="1" baseline="0" dirty="0" smtClean="0"/>
              <a:t>12) </a:t>
            </a:r>
            <a:r>
              <a:rPr lang="en-US" b="0" baseline="0" dirty="0" smtClean="0"/>
              <a:t>Select the </a:t>
            </a:r>
            <a:r>
              <a:rPr lang="en-US" b="0" baseline="0" dirty="0" err="1" smtClean="0"/>
              <a:t>TextBox</a:t>
            </a:r>
            <a:r>
              <a:rPr lang="en-US" b="0" baseline="0" dirty="0" smtClean="0"/>
              <a:t> tool under the design </a:t>
            </a:r>
            <a:r>
              <a:rPr lang="en-US" b="0" baseline="0" dirty="0" smtClean="0"/>
              <a:t>elements on the left side. </a:t>
            </a:r>
            <a:r>
              <a:rPr lang="en-US" b="0" baseline="0" dirty="0" smtClean="0"/>
              <a:t>Move the cursor into the white area under </a:t>
            </a:r>
            <a:r>
              <a:rPr lang="en-US" b="0" baseline="0" dirty="0" err="1" smtClean="0"/>
              <a:t>gfDESC</a:t>
            </a:r>
            <a:r>
              <a:rPr lang="en-US" b="0" baseline="0" dirty="0" smtClean="0"/>
              <a:t>_  to the right of AREA till it becomes a set of black crosshairs. Draw a box in the white area. </a:t>
            </a:r>
            <a:r>
              <a:rPr lang="en-US" b="1" baseline="0" dirty="0" smtClean="0"/>
              <a:t>13) </a:t>
            </a:r>
            <a:r>
              <a:rPr lang="en-US" b="0" baseline="0" dirty="0" smtClean="0"/>
              <a:t>With your box selected go to the element properties on the right side. Under the property Data in the Text field type </a:t>
            </a:r>
            <a:r>
              <a:rPr lang="en-US" b="1" baseline="0" dirty="0" smtClean="0"/>
              <a:t>Acres</a:t>
            </a:r>
            <a:r>
              <a:rPr lang="en-US" b="0" baseline="0" dirty="0" smtClean="0"/>
              <a:t>. We can change other text fields this way too if we want. </a:t>
            </a:r>
            <a:r>
              <a:rPr lang="en-US" b="1" baseline="0" dirty="0" smtClean="0"/>
              <a:t>14) </a:t>
            </a:r>
            <a:r>
              <a:rPr lang="en-US" b="0" baseline="0" dirty="0" smtClean="0"/>
              <a:t>Now run the report again by hitting the white page/green arrow button in the top left corner. Now we have meaning for those numbers. </a:t>
            </a:r>
            <a:r>
              <a:rPr lang="en-US" b="1" baseline="0" dirty="0" smtClean="0"/>
              <a:t>15) </a:t>
            </a:r>
            <a:r>
              <a:rPr lang="en-US" b="0" baseline="0" dirty="0" smtClean="0"/>
              <a:t>Next export the report to a file by hitting the third button right of the Edit button. Choose the format you like but I am going to do a </a:t>
            </a:r>
            <a:r>
              <a:rPr lang="en-US" b="0" baseline="0" dirty="0" smtClean="0"/>
              <a:t>tiff (.</a:t>
            </a:r>
            <a:r>
              <a:rPr lang="en-US" b="0" baseline="0" dirty="0" err="1" smtClean="0"/>
              <a:t>tif</a:t>
            </a:r>
            <a:r>
              <a:rPr lang="en-US" b="0" baseline="0" dirty="0" smtClean="0"/>
              <a:t>) </a:t>
            </a:r>
            <a:r>
              <a:rPr lang="en-US" b="0" baseline="0" dirty="0" smtClean="0"/>
              <a:t>so I easily can put with my maps in PowerPoint. Be sure you know were you are </a:t>
            </a:r>
            <a:r>
              <a:rPr lang="en-US" b="0" baseline="0" dirty="0" smtClean="0"/>
              <a:t>putting/saving </a:t>
            </a:r>
            <a:r>
              <a:rPr lang="en-US" b="0" baseline="0" dirty="0" smtClean="0"/>
              <a:t>it.</a:t>
            </a:r>
          </a:p>
        </p:txBody>
      </p:sp>
      <p:sp>
        <p:nvSpPr>
          <p:cNvPr id="4" name="Slide Number Placeholder 3"/>
          <p:cNvSpPr>
            <a:spLocks noGrp="1"/>
          </p:cNvSpPr>
          <p:nvPr>
            <p:ph type="sldNum" sz="quarter" idx="10"/>
          </p:nvPr>
        </p:nvSpPr>
        <p:spPr/>
        <p:txBody>
          <a:bodyPr/>
          <a:lstStyle/>
          <a:p>
            <a:fld id="{753B3E3F-6B48-464A-B8CC-347801A4C25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switch</a:t>
            </a:r>
            <a:r>
              <a:rPr lang="en-US" baseline="0" dirty="0" smtClean="0"/>
              <a:t> back to your waiting products in PowerPoint. Insert the report you just created. I also manually put in the numbers </a:t>
            </a:r>
            <a:r>
              <a:rPr lang="en-US" baseline="0" dirty="0" smtClean="0"/>
              <a:t>designating each </a:t>
            </a:r>
            <a:r>
              <a:rPr lang="en-US" baseline="0" dirty="0" smtClean="0"/>
              <a:t>parcels in PowerPoint and grabbed the NPS and BLM logos off the internet. </a:t>
            </a:r>
            <a:r>
              <a:rPr lang="en-US" baseline="0" dirty="0" smtClean="0"/>
              <a:t>Be sure to respect copyright laws if you add the logos. </a:t>
            </a:r>
            <a:r>
              <a:rPr lang="en-US" b="1" dirty="0" smtClean="0"/>
              <a:t>Congratulations </a:t>
            </a:r>
            <a:r>
              <a:rPr lang="en-US" b="1" dirty="0" smtClean="0"/>
              <a:t>on your fine GIS project and products! </a:t>
            </a:r>
            <a:r>
              <a:rPr lang="en-US" dirty="0" smtClean="0"/>
              <a:t>You now</a:t>
            </a:r>
            <a:r>
              <a:rPr lang="en-US" baseline="0" dirty="0" smtClean="0"/>
              <a:t> have a GIS product that can be used in a business presentation, public showing, or gathering. It can be used as a communication or survey tool and because of the way we created it this product is highly accurate. Arrange the layout however you would like and feel free to put in whatever else you desire. Also note that generating reports in </a:t>
            </a:r>
            <a:r>
              <a:rPr lang="en-US" baseline="0" dirty="0" err="1" smtClean="0"/>
              <a:t>ArcGIS</a:t>
            </a:r>
            <a:r>
              <a:rPr lang="en-US" baseline="0" dirty="0" smtClean="0"/>
              <a:t> is good especially if we had a project with hundreds of fields of data but if we are in a pinch for a small project like this we could use another program like Excel to help bring in the numbers</a:t>
            </a:r>
            <a:endParaRPr lang="en-US"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 </a:t>
            </a:r>
            <a:r>
              <a:rPr lang="en-US" dirty="0" smtClean="0"/>
              <a:t>any GIS project</a:t>
            </a:r>
            <a:r>
              <a:rPr lang="en-US" baseline="0" dirty="0" smtClean="0"/>
              <a:t> you can easily spend a large amount of time searching for data.</a:t>
            </a:r>
            <a:endParaRPr lang="en-US"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Our first step is to get some data</a:t>
            </a:r>
            <a:r>
              <a:rPr lang="en-US" baseline="0" dirty="0" smtClean="0"/>
              <a:t> organized in </a:t>
            </a:r>
            <a:r>
              <a:rPr lang="en-US" baseline="0" dirty="0" err="1" smtClean="0"/>
              <a:t>ArcCatalog</a:t>
            </a:r>
            <a:r>
              <a:rPr lang="en-US" baseline="0" dirty="0" smtClean="0"/>
              <a:t>. While our scenario may be fictitious the data is real. </a:t>
            </a:r>
            <a:r>
              <a:rPr lang="en-US" baseline="0" dirty="0" err="1" smtClean="0"/>
              <a:t>ArcCatalog</a:t>
            </a:r>
            <a:r>
              <a:rPr lang="en-US" baseline="0" dirty="0" smtClean="0"/>
              <a:t> has many similarities to Windows Explorer (your basic file viewer window on a PC) but some things are quite different. For example: u</a:t>
            </a:r>
            <a:r>
              <a:rPr lang="en-US" dirty="0" smtClean="0"/>
              <a:t>nlike Windows Explorer, </a:t>
            </a:r>
            <a:r>
              <a:rPr lang="en-US" dirty="0" err="1" smtClean="0"/>
              <a:t>ArcCatalog</a:t>
            </a:r>
            <a:r>
              <a:rPr lang="en-US" dirty="0" smtClean="0"/>
              <a:t> shows only the files you need to work with. It doesn’t show all of the support files that come with a </a:t>
            </a:r>
            <a:r>
              <a:rPr lang="en-US" dirty="0" err="1" smtClean="0"/>
              <a:t>shapefile</a:t>
            </a:r>
            <a:r>
              <a:rPr lang="en-US" dirty="0" smtClean="0"/>
              <a:t> because you don’t need to and shouldn’t do anything</a:t>
            </a:r>
            <a:r>
              <a:rPr lang="en-US" baseline="0" dirty="0" smtClean="0"/>
              <a:t> to those. When you change the </a:t>
            </a:r>
            <a:r>
              <a:rPr lang="en-US" baseline="0" dirty="0" err="1" smtClean="0"/>
              <a:t>shapefile</a:t>
            </a:r>
            <a:r>
              <a:rPr lang="en-US" baseline="0" dirty="0" smtClean="0"/>
              <a:t> or another file in any of the </a:t>
            </a:r>
            <a:r>
              <a:rPr lang="en-US" baseline="0" dirty="0" err="1" smtClean="0"/>
              <a:t>ArcGIS</a:t>
            </a:r>
            <a:r>
              <a:rPr lang="en-US" baseline="0" dirty="0" smtClean="0"/>
              <a:t> programs the support files are automatically adjusted. </a:t>
            </a:r>
          </a:p>
          <a:p>
            <a:r>
              <a:rPr lang="en-US" baseline="0" dirty="0" smtClean="0"/>
              <a:t>	So let’s </a:t>
            </a:r>
            <a:r>
              <a:rPr lang="en-US" b="1" baseline="0" dirty="0" smtClean="0"/>
              <a:t>Open up </a:t>
            </a:r>
            <a:r>
              <a:rPr lang="en-US" b="1" baseline="0" dirty="0" err="1" smtClean="0"/>
              <a:t>ArcCatalog</a:t>
            </a:r>
            <a:r>
              <a:rPr lang="en-US" b="1" baseline="0" dirty="0" smtClean="0"/>
              <a:t> and create a new folder</a:t>
            </a:r>
            <a:r>
              <a:rPr lang="en-US" baseline="0" dirty="0" smtClean="0"/>
              <a:t> where you want to be working from by connecting to a home folder or drive and right clicking in the contents area. A window will pop up giving you that option. I named mine ‘PF-prop’ and have it in an easily accessible area. We are going to copy some data in there next. We’ll need connect to the GRAIL database server where the data is so if you are already connected you can skip the next step but if you aren’t look at the next screen.</a:t>
            </a:r>
            <a:endParaRPr lang="en-US"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To connect</a:t>
            </a:r>
            <a:r>
              <a:rPr lang="en-US" baseline="0" dirty="0" smtClean="0"/>
              <a:t> to the GRAIL </a:t>
            </a:r>
            <a:r>
              <a:rPr lang="en-US" baseline="0" dirty="0" err="1" smtClean="0"/>
              <a:t>geodatabase</a:t>
            </a:r>
            <a:r>
              <a:rPr lang="en-US" baseline="0" dirty="0" smtClean="0"/>
              <a:t> open your web browser and </a:t>
            </a:r>
            <a:r>
              <a:rPr lang="en-US" b="1" baseline="0" dirty="0" smtClean="0"/>
              <a:t>go to http://www.grail.nau.edu and then ‘get data’</a:t>
            </a:r>
            <a:r>
              <a:rPr lang="en-US" baseline="0" dirty="0" smtClean="0"/>
              <a:t>. Click on the ‘How To Connect to </a:t>
            </a:r>
            <a:r>
              <a:rPr lang="en-US" baseline="0" dirty="0" err="1" smtClean="0"/>
              <a:t>ArcSDE</a:t>
            </a:r>
            <a:r>
              <a:rPr lang="en-US" baseline="0" dirty="0" smtClean="0"/>
              <a:t> </a:t>
            </a:r>
            <a:r>
              <a:rPr lang="en-US" baseline="0" dirty="0" err="1" smtClean="0"/>
              <a:t>Geodatabases</a:t>
            </a:r>
            <a:r>
              <a:rPr lang="en-US" baseline="0" dirty="0" smtClean="0"/>
              <a:t>’ link. Scroll down and you will see the page that is on the screen. When you connect in </a:t>
            </a:r>
            <a:r>
              <a:rPr lang="en-US" baseline="0" dirty="0" err="1" smtClean="0"/>
              <a:t>ArcCatalog</a:t>
            </a:r>
            <a:r>
              <a:rPr lang="en-US" baseline="0" dirty="0" smtClean="0"/>
              <a:t> a similar wizard will pop up. Just fill in the blanks with what is on the screen. If you have trouble this, the page you are seeing on the web browser has connection instructions too. Switch back to </a:t>
            </a:r>
            <a:r>
              <a:rPr lang="en-US" baseline="0" dirty="0" err="1" smtClean="0"/>
              <a:t>ArcCatalog</a:t>
            </a:r>
            <a:r>
              <a:rPr lang="en-US" baseline="0" dirty="0" smtClean="0"/>
              <a:t> and double click on ‘Add Spatial Database Connection’  in the catalog tree to the left to connect. Now you should be connected to the database and have a folder to put everything into and work with.</a:t>
            </a:r>
            <a:endParaRPr lang="en-US"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We can now to go into the server and pull out some feature classes (and you thought we were working with </a:t>
            </a:r>
            <a:r>
              <a:rPr lang="en-US" dirty="0" err="1" smtClean="0"/>
              <a:t>shapefiles</a:t>
            </a:r>
            <a:r>
              <a:rPr lang="en-US" dirty="0" smtClean="0"/>
              <a:t>). Well we are working in this project with </a:t>
            </a:r>
            <a:r>
              <a:rPr lang="en-US" dirty="0" err="1" smtClean="0"/>
              <a:t>shapefiles</a:t>
            </a:r>
            <a:r>
              <a:rPr lang="en-US" dirty="0" smtClean="0"/>
              <a:t> so let me explain. In</a:t>
            </a:r>
            <a:r>
              <a:rPr lang="en-US" baseline="0" dirty="0" smtClean="0"/>
              <a:t> Module 1 of this workshop we learned that vector images (points, lines, and polygons) are called </a:t>
            </a:r>
            <a:r>
              <a:rPr lang="en-US" baseline="0" dirty="0" err="1" smtClean="0"/>
              <a:t>shapefiles</a:t>
            </a:r>
            <a:r>
              <a:rPr lang="en-US" baseline="0" dirty="0" smtClean="0"/>
              <a:t> and feature classes in GIS. </a:t>
            </a:r>
            <a:r>
              <a:rPr lang="en-US" b="1" baseline="0" dirty="0" smtClean="0"/>
              <a:t>Speaking in general terms feature classes are vector files inside of a </a:t>
            </a:r>
            <a:r>
              <a:rPr lang="en-US" b="1" baseline="0" dirty="0" err="1" smtClean="0"/>
              <a:t>geodatabase</a:t>
            </a:r>
            <a:r>
              <a:rPr lang="en-US" b="1" baseline="0" dirty="0" smtClean="0"/>
              <a:t> and </a:t>
            </a:r>
            <a:r>
              <a:rPr lang="en-US" b="1" baseline="0" dirty="0" err="1" smtClean="0"/>
              <a:t>shapefiles</a:t>
            </a:r>
            <a:r>
              <a:rPr lang="en-US" b="1" baseline="0" dirty="0" smtClean="0"/>
              <a:t> are vector files outside of a </a:t>
            </a:r>
            <a:r>
              <a:rPr lang="en-US" b="1" baseline="0" dirty="0" err="1" smtClean="0"/>
              <a:t>geodatabase</a:t>
            </a:r>
            <a:r>
              <a:rPr lang="en-US" b="1" baseline="0" dirty="0" smtClean="0"/>
              <a:t>. Whether it is a </a:t>
            </a:r>
            <a:r>
              <a:rPr lang="en-US" b="1" baseline="0" dirty="0" err="1" smtClean="0"/>
              <a:t>shapefile</a:t>
            </a:r>
            <a:r>
              <a:rPr lang="en-US" b="1" baseline="0" dirty="0" smtClean="0"/>
              <a:t> or feature class it is still the same point, line, or polygon. </a:t>
            </a:r>
            <a:r>
              <a:rPr lang="en-US" b="0" baseline="0" dirty="0" smtClean="0"/>
              <a:t>For an abstract analogy think of it like feature classes are members of a union and </a:t>
            </a:r>
            <a:r>
              <a:rPr lang="en-US" b="0" baseline="0" dirty="0" err="1" smtClean="0"/>
              <a:t>shapefiles</a:t>
            </a:r>
            <a:r>
              <a:rPr lang="en-US" b="0" baseline="0" dirty="0" smtClean="0"/>
              <a:t> are independent contractors. This 10 step process goes pretty quick so here is the procedure. </a:t>
            </a:r>
          </a:p>
          <a:p>
            <a:r>
              <a:rPr lang="en-US" b="0" baseline="0" dirty="0" smtClean="0"/>
              <a:t>	</a:t>
            </a:r>
            <a:r>
              <a:rPr lang="en-US" b="1" baseline="0" dirty="0" smtClean="0"/>
              <a:t>1)</a:t>
            </a:r>
            <a:r>
              <a:rPr lang="en-US" b="0" baseline="0" dirty="0" smtClean="0"/>
              <a:t> In </a:t>
            </a:r>
            <a:r>
              <a:rPr lang="en-US" b="0" baseline="0" dirty="0" err="1" smtClean="0"/>
              <a:t>ArcCatalog</a:t>
            </a:r>
            <a:r>
              <a:rPr lang="en-US" b="0" baseline="0" dirty="0" smtClean="0"/>
              <a:t> open up </a:t>
            </a:r>
            <a:r>
              <a:rPr lang="en-US" b="0" baseline="0" dirty="0" err="1" smtClean="0"/>
              <a:t>ArcToolbox</a:t>
            </a:r>
            <a:r>
              <a:rPr lang="en-US" b="0" baseline="0" dirty="0" smtClean="0"/>
              <a:t>. </a:t>
            </a:r>
            <a:r>
              <a:rPr lang="en-US" b="1" baseline="0" dirty="0" smtClean="0"/>
              <a:t>2)</a:t>
            </a:r>
            <a:r>
              <a:rPr lang="en-US" b="0" baseline="0" dirty="0" smtClean="0"/>
              <a:t> Drill down to Conversion Tools&gt;To </a:t>
            </a:r>
            <a:r>
              <a:rPr lang="en-US" b="0" baseline="0" dirty="0" err="1" smtClean="0"/>
              <a:t>Shapefile</a:t>
            </a:r>
            <a:r>
              <a:rPr lang="en-US" b="0" baseline="0" dirty="0" smtClean="0"/>
              <a:t>&gt;Feature Class to Shape File. A tool wizard will pop up allowing you to input multiple features. You will also need to select the folder you are working the project from. Make sure you selected a folder because it won’t let you select a file. You can select things by clicking on the folder icons on the right and drilling down to the destination. The input features we want are in the GRAIL database we connected to which is in the database connections folder. </a:t>
            </a:r>
            <a:r>
              <a:rPr lang="en-US" b="1" baseline="0" dirty="0" smtClean="0"/>
              <a:t>3)</a:t>
            </a:r>
            <a:r>
              <a:rPr lang="en-US" b="0" baseline="0" dirty="0" smtClean="0"/>
              <a:t> The feature class inputs we need are </a:t>
            </a:r>
            <a:r>
              <a:rPr lang="en-US" b="1" baseline="0" dirty="0" err="1" smtClean="0"/>
              <a:t>arizona_highways</a:t>
            </a:r>
            <a:r>
              <a:rPr lang="en-US" b="0" baseline="0" dirty="0" smtClean="0"/>
              <a:t> under Transportation,  </a:t>
            </a:r>
            <a:r>
              <a:rPr lang="en-US" b="1" baseline="0" dirty="0" err="1" smtClean="0"/>
              <a:t>land_own</a:t>
            </a:r>
            <a:r>
              <a:rPr lang="en-US" b="1" baseline="0" dirty="0" smtClean="0"/>
              <a:t> </a:t>
            </a:r>
            <a:r>
              <a:rPr lang="en-US" b="0" baseline="0" dirty="0" smtClean="0"/>
              <a:t>under </a:t>
            </a:r>
            <a:r>
              <a:rPr lang="en-US" b="0" baseline="0" dirty="0" err="1" smtClean="0"/>
              <a:t>Land_Use_Land_Cover</a:t>
            </a:r>
            <a:r>
              <a:rPr lang="en-US" b="0" baseline="0" dirty="0" smtClean="0"/>
              <a:t>, and </a:t>
            </a:r>
            <a:r>
              <a:rPr lang="en-US" b="1" baseline="0" dirty="0" smtClean="0"/>
              <a:t>AZ_POI</a:t>
            </a:r>
            <a:r>
              <a:rPr lang="en-US" b="0" baseline="0" dirty="0" smtClean="0"/>
              <a:t> under points of interest. Be sure you grab the feature classes and not the tables by these same names. </a:t>
            </a:r>
            <a:r>
              <a:rPr lang="en-US" b="1" baseline="0" dirty="0" smtClean="0"/>
              <a:t>4)</a:t>
            </a:r>
            <a:r>
              <a:rPr lang="en-US" b="0" baseline="0" dirty="0" smtClean="0"/>
              <a:t> Make sure you have the right output folder and press OK. </a:t>
            </a:r>
            <a:r>
              <a:rPr lang="en-US" b="1" baseline="0" dirty="0" smtClean="0"/>
              <a:t>5)</a:t>
            </a:r>
            <a:r>
              <a:rPr lang="en-US" b="0" baseline="0" dirty="0" smtClean="0"/>
              <a:t> Be patient and wait for the process to work. It may take a moment or two and I have yet to find a highly noticeable processing window for Arc 10. Now’s a good time to answer that text message you just got or get up a get yourself a hot chocolate. </a:t>
            </a:r>
            <a:r>
              <a:rPr lang="en-US" b="1" baseline="0" dirty="0" smtClean="0"/>
              <a:t>6)</a:t>
            </a:r>
            <a:r>
              <a:rPr lang="en-US" b="0" baseline="0" dirty="0" smtClean="0"/>
              <a:t> When the process is complete your screen will refresh itself and you can open up your folder. </a:t>
            </a:r>
            <a:r>
              <a:rPr lang="en-US" b="1" baseline="0" dirty="0" smtClean="0"/>
              <a:t>7) </a:t>
            </a:r>
            <a:r>
              <a:rPr lang="en-US" b="0" baseline="0" dirty="0" smtClean="0"/>
              <a:t>You may notice the feature class </a:t>
            </a:r>
            <a:r>
              <a:rPr lang="en-US" b="1" baseline="0" dirty="0" err="1" smtClean="0"/>
              <a:t>land_own</a:t>
            </a:r>
            <a:r>
              <a:rPr lang="en-US" b="1" baseline="0" dirty="0" smtClean="0"/>
              <a:t> </a:t>
            </a:r>
            <a:r>
              <a:rPr lang="en-US" b="0" baseline="0" dirty="0" smtClean="0"/>
              <a:t>(or any other) did not go through. Skipping a long explanation of why this happened we are just going to have to use another tool. </a:t>
            </a:r>
            <a:r>
              <a:rPr lang="en-US" b="1" baseline="0" dirty="0" smtClean="0"/>
              <a:t>8)</a:t>
            </a:r>
            <a:r>
              <a:rPr lang="en-US" b="0" baseline="0" dirty="0" smtClean="0"/>
              <a:t> In the Conversion Tools go to </a:t>
            </a:r>
            <a:r>
              <a:rPr lang="en-US" b="0" baseline="0" dirty="0" err="1" smtClean="0"/>
              <a:t>To</a:t>
            </a:r>
            <a:r>
              <a:rPr lang="en-US" b="0" baseline="0" dirty="0" smtClean="0"/>
              <a:t> </a:t>
            </a:r>
            <a:r>
              <a:rPr lang="en-US" b="0" baseline="0" dirty="0" err="1" smtClean="0"/>
              <a:t>Geodatabase</a:t>
            </a:r>
            <a:r>
              <a:rPr lang="en-US" b="0" baseline="0" dirty="0" smtClean="0"/>
              <a:t>&gt;Feature Class to Feature Class. The name my throw you off, but because we are putting it in a folder and not a </a:t>
            </a:r>
            <a:r>
              <a:rPr lang="en-US" b="0" baseline="0" dirty="0" err="1" smtClean="0"/>
              <a:t>geodatabase</a:t>
            </a:r>
            <a:r>
              <a:rPr lang="en-US" b="0" baseline="0" dirty="0" smtClean="0"/>
              <a:t> it ends up being a feature class to </a:t>
            </a:r>
            <a:r>
              <a:rPr lang="en-US" b="0" baseline="0" dirty="0" err="1" smtClean="0"/>
              <a:t>shapefile</a:t>
            </a:r>
            <a:r>
              <a:rPr lang="en-US" b="0" baseline="0" dirty="0" smtClean="0"/>
              <a:t> conversion. </a:t>
            </a:r>
            <a:r>
              <a:rPr lang="en-US" b="1" baseline="0" dirty="0" smtClean="0"/>
              <a:t>9)</a:t>
            </a:r>
            <a:r>
              <a:rPr lang="en-US" b="0" baseline="0" dirty="0" smtClean="0"/>
              <a:t> This tool will only do one feature class at a time so put the </a:t>
            </a:r>
            <a:r>
              <a:rPr lang="en-US" b="1" baseline="0" dirty="0" err="1" smtClean="0"/>
              <a:t>land_own</a:t>
            </a:r>
            <a:r>
              <a:rPr lang="en-US" b="0" baseline="0" dirty="0" smtClean="0"/>
              <a:t> in the input, select your folder for the output, make a name like ‘ownership’ in the Output Feature Class box (no need to put .</a:t>
            </a:r>
            <a:r>
              <a:rPr lang="en-US" b="0" baseline="0" dirty="0" err="1" smtClean="0"/>
              <a:t>shp</a:t>
            </a:r>
            <a:r>
              <a:rPr lang="en-US" b="0" baseline="0" dirty="0" smtClean="0"/>
              <a:t> or anything), and press OK. </a:t>
            </a:r>
            <a:r>
              <a:rPr lang="en-US" b="1" baseline="0" dirty="0" smtClean="0"/>
              <a:t>10)</a:t>
            </a:r>
            <a:r>
              <a:rPr lang="en-US" b="0" baseline="0" dirty="0" smtClean="0"/>
              <a:t> Make sure you have all three </a:t>
            </a:r>
            <a:r>
              <a:rPr lang="en-US" b="0" baseline="0" dirty="0" err="1" smtClean="0"/>
              <a:t>shapefiles</a:t>
            </a:r>
            <a:r>
              <a:rPr lang="en-US" b="0" baseline="0" dirty="0" smtClean="0"/>
              <a:t> and move on to the next step. </a:t>
            </a:r>
            <a:endParaRPr lang="en-US" b="1" dirty="0"/>
          </a:p>
        </p:txBody>
      </p:sp>
      <p:sp>
        <p:nvSpPr>
          <p:cNvPr id="4" name="Slide Number Placeholder 3"/>
          <p:cNvSpPr>
            <a:spLocks noGrp="1"/>
          </p:cNvSpPr>
          <p:nvPr>
            <p:ph type="sldNum" sz="quarter" idx="10"/>
          </p:nvPr>
        </p:nvSpPr>
        <p:spPr/>
        <p:txBody>
          <a:bodyPr/>
          <a:lstStyle/>
          <a:p>
            <a:fld id="{753B3E3F-6B48-464A-B8CC-347801A4C25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r>
              <a:rPr lang="en-US" dirty="0" smtClean="0"/>
              <a:t>Now let’s get some specific National Park data</a:t>
            </a:r>
            <a:r>
              <a:rPr lang="en-US" baseline="0" dirty="0" smtClean="0"/>
              <a:t> and we will be working with Windows Explorer for the moment. If you Google “Natural Resource Information Portal” and click on the Geospatial tab or go to http://nrinfo.nps.gov/Map.mvc/GeospatialSearch then you should end up on the web page shown here (formally </a:t>
            </a:r>
            <a:r>
              <a:rPr lang="en-US" b="0" baseline="0" dirty="0" smtClean="0"/>
              <a:t>the NPS Data Store)</a:t>
            </a:r>
            <a:r>
              <a:rPr lang="en-US" baseline="0" dirty="0" smtClean="0"/>
              <a:t>. You can use the interactive map or type in a text search and press the search button on the right (recommended). No matter which way you choose, </a:t>
            </a:r>
            <a:r>
              <a:rPr lang="en-US" b="1" baseline="0" dirty="0" smtClean="0"/>
              <a:t>go to the Petrified Forest National Park</a:t>
            </a:r>
            <a:r>
              <a:rPr lang="en-US" baseline="0" dirty="0" smtClean="0"/>
              <a:t> (where the red arrow is pointed in Arizona) and take a look at the available sets of data (datasets).</a:t>
            </a:r>
          </a:p>
          <a:p>
            <a:r>
              <a:rPr lang="en-US" baseline="0" dirty="0" smtClean="0"/>
              <a:t>	</a:t>
            </a:r>
            <a:r>
              <a:rPr lang="en-US" u="sng" baseline="0" dirty="0" smtClean="0"/>
              <a:t>Note:</a:t>
            </a:r>
            <a:r>
              <a:rPr lang="en-US" baseline="0" dirty="0" smtClean="0"/>
              <a:t> please try downloading the </a:t>
            </a:r>
            <a:r>
              <a:rPr lang="en-US" baseline="0" dirty="0" err="1" smtClean="0"/>
              <a:t>shapefiles</a:t>
            </a:r>
            <a:r>
              <a:rPr lang="en-US" baseline="0" dirty="0" smtClean="0"/>
              <a:t> listed in the next slide. This is to help you learn about how one part of online spatial data works. As with all technology things change and don’t always work. If you are unable to download the </a:t>
            </a:r>
            <a:r>
              <a:rPr lang="en-US" baseline="0" dirty="0" err="1" smtClean="0"/>
              <a:t>shapefiles</a:t>
            </a:r>
            <a:r>
              <a:rPr lang="en-US" baseline="0" dirty="0" smtClean="0"/>
              <a:t> feel free to download the support package associated with the module. It contains the </a:t>
            </a:r>
            <a:r>
              <a:rPr lang="en-US" baseline="0" dirty="0" err="1" smtClean="0"/>
              <a:t>shapefiles</a:t>
            </a:r>
            <a:r>
              <a:rPr lang="en-US" baseline="0" dirty="0" smtClean="0"/>
              <a:t> needed.</a:t>
            </a:r>
            <a:endParaRPr lang="en-US" dirty="0" smtClean="0"/>
          </a:p>
        </p:txBody>
      </p:sp>
      <p:sp>
        <p:nvSpPr>
          <p:cNvPr id="4" name="Slide Number Placeholder 3"/>
          <p:cNvSpPr>
            <a:spLocks noGrp="1"/>
          </p:cNvSpPr>
          <p:nvPr>
            <p:ph type="sldNum" sz="quarter" idx="10"/>
          </p:nvPr>
        </p:nvSpPr>
        <p:spPr/>
        <p:txBody>
          <a:bodyPr/>
          <a:lstStyle/>
          <a:p>
            <a:fld id="{18B0FDD3-68F5-49EA-B0A1-0EDBE6FF2FF8}"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After you press the search button and press OK the results will be shown at the bottom. This is just like any other table so adjust the columns so you can read the full description of each one (hover the cursor over the lines that separate the columns to get a resize handle, it may be a little difficult to do). You can also eliminate columns with the dropdowns. We are trying to get it where we can read the full descriptions. Use the slider bar as needed. It may take a while but get it so you can read the descriptions.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The goal is to get some data affecting the Petrified Forest and put them in our folder. Click on them and you’ll be sent to a reference/metadata page that has the actual download item in the Holdings section. We need to </a:t>
            </a:r>
            <a:r>
              <a:rPr lang="en-US" b="0" baseline="0" dirty="0" smtClean="0"/>
              <a:t>download</a:t>
            </a:r>
            <a:r>
              <a:rPr lang="en-US" b="1" baseline="0" dirty="0" smtClean="0"/>
              <a:t> the park boundary </a:t>
            </a:r>
            <a:r>
              <a:rPr lang="en-US" b="1" baseline="0" dirty="0" err="1" smtClean="0"/>
              <a:t>shapefile</a:t>
            </a:r>
            <a:r>
              <a:rPr lang="en-US" baseline="0" dirty="0" smtClean="0"/>
              <a:t> (called </a:t>
            </a:r>
            <a:r>
              <a:rPr lang="en-US" i="1" baseline="0" dirty="0" smtClean="0"/>
              <a:t>National Park Service, </a:t>
            </a:r>
            <a:r>
              <a:rPr lang="en-US" i="1" dirty="0" smtClean="0"/>
              <a:t>Intermountain Region GIS Program Office</a:t>
            </a:r>
            <a:r>
              <a:rPr lang="en-US" i="1" baseline="0" dirty="0" smtClean="0"/>
              <a:t>. 2001.</a:t>
            </a:r>
            <a:r>
              <a:rPr lang="en-US" i="1" dirty="0" smtClean="0"/>
              <a:t> Boundary</a:t>
            </a:r>
            <a:r>
              <a:rPr lang="en-US" i="1" baseline="0" dirty="0" smtClean="0"/>
              <a:t> (1986-2004) for Petrified Forest National Park, Arizona</a:t>
            </a:r>
            <a:r>
              <a:rPr lang="en-US" dirty="0" smtClean="0"/>
              <a:t>) typically at</a:t>
            </a:r>
            <a:r>
              <a:rPr lang="en-US" baseline="0" dirty="0" smtClean="0"/>
              <a:t> the bottom of page 1</a:t>
            </a:r>
            <a:r>
              <a:rPr lang="en-US" dirty="0" smtClean="0"/>
              <a:t>, </a:t>
            </a:r>
            <a:r>
              <a:rPr lang="en-US" b="1" dirty="0" smtClean="0"/>
              <a:t>Major buildings in the community </a:t>
            </a:r>
            <a:r>
              <a:rPr lang="en-US" b="1" dirty="0" err="1" smtClean="0"/>
              <a:t>shapefiles</a:t>
            </a:r>
            <a:r>
              <a:rPr lang="en-US" dirty="0" smtClean="0"/>
              <a:t> (</a:t>
            </a:r>
            <a:r>
              <a:rPr lang="en-US" i="1" baseline="0" dirty="0" smtClean="0"/>
              <a:t>National Park Service, </a:t>
            </a:r>
            <a:r>
              <a:rPr lang="en-US" i="1" dirty="0" smtClean="0"/>
              <a:t>Intermountain Region GIS Program Office</a:t>
            </a:r>
            <a:r>
              <a:rPr lang="en-US" i="1" baseline="0" dirty="0" smtClean="0"/>
              <a:t>. 2004. </a:t>
            </a:r>
            <a:r>
              <a:rPr lang="en-US" i="1" dirty="0" smtClean="0"/>
              <a:t>Major Buildings of the Painted Desert Community and Rainbow Forest at Petrified Forest National Park</a:t>
            </a:r>
            <a:r>
              <a:rPr lang="en-US" dirty="0" smtClean="0"/>
              <a:t>) at about the</a:t>
            </a:r>
            <a:r>
              <a:rPr lang="en-US" baseline="0" dirty="0" smtClean="0"/>
              <a:t> middle of page 1</a:t>
            </a:r>
            <a:r>
              <a:rPr lang="en-US" dirty="0" smtClean="0"/>
              <a:t>,</a:t>
            </a:r>
            <a:r>
              <a:rPr lang="en-US" baseline="0" dirty="0" smtClean="0"/>
              <a:t> and </a:t>
            </a:r>
            <a:r>
              <a:rPr lang="en-US" b="1" baseline="0" dirty="0" smtClean="0"/>
              <a:t>the park’s wilderness designated areas </a:t>
            </a:r>
            <a:r>
              <a:rPr lang="en-US" b="1" baseline="0" dirty="0" err="1" smtClean="0"/>
              <a:t>shapefile</a:t>
            </a:r>
            <a:r>
              <a:rPr lang="en-US" baseline="0" dirty="0" smtClean="0"/>
              <a:t> (specifically called </a:t>
            </a:r>
            <a:r>
              <a:rPr lang="en-US" i="1" baseline="0" dirty="0" smtClean="0"/>
              <a:t>National Park Service, </a:t>
            </a:r>
            <a:r>
              <a:rPr lang="en-US" i="1" dirty="0" smtClean="0"/>
              <a:t>Intermountain Region GIS Program Office</a:t>
            </a:r>
            <a:r>
              <a:rPr lang="en-US" i="1" baseline="0" dirty="0" smtClean="0"/>
              <a:t>. 2003. </a:t>
            </a:r>
            <a:r>
              <a:rPr lang="en-US" i="1" dirty="0" smtClean="0"/>
              <a:t>Wilderness Areas of Petrified Forest National Park, Arizona (Generated in 2003 by the Intermountain Region GIS Support Center)</a:t>
            </a:r>
            <a:r>
              <a:rPr lang="en-US" dirty="0" smtClean="0"/>
              <a:t>) usually the</a:t>
            </a:r>
            <a:r>
              <a:rPr lang="en-US" baseline="0" dirty="0" smtClean="0"/>
              <a:t> second wilderness dataset (the first one won’t work) </a:t>
            </a:r>
            <a:r>
              <a:rPr lang="en-US" dirty="0" smtClean="0"/>
              <a:t>on the top of page</a:t>
            </a:r>
            <a:r>
              <a:rPr lang="en-US" baseline="0" dirty="0" smtClean="0"/>
              <a:t> 2. For the boundaries, even if you have the </a:t>
            </a:r>
            <a:r>
              <a:rPr lang="en-US" baseline="0" dirty="0" err="1" smtClean="0"/>
              <a:t>shapefile</a:t>
            </a:r>
            <a:r>
              <a:rPr lang="en-US" baseline="0" dirty="0" smtClean="0"/>
              <a:t> covering the boundaries for all the places under NPS it will work just fine. All of these are compressed as .zip files.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1" baseline="0" dirty="0" smtClean="0"/>
              <a:t>When</a:t>
            </a:r>
            <a:r>
              <a:rPr lang="en-US" b="0" baseline="0" dirty="0" smtClean="0"/>
              <a:t> you have them downloaded we will need to decompress them in Windows Explorer because </a:t>
            </a:r>
            <a:r>
              <a:rPr lang="en-US" b="0" baseline="0" dirty="0" err="1" smtClean="0"/>
              <a:t>ArcCatalog</a:t>
            </a:r>
            <a:r>
              <a:rPr lang="en-US" b="0" baseline="0" dirty="0" smtClean="0"/>
              <a:t> won’t do that. In Windows Explorer you see that each .</a:t>
            </a:r>
            <a:r>
              <a:rPr lang="en-US" b="0" baseline="0" dirty="0" err="1" smtClean="0"/>
              <a:t>shp</a:t>
            </a:r>
            <a:r>
              <a:rPr lang="en-US" b="0" baseline="0" dirty="0" smtClean="0"/>
              <a:t> </a:t>
            </a:r>
            <a:r>
              <a:rPr lang="en-US" b="0" baseline="0" dirty="0" err="1" smtClean="0"/>
              <a:t>shapefile</a:t>
            </a:r>
            <a:r>
              <a:rPr lang="en-US" b="0" baseline="0" dirty="0" smtClean="0"/>
              <a:t> has several other files by the same name </a:t>
            </a:r>
            <a:r>
              <a:rPr lang="en-US" baseline="0" dirty="0" smtClean="0"/>
              <a:t>that do things like tell that computer what the projection is, the attributes, and so forth. </a:t>
            </a:r>
            <a:r>
              <a:rPr lang="en-US" b="1" baseline="0" dirty="0" smtClean="0"/>
              <a:t>DO NOT</a:t>
            </a:r>
            <a:r>
              <a:rPr lang="en-US" baseline="0" dirty="0" smtClean="0"/>
              <a:t> erase or modify these support files. These are hidden in </a:t>
            </a:r>
            <a:r>
              <a:rPr lang="en-US" baseline="0" dirty="0" err="1" smtClean="0"/>
              <a:t>ArcCatalog</a:t>
            </a:r>
            <a:r>
              <a:rPr lang="en-US" baseline="0" dirty="0" smtClean="0"/>
              <a:t> and are automatically adjusted as the </a:t>
            </a:r>
            <a:r>
              <a:rPr lang="en-US" baseline="0" dirty="0" err="1" smtClean="0"/>
              <a:t>shapefile</a:t>
            </a:r>
            <a:r>
              <a:rPr lang="en-US" baseline="0" dirty="0" smtClean="0"/>
              <a:t> is. When you have uncompressed the three files do some file management by moving all your </a:t>
            </a:r>
            <a:r>
              <a:rPr lang="en-US" baseline="0" dirty="0" err="1" smtClean="0"/>
              <a:t>shapefiles</a:t>
            </a:r>
            <a:r>
              <a:rPr lang="en-US" baseline="0" dirty="0" smtClean="0"/>
              <a:t> (with their support files) into the same folder and get rid of any unnecessary folders. You can then look in you folder with </a:t>
            </a:r>
            <a:r>
              <a:rPr lang="en-US" baseline="0" dirty="0" err="1" smtClean="0"/>
              <a:t>ArcCatalog</a:t>
            </a:r>
            <a:r>
              <a:rPr lang="en-US" baseline="0" dirty="0" smtClean="0"/>
              <a:t> and see you have six </a:t>
            </a:r>
            <a:r>
              <a:rPr lang="en-US" baseline="0" dirty="0" err="1" smtClean="0"/>
              <a:t>shapefiles</a:t>
            </a:r>
            <a:r>
              <a:rPr lang="en-US" baseline="0" dirty="0" smtClean="0"/>
              <a:t> and maybe one or two others like a .xml file which you can just leave alone.</a:t>
            </a:r>
            <a:endParaRPr lang="en-US" dirty="0" smtClean="0"/>
          </a:p>
        </p:txBody>
      </p:sp>
      <p:sp>
        <p:nvSpPr>
          <p:cNvPr id="4" name="Slide Number Placeholder 3"/>
          <p:cNvSpPr>
            <a:spLocks noGrp="1"/>
          </p:cNvSpPr>
          <p:nvPr>
            <p:ph type="sldNum" sz="quarter" idx="10"/>
          </p:nvPr>
        </p:nvSpPr>
        <p:spPr/>
        <p:txBody>
          <a:bodyPr/>
          <a:lstStyle/>
          <a:p>
            <a:fld id="{18B0FDD3-68F5-49EA-B0A1-0EDBE6FF2FF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	Let me clarify here why we just</a:t>
            </a:r>
            <a:r>
              <a:rPr lang="en-US" baseline="0" dirty="0" smtClean="0"/>
              <a:t> did these steps. Obviously we need to get these data files to show the proposed land swap. We copied the feature classes out of the database and off the website so that we could manipulate them without messing with the originals. Those originals are still back there to copy off again if we make an un-repairable mistake. We needed to make the feature classes into </a:t>
            </a:r>
            <a:r>
              <a:rPr lang="en-US" baseline="0" dirty="0" err="1" smtClean="0"/>
              <a:t>shapefiles</a:t>
            </a:r>
            <a:r>
              <a:rPr lang="en-US" baseline="0" dirty="0" smtClean="0"/>
              <a:t> because the ones we downloaded off the NPS data store were </a:t>
            </a:r>
            <a:r>
              <a:rPr lang="en-US" baseline="0" dirty="0" err="1" smtClean="0"/>
              <a:t>shapefiles</a:t>
            </a:r>
            <a:r>
              <a:rPr lang="en-US" baseline="0" dirty="0" smtClean="0"/>
              <a:t> and we are not using a geodatabase for this project. </a:t>
            </a:r>
          </a:p>
          <a:p>
            <a:r>
              <a:rPr lang="en-US" baseline="0" dirty="0" smtClean="0"/>
              <a:t>	Now that we have the data we need we can take a look at everything together. We may not be manipulating or significantly using every layer but having all the layers gives use a good reference. </a:t>
            </a:r>
            <a:r>
              <a:rPr lang="en-US" b="1" baseline="0" dirty="0" smtClean="0"/>
              <a:t>Open up </a:t>
            </a:r>
            <a:r>
              <a:rPr lang="en-US" b="1" baseline="0" dirty="0" err="1" smtClean="0"/>
              <a:t>ArcMap</a:t>
            </a:r>
            <a:r>
              <a:rPr lang="en-US" b="1" baseline="0" dirty="0" smtClean="0"/>
              <a:t> 10</a:t>
            </a:r>
            <a:r>
              <a:rPr lang="en-US" b="0" baseline="0" dirty="0" smtClean="0"/>
              <a:t> (or the one you are using), close out of the start up window, and add all six shape files. You can do this by drag and drop from </a:t>
            </a:r>
            <a:r>
              <a:rPr lang="en-US" b="0" baseline="0" dirty="0" err="1" smtClean="0"/>
              <a:t>ArcCatalog</a:t>
            </a:r>
            <a:r>
              <a:rPr lang="en-US" b="0" baseline="0" dirty="0" smtClean="0"/>
              <a:t>, the Add Data button in the toolbar (+ over a yellow square), or in the file menu. I would recommend adding them one at a time. The entire map (data frame) will take the projection of the first one you added. When you add another that is in a different projection a window asking about projection and transformation will pop up. Just press Close as we won’t get persnickety about projections in this module and everything should line up where it is supposed to be anyway. If you get a message saying a layer has no projection file look at it in Windows Explorer and see if there is a .</a:t>
            </a:r>
            <a:r>
              <a:rPr lang="en-US" b="0" baseline="0" dirty="0" err="1" smtClean="0"/>
              <a:t>prj</a:t>
            </a:r>
            <a:r>
              <a:rPr lang="en-US" b="0" baseline="0" dirty="0" smtClean="0"/>
              <a:t> support file. You may have possibly downloaded the wrong .zip wilderness file or just need to reacquire the file. In any case if you are not already, zoom into the Petrified Forest National Park using any method you like. An easy way is to right click on the NPS boundary layer name and open the attribute table. Scroll down to find the park, select it, and </a:t>
            </a:r>
            <a:r>
              <a:rPr lang="en-US" b="0" baseline="0" dirty="0" err="1" smtClean="0"/>
              <a:t>ArcMap</a:t>
            </a:r>
            <a:r>
              <a:rPr lang="en-US" b="0" baseline="0" dirty="0" smtClean="0"/>
              <a:t> will zoom right to it. You can also right click on the wilderness layer and zoom to layer. At first it will all look something like the ugly mess we see here. We will take care of this in the next step or two.</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1" dirty="0" smtClean="0"/>
              <a:t>If this is your first visit to </a:t>
            </a:r>
            <a:r>
              <a:rPr lang="en-US" b="1" dirty="0" err="1" smtClean="0"/>
              <a:t>ArcMap</a:t>
            </a:r>
            <a:r>
              <a:rPr lang="en-US" b="1" baseline="0" dirty="0" smtClean="0"/>
              <a:t> </a:t>
            </a:r>
            <a:r>
              <a:rPr lang="en-US" baseline="0" dirty="0" smtClean="0"/>
              <a:t>let’s do a quick orientation tour. Your view may not be the same as mine as </a:t>
            </a:r>
            <a:r>
              <a:rPr lang="en-US" baseline="0" dirty="0" err="1" smtClean="0"/>
              <a:t>ArcMap</a:t>
            </a:r>
            <a:r>
              <a:rPr lang="en-US" baseline="0" dirty="0" smtClean="0"/>
              <a:t> is customizable but you should be able to recognize different things even if the placement isn’t similar. The toolbars you will need to be aware of for this module start o</a:t>
            </a:r>
            <a:r>
              <a:rPr lang="en-US" b="0" baseline="0" dirty="0" smtClean="0"/>
              <a:t>n the top left underneath the menus; this is the </a:t>
            </a:r>
            <a:r>
              <a:rPr lang="en-US" b="1" baseline="0" dirty="0" smtClean="0"/>
              <a:t>Standard</a:t>
            </a:r>
            <a:r>
              <a:rPr lang="en-US" b="0" baseline="0" dirty="0" smtClean="0"/>
              <a:t> toolbar with the “Add data” button (a black cross over a yellow diamond).</a:t>
            </a:r>
            <a:r>
              <a:rPr lang="en-US" baseline="0" dirty="0" smtClean="0"/>
              <a:t>The</a:t>
            </a:r>
            <a:r>
              <a:rPr lang="en-US" b="0" baseline="0" dirty="0" smtClean="0"/>
              <a:t> </a:t>
            </a:r>
            <a:r>
              <a:rPr lang="en-US" b="1" baseline="0" dirty="0" smtClean="0"/>
              <a:t>Tools </a:t>
            </a:r>
            <a:r>
              <a:rPr lang="en-US" b="0" baseline="0" dirty="0" smtClean="0"/>
              <a:t>toolbar I have in between my sidebar/main window and menus/Standard toolbar. Immediately to its right is the </a:t>
            </a:r>
            <a:r>
              <a:rPr lang="en-US" b="1" baseline="0" dirty="0" smtClean="0"/>
              <a:t>Editor </a:t>
            </a:r>
            <a:r>
              <a:rPr lang="en-US" b="0" baseline="0" dirty="0" smtClean="0"/>
              <a:t>toolbar. Right above that is the ghosted out </a:t>
            </a:r>
            <a:r>
              <a:rPr lang="en-US" b="1" baseline="0" dirty="0" smtClean="0"/>
              <a:t>Layout</a:t>
            </a:r>
            <a:r>
              <a:rPr lang="en-US" b="0" baseline="0" dirty="0" smtClean="0"/>
              <a:t> toolbar. Tucked in the bottom corner of the main window are the </a:t>
            </a:r>
            <a:r>
              <a:rPr lang="en-US" b="1" baseline="0" dirty="0" smtClean="0"/>
              <a:t>data, layout, and refresh buttons</a:t>
            </a:r>
            <a:r>
              <a:rPr lang="en-US" b="0" baseline="0" dirty="0" smtClean="0"/>
              <a:t>. If you don’t have any of these tool bars showing you can go to the menus and click </a:t>
            </a:r>
            <a:r>
              <a:rPr lang="en-US" b="1" baseline="0" dirty="0" smtClean="0"/>
              <a:t>view or customize&gt;toolbars</a:t>
            </a:r>
            <a:r>
              <a:rPr lang="en-US" b="0" baseline="0" dirty="0" smtClean="0"/>
              <a:t>. You can also grab the handles at the end of the toolbars and move them around.</a:t>
            </a:r>
            <a:endParaRPr lang="en-US" dirty="0" smtClean="0"/>
          </a:p>
        </p:txBody>
      </p:sp>
      <p:sp>
        <p:nvSpPr>
          <p:cNvPr id="4" name="Slide Number Placeholder 3"/>
          <p:cNvSpPr>
            <a:spLocks noGrp="1"/>
          </p:cNvSpPr>
          <p:nvPr>
            <p:ph type="sldNum" sz="quarter" idx="10"/>
          </p:nvPr>
        </p:nvSpPr>
        <p:spPr/>
        <p:txBody>
          <a:bodyPr/>
          <a:lstStyle/>
          <a:p>
            <a:fld id="{753B3E3F-6B48-464A-B8CC-347801A4C25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	Time to clean things up a bit. You can turn on and off the layers by clicking the check marks next to the names but for now let’s leave everything on. M</a:t>
            </a:r>
            <a:r>
              <a:rPr lang="en-US" baseline="0" dirty="0" smtClean="0"/>
              <a:t>odifying the appearance of layers will without a doubt help with working with the map and the appeal of our final product. Put the cursor over the colored box under the </a:t>
            </a:r>
            <a:r>
              <a:rPr lang="en-US" baseline="0" dirty="0" err="1" smtClean="0"/>
              <a:t>nps_boundary</a:t>
            </a:r>
            <a:r>
              <a:rPr lang="en-US" baseline="0" dirty="0" smtClean="0"/>
              <a:t> name in the layers sidebar. </a:t>
            </a:r>
            <a:r>
              <a:rPr lang="en-US" b="1" baseline="0" dirty="0" smtClean="0"/>
              <a:t>Left click</a:t>
            </a:r>
            <a:r>
              <a:rPr lang="en-US" b="0" baseline="0" dirty="0" smtClean="0"/>
              <a:t> the box and a window will pop up. This window is pretty intuitive so go ahead and set things the way you want. The thing we do want is no fill and just an outline color. Make it thick and colorful enough to be visible, presentable, and readable. </a:t>
            </a:r>
            <a:r>
              <a:rPr lang="en-US" b="1" baseline="0" dirty="0" smtClean="0"/>
              <a:t>Do </a:t>
            </a:r>
            <a:r>
              <a:rPr lang="en-US" b="0" baseline="0" dirty="0" smtClean="0"/>
              <a:t>the same thing for the other layers. Work with the colors, fills, and outlines in the layers. </a:t>
            </a:r>
            <a:r>
              <a:rPr lang="en-US" b="1" baseline="0" dirty="0" smtClean="0"/>
              <a:t>Use your imagination.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a:t>
            </a:r>
            <a:r>
              <a:rPr lang="en-US" b="0" baseline="0" dirty="0" smtClean="0"/>
              <a:t>For the</a:t>
            </a:r>
            <a:r>
              <a:rPr lang="en-US" b="1" baseline="0" dirty="0" smtClean="0"/>
              <a:t> wilderness</a:t>
            </a:r>
            <a:r>
              <a:rPr lang="en-US" b="0" baseline="0" dirty="0" smtClean="0"/>
              <a:t> layer we want to show the north and south areas of the park that are designated as wilderness areas. Here’s what you do: </a:t>
            </a:r>
            <a:r>
              <a:rPr lang="en-US" b="1" baseline="0" dirty="0" smtClean="0"/>
              <a:t>1)</a:t>
            </a:r>
            <a:r>
              <a:rPr lang="en-US" b="0" baseline="0" dirty="0" smtClean="0"/>
              <a:t> double click the layer name to bring up the properties and go to the </a:t>
            </a:r>
            <a:r>
              <a:rPr lang="en-US" b="0" baseline="0" dirty="0" err="1" smtClean="0"/>
              <a:t>symbology</a:t>
            </a:r>
            <a:r>
              <a:rPr lang="en-US" b="0" baseline="0" dirty="0" smtClean="0"/>
              <a:t> tab. </a:t>
            </a:r>
            <a:r>
              <a:rPr lang="en-US" b="1" baseline="0" dirty="0" smtClean="0"/>
              <a:t>2) </a:t>
            </a:r>
            <a:r>
              <a:rPr lang="en-US" b="0" baseline="0" dirty="0" smtClean="0"/>
              <a:t>Click Categories&gt;unique values on the left side and in the value field drop down to ‘Type’, </a:t>
            </a:r>
            <a:r>
              <a:rPr lang="en-US" b="1" baseline="0" dirty="0" smtClean="0"/>
              <a:t>3)</a:t>
            </a:r>
            <a:r>
              <a:rPr lang="en-US" b="0" baseline="0" dirty="0" smtClean="0"/>
              <a:t> Click the Add All Values button, uncheck &lt;all other values&gt; (or do no fill), and double click the non-wilderness colored rectangle. </a:t>
            </a:r>
            <a:r>
              <a:rPr lang="en-US" b="1" baseline="0" dirty="0" smtClean="0"/>
              <a:t>4)</a:t>
            </a:r>
            <a:r>
              <a:rPr lang="en-US" b="0" baseline="0" dirty="0" smtClean="0"/>
              <a:t> Make the non-wilderness with no fill. An outline is OK but not necessary and I’m not putting one in. Represent the designated wilderness type however you want. Press apply and if you like the results press OK. </a:t>
            </a:r>
            <a:r>
              <a:rPr lang="en-US" b="1" baseline="0" dirty="0" smtClean="0"/>
              <a:t>5) </a:t>
            </a:r>
            <a:r>
              <a:rPr lang="en-US" b="0" baseline="0" dirty="0" smtClean="0"/>
              <a:t>For your </a:t>
            </a:r>
            <a:r>
              <a:rPr lang="en-US" b="1" baseline="0" dirty="0" smtClean="0"/>
              <a:t>land ownership layer</a:t>
            </a:r>
            <a:r>
              <a:rPr lang="en-US" b="0" baseline="0" dirty="0" smtClean="0"/>
              <a:t> access the </a:t>
            </a:r>
            <a:r>
              <a:rPr lang="en-US" b="0" baseline="0" dirty="0" err="1" smtClean="0"/>
              <a:t>symbology</a:t>
            </a:r>
            <a:r>
              <a:rPr lang="en-US" b="0" baseline="0" dirty="0" smtClean="0"/>
              <a:t> tab the same way. What we want in the value field is ‘DESC_’ and press Add All Values and Apply. Keep the same color ramp, choose another, or choose the same to change up the colors. When everything is good press OK. We’ve cleaned things up somewhat but we need to fix the ownership layer. Go to the next screen</a:t>
            </a:r>
            <a:endParaRPr lang="en-US" b="0" i="0" baseline="0" dirty="0" smtClean="0"/>
          </a:p>
        </p:txBody>
      </p:sp>
      <p:sp>
        <p:nvSpPr>
          <p:cNvPr id="4" name="Slide Number Placeholder 3"/>
          <p:cNvSpPr>
            <a:spLocks noGrp="1"/>
          </p:cNvSpPr>
          <p:nvPr>
            <p:ph type="sldNum" sz="quarter" idx="10"/>
          </p:nvPr>
        </p:nvSpPr>
        <p:spPr/>
        <p:txBody>
          <a:bodyPr/>
          <a:lstStyle/>
          <a:p>
            <a:fld id="{753B3E3F-6B48-464A-B8CC-347801A4C25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A03ED-4757-4333-8FF9-29ED10C8FF07}" type="datetimeFigureOut">
              <a:rPr lang="en-US" smtClean="0"/>
              <a:pPr/>
              <a:t>8/24/2011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6DF3E-4778-4475-A069-E0D7681566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A03ED-4757-4333-8FF9-29ED10C8FF07}" type="datetimeFigureOut">
              <a:rPr lang="en-US" smtClean="0"/>
              <a:pPr/>
              <a:t>8/24/2011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6DF3E-4778-4475-A069-E0D7681566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A03ED-4757-4333-8FF9-29ED10C8FF07}" type="datetimeFigureOut">
              <a:rPr lang="en-US" smtClean="0"/>
              <a:pPr/>
              <a:t>8/24/2011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6DF3E-4778-4475-A069-E0D7681566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A03ED-4757-4333-8FF9-29ED10C8FF07}" type="datetimeFigureOut">
              <a:rPr lang="en-US" smtClean="0"/>
              <a:pPr/>
              <a:t>8/24/2011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6DF3E-4778-4475-A069-E0D7681566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A03ED-4757-4333-8FF9-29ED10C8FF07}" type="datetimeFigureOut">
              <a:rPr lang="en-US" smtClean="0"/>
              <a:pPr/>
              <a:t>8/24/2011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6DF3E-4778-4475-A069-E0D7681566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A03ED-4757-4333-8FF9-29ED10C8FF07}" type="datetimeFigureOut">
              <a:rPr lang="en-US" smtClean="0"/>
              <a:pPr/>
              <a:t>8/24/2011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6DF3E-4778-4475-A069-E0D7681566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A03ED-4757-4333-8FF9-29ED10C8FF07}" type="datetimeFigureOut">
              <a:rPr lang="en-US" smtClean="0"/>
              <a:pPr/>
              <a:t>8/24/2011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36DF3E-4778-4475-A069-E0D7681566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A03ED-4757-4333-8FF9-29ED10C8FF07}" type="datetimeFigureOut">
              <a:rPr lang="en-US" smtClean="0"/>
              <a:pPr/>
              <a:t>8/24/2011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36DF3E-4778-4475-A069-E0D7681566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A03ED-4757-4333-8FF9-29ED10C8FF07}" type="datetimeFigureOut">
              <a:rPr lang="en-US" smtClean="0"/>
              <a:pPr/>
              <a:t>8/24/2011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36DF3E-4778-4475-A069-E0D7681566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A03ED-4757-4333-8FF9-29ED10C8FF07}" type="datetimeFigureOut">
              <a:rPr lang="en-US" smtClean="0"/>
              <a:pPr/>
              <a:t>8/24/2011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6DF3E-4778-4475-A069-E0D7681566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A03ED-4757-4333-8FF9-29ED10C8FF07}" type="datetimeFigureOut">
              <a:rPr lang="en-US" smtClean="0"/>
              <a:pPr/>
              <a:t>8/24/2011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6DF3E-4778-4475-A069-E0D7681566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A03ED-4757-4333-8FF9-29ED10C8FF07}" type="datetimeFigureOut">
              <a:rPr lang="en-US" smtClean="0"/>
              <a:pPr/>
              <a:t>8/24/2011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6DF3E-4778-4475-A069-E0D7681566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tif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800100" y="457200"/>
            <a:ext cx="7543800" cy="2862322"/>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6000" dirty="0" smtClean="0">
                <a:latin typeface="Tekton Pro" pitchFamily="34" charset="0"/>
              </a:rPr>
              <a:t>Introduction to Geographic Information Systems: GIS</a:t>
            </a:r>
            <a:endParaRPr lang="en-US" sz="6000" dirty="0">
              <a:latin typeface="Tekton Pro" pitchFamily="34" charset="0"/>
            </a:endParaRPr>
          </a:p>
        </p:txBody>
      </p:sp>
      <p:pic>
        <p:nvPicPr>
          <p:cNvPr id="5" name="Picture 4" descr="GRAIL logo.jpg"/>
          <p:cNvPicPr>
            <a:picLocks noChangeAspect="1"/>
          </p:cNvPicPr>
          <p:nvPr/>
        </p:nvPicPr>
        <p:blipFill>
          <a:blip r:embed="rId4" cstate="print"/>
          <a:stretch>
            <a:fillRect/>
          </a:stretch>
        </p:blipFill>
        <p:spPr>
          <a:xfrm>
            <a:off x="3740150" y="4222595"/>
            <a:ext cx="1663700" cy="730405"/>
          </a:xfrm>
          <a:prstGeom prst="rect">
            <a:avLst/>
          </a:prstGeom>
          <a:ln w="19050">
            <a:solidFill>
              <a:schemeClr val="tx1"/>
            </a:solidFill>
          </a:ln>
          <a:effectLst>
            <a:outerShdw blurRad="63500" sx="106000" sy="106000" algn="ctr" rotWithShape="0">
              <a:prstClr val="black">
                <a:alpha val="40000"/>
              </a:prstClr>
            </a:outerShdw>
          </a:effectLst>
        </p:spPr>
      </p:pic>
      <p:sp>
        <p:nvSpPr>
          <p:cNvPr id="6" name="TextBox 5"/>
          <p:cNvSpPr txBox="1"/>
          <p:nvPr/>
        </p:nvSpPr>
        <p:spPr>
          <a:xfrm>
            <a:off x="2514600" y="5715000"/>
            <a:ext cx="4114800" cy="461665"/>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square" rtlCol="0">
            <a:spAutoFit/>
          </a:bodyPr>
          <a:lstStyle/>
          <a:p>
            <a:pPr algn="ctr"/>
            <a:r>
              <a:rPr lang="en-US" sz="2400" dirty="0" smtClean="0">
                <a:latin typeface="Tekton Pro" pitchFamily="34" charset="0"/>
              </a:rPr>
              <a:t>Module 3: Basic </a:t>
            </a:r>
            <a:r>
              <a:rPr lang="en-US" sz="2400" dirty="0" err="1" smtClean="0">
                <a:latin typeface="Tekton Pro" pitchFamily="34" charset="0"/>
              </a:rPr>
              <a:t>ArcGIS</a:t>
            </a:r>
            <a:r>
              <a:rPr lang="en-US" sz="2400" dirty="0" smtClean="0">
                <a:latin typeface="Tekton Pro" pitchFamily="34" charset="0"/>
              </a:rPr>
              <a:t> Project</a:t>
            </a:r>
            <a:endParaRPr lang="en-US" sz="2400" dirty="0">
              <a:latin typeface="Tekton Pro" pitchFamily="34" charset="0"/>
            </a:endParaRPr>
          </a:p>
        </p:txBody>
      </p:sp>
      <p:sp>
        <p:nvSpPr>
          <p:cNvPr id="8" name="TextBox 7"/>
          <p:cNvSpPr txBox="1"/>
          <p:nvPr/>
        </p:nvSpPr>
        <p:spPr>
          <a:xfrm>
            <a:off x="3747095" y="6400800"/>
            <a:ext cx="1649811" cy="246221"/>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19050">
            <a:solidFill>
              <a:schemeClr val="tx1"/>
            </a:solidFill>
            <a:miter lim="800000"/>
            <a:headEnd/>
            <a:tailEnd/>
          </a:ln>
        </p:spPr>
      </p:pic>
      <p:cxnSp>
        <p:nvCxnSpPr>
          <p:cNvPr id="5" name="Straight Arrow Connector 4"/>
          <p:cNvCxnSpPr>
            <a:stCxn id="6" idx="1"/>
          </p:cNvCxnSpPr>
          <p:nvPr/>
        </p:nvCxnSpPr>
        <p:spPr>
          <a:xfrm rot="10800000" flipV="1">
            <a:off x="1676400" y="443300"/>
            <a:ext cx="457200" cy="1663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33600" y="304800"/>
            <a:ext cx="14478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Select By Rectangle</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5" name="Straight Arrow Connector 14"/>
          <p:cNvCxnSpPr/>
          <p:nvPr/>
        </p:nvCxnSpPr>
        <p:spPr>
          <a:xfrm rot="5400000">
            <a:off x="793151" y="2407251"/>
            <a:ext cx="318700" cy="228599"/>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90600" y="1371600"/>
            <a:ext cx="1066800" cy="1015663"/>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Right click on the name to open the attribute table</a:t>
            </a:r>
            <a:endParaRPr lang="en-US" sz="1200" dirty="0">
              <a:ln w="3175">
                <a:solidFill>
                  <a:srgbClr val="FFFF00"/>
                </a:solidFill>
              </a:ln>
              <a:solidFill>
                <a:srgbClr val="FFFF00"/>
              </a:solidFill>
              <a:effectLst>
                <a:glow rad="101600">
                  <a:schemeClr val="tx1">
                    <a:alpha val="60000"/>
                  </a:schemeClr>
                </a:glow>
              </a:effectLst>
            </a:endParaRPr>
          </a:p>
        </p:txBody>
      </p:sp>
      <p:sp>
        <p:nvSpPr>
          <p:cNvPr id="18" name="TextBox 17"/>
          <p:cNvSpPr txBox="1"/>
          <p:nvPr/>
        </p:nvSpPr>
        <p:spPr>
          <a:xfrm>
            <a:off x="2819400" y="1323201"/>
            <a:ext cx="17526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Table options drop down</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9" name="Straight Arrow Connector 18"/>
          <p:cNvCxnSpPr>
            <a:stCxn id="18" idx="1"/>
          </p:cNvCxnSpPr>
          <p:nvPr/>
        </p:nvCxnSpPr>
        <p:spPr>
          <a:xfrm rot="10800000" flipV="1">
            <a:off x="2438400" y="1461701"/>
            <a:ext cx="381000" cy="1385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48200" y="76200"/>
            <a:ext cx="17526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Editor drop down</a:t>
            </a:r>
            <a:endParaRPr lang="en-US" sz="1200" dirty="0">
              <a:ln w="3175">
                <a:solidFill>
                  <a:srgbClr val="FFFF00"/>
                </a:solidFill>
              </a:ln>
              <a:solidFill>
                <a:srgbClr val="FFFF00"/>
              </a:solidFill>
              <a:effectLst>
                <a:glow rad="101600">
                  <a:schemeClr val="tx1">
                    <a:alpha val="60000"/>
                  </a:schemeClr>
                </a:glow>
              </a:effectLst>
            </a:endParaRPr>
          </a:p>
        </p:txBody>
      </p:sp>
      <p:sp>
        <p:nvSpPr>
          <p:cNvPr id="10" name="TextBox 9"/>
          <p:cNvSpPr txBox="1"/>
          <p:nvPr/>
        </p:nvSpPr>
        <p:spPr>
          <a:xfrm>
            <a:off x="2895600" y="4343400"/>
            <a:ext cx="19050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Right click after editor start</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1" name="Straight Arrow Connector 10"/>
          <p:cNvCxnSpPr/>
          <p:nvPr/>
        </p:nvCxnSpPr>
        <p:spPr>
          <a:xfrm rot="10800000" flipV="1">
            <a:off x="4191000" y="228600"/>
            <a:ext cx="457200" cy="3048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2362200" y="4419600"/>
            <a:ext cx="533400" cy="1588"/>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9442"/>
          </a:xfrm>
          <a:prstGeom prst="rect">
            <a:avLst/>
          </a:prstGeom>
          <a:noFill/>
          <a:ln w="19050">
            <a:solidFill>
              <a:schemeClr val="tx1"/>
            </a:solidFill>
            <a:miter lim="800000"/>
            <a:headEnd/>
            <a:tailEnd/>
          </a:ln>
        </p:spPr>
      </p:pic>
      <p:cxnSp>
        <p:nvCxnSpPr>
          <p:cNvPr id="5" name="Straight Arrow Connector 4"/>
          <p:cNvCxnSpPr>
            <a:stCxn id="6" idx="2"/>
          </p:cNvCxnSpPr>
          <p:nvPr/>
        </p:nvCxnSpPr>
        <p:spPr>
          <a:xfrm rot="5400000">
            <a:off x="3281749" y="3243650"/>
            <a:ext cx="1323203" cy="1143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62600" y="2390001"/>
            <a:ext cx="9144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Route 66</a:t>
            </a:r>
            <a:endParaRPr lang="en-US" sz="1200" dirty="0">
              <a:ln w="3175">
                <a:solidFill>
                  <a:srgbClr val="FFFF00"/>
                </a:solidFill>
              </a:ln>
              <a:solidFill>
                <a:srgbClr val="FFFF00"/>
              </a:solidFill>
              <a:effectLst>
                <a:glow rad="101600">
                  <a:schemeClr val="tx1">
                    <a:alpha val="60000"/>
                  </a:schemeClr>
                </a:glow>
              </a:effectLst>
            </a:endParaRPr>
          </a:p>
        </p:txBody>
      </p:sp>
      <p:sp>
        <p:nvSpPr>
          <p:cNvPr id="8" name="TextBox 7"/>
          <p:cNvSpPr txBox="1"/>
          <p:nvPr/>
        </p:nvSpPr>
        <p:spPr>
          <a:xfrm>
            <a:off x="6400800" y="3761601"/>
            <a:ext cx="5334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I-40</a:t>
            </a:r>
            <a:endParaRPr lang="en-US" sz="1200" dirty="0">
              <a:ln w="3175">
                <a:solidFill>
                  <a:srgbClr val="FFFF00"/>
                </a:solidFill>
              </a:ln>
              <a:solidFill>
                <a:srgbClr val="FFFF00"/>
              </a:solidFill>
              <a:effectLst>
                <a:glow rad="101600">
                  <a:schemeClr val="tx1">
                    <a:alpha val="60000"/>
                  </a:schemeClr>
                </a:glow>
              </a:effectLst>
            </a:endParaRPr>
          </a:p>
        </p:txBody>
      </p:sp>
      <p:sp>
        <p:nvSpPr>
          <p:cNvPr id="9" name="TextBox 8"/>
          <p:cNvSpPr txBox="1"/>
          <p:nvPr/>
        </p:nvSpPr>
        <p:spPr>
          <a:xfrm>
            <a:off x="228600" y="762000"/>
            <a:ext cx="9906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Zoom tools</a:t>
            </a:r>
            <a:endParaRPr lang="en-US" sz="1200" dirty="0">
              <a:ln w="3175">
                <a:solidFill>
                  <a:srgbClr val="FFFF00"/>
                </a:solidFill>
              </a:ln>
              <a:solidFill>
                <a:srgbClr val="FFFF00"/>
              </a:solidFill>
              <a:effectLst>
                <a:glow rad="101600">
                  <a:schemeClr val="tx1">
                    <a:alpha val="60000"/>
                  </a:schemeClr>
                </a:glow>
              </a:effectLst>
            </a:endParaRPr>
          </a:p>
        </p:txBody>
      </p:sp>
      <p:sp>
        <p:nvSpPr>
          <p:cNvPr id="12" name="TextBox 11"/>
          <p:cNvSpPr txBox="1"/>
          <p:nvPr/>
        </p:nvSpPr>
        <p:spPr>
          <a:xfrm>
            <a:off x="2057400" y="762000"/>
            <a:ext cx="19050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Zoom  to previous extent</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4" name="Straight Arrow Connector 13"/>
          <p:cNvCxnSpPr/>
          <p:nvPr/>
        </p:nvCxnSpPr>
        <p:spPr>
          <a:xfrm rot="5400000">
            <a:off x="5562599" y="2743201"/>
            <a:ext cx="457202" cy="3048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1"/>
          </p:cNvCxnSpPr>
          <p:nvPr/>
        </p:nvCxnSpPr>
        <p:spPr>
          <a:xfrm rot="10800000">
            <a:off x="5867400" y="3456807"/>
            <a:ext cx="533400" cy="443294"/>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0" y="457200"/>
            <a:ext cx="1524000" cy="304800"/>
          </a:xfrm>
          <a:prstGeom prst="ellipse">
            <a:avLst/>
          </a:prstGeom>
          <a:noFill/>
          <a:ln>
            <a:solidFill>
              <a:srgbClr val="FFFF00"/>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2" idx="1"/>
          </p:cNvCxnSpPr>
          <p:nvPr/>
        </p:nvCxnSpPr>
        <p:spPr>
          <a:xfrm rot="10800000">
            <a:off x="1295400" y="609600"/>
            <a:ext cx="762000" cy="2909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3200400" y="2895600"/>
            <a:ext cx="2362200" cy="2895600"/>
          </a:xfrm>
          <a:prstGeom prst="ellipse">
            <a:avLst/>
          </a:prstGeom>
          <a:noFill/>
          <a:ln>
            <a:solidFill>
              <a:srgbClr val="FFFF00"/>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0" y="2362200"/>
            <a:ext cx="19050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Visitor Center &amp;  Entrance</a:t>
            </a:r>
            <a:endParaRPr lang="en-US" sz="1200" dirty="0">
              <a:ln w="3175">
                <a:solidFill>
                  <a:srgbClr val="FFFF00"/>
                </a:solidFill>
              </a:ln>
              <a:solidFill>
                <a:srgbClr val="FFFF00"/>
              </a:solidFill>
              <a:effectLst>
                <a:glow rad="101600">
                  <a:schemeClr val="tx1">
                    <a:alpha val="60000"/>
                  </a:schemeClr>
                </a:glow>
              </a:effectLst>
            </a:endParaRPr>
          </a:p>
        </p:txBody>
      </p:sp>
      <p:sp>
        <p:nvSpPr>
          <p:cNvPr id="25" name="TextBox 24"/>
          <p:cNvSpPr txBox="1"/>
          <p:nvPr/>
        </p:nvSpPr>
        <p:spPr>
          <a:xfrm>
            <a:off x="1676400" y="3733800"/>
            <a:ext cx="1752600" cy="584775"/>
          </a:xfrm>
          <a:prstGeom prst="rect">
            <a:avLst/>
          </a:prstGeom>
          <a:noFill/>
        </p:spPr>
        <p:txBody>
          <a:bodyPr wrap="square" rtlCol="0">
            <a:spAutoFit/>
          </a:bodyPr>
          <a:lstStyle/>
          <a:p>
            <a:r>
              <a:rPr lang="en-US" sz="3200" dirty="0" smtClean="0">
                <a:ln w="3175">
                  <a:noFill/>
                </a:ln>
                <a:effectLst/>
                <a:latin typeface="Tekton Pro" pitchFamily="34" charset="0"/>
              </a:rPr>
              <a:t>The Gap</a:t>
            </a:r>
            <a:endParaRPr lang="en-US" sz="3200" dirty="0">
              <a:ln w="3175">
                <a:noFill/>
              </a:ln>
              <a:effectLst/>
              <a:latin typeface="Tekton Pro"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19050">
            <a:solidFill>
              <a:schemeClr val="tx1"/>
            </a:solidFill>
            <a:miter lim="800000"/>
            <a:headEnd/>
            <a:tailEnd/>
          </a:ln>
        </p:spPr>
      </p:pic>
      <p:cxnSp>
        <p:nvCxnSpPr>
          <p:cNvPr id="7" name="Straight Arrow Connector 6"/>
          <p:cNvCxnSpPr/>
          <p:nvPr/>
        </p:nvCxnSpPr>
        <p:spPr>
          <a:xfrm>
            <a:off x="2895600" y="5029200"/>
            <a:ext cx="1295400" cy="381000"/>
          </a:xfrm>
          <a:prstGeom prst="straightConnector1">
            <a:avLst/>
          </a:prstGeom>
          <a:ln w="28575">
            <a:solidFill>
              <a:srgbClr val="FFFF00"/>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1" idx="2"/>
          </p:cNvCxnSpPr>
          <p:nvPr/>
        </p:nvCxnSpPr>
        <p:spPr>
          <a:xfrm rot="5400000">
            <a:off x="3871506" y="4786699"/>
            <a:ext cx="1095395" cy="794"/>
          </a:xfrm>
          <a:prstGeom prst="straightConnector1">
            <a:avLst/>
          </a:prstGeom>
          <a:ln w="28575">
            <a:solidFill>
              <a:srgbClr val="FFFF00"/>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4724400" y="4800600"/>
            <a:ext cx="914400" cy="533400"/>
          </a:xfrm>
          <a:prstGeom prst="straightConnector1">
            <a:avLst/>
          </a:prstGeom>
          <a:ln w="28575">
            <a:solidFill>
              <a:srgbClr val="FFFF00"/>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2819400" y="152400"/>
            <a:ext cx="685800" cy="381000"/>
          </a:xfrm>
          <a:prstGeom prst="straightConnector1">
            <a:avLst/>
          </a:prstGeom>
          <a:ln w="28575">
            <a:solidFill>
              <a:srgbClr val="FFFF00"/>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05400" y="1981200"/>
            <a:ext cx="1066800" cy="1307690"/>
          </a:xfrm>
          <a:prstGeom prst="ellipse">
            <a:avLst/>
          </a:prstGeom>
          <a:noFill/>
          <a:ln>
            <a:solidFill>
              <a:srgbClr val="FFFF00"/>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505200" y="0"/>
            <a:ext cx="19050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Measure button</a:t>
            </a:r>
            <a:endParaRPr lang="en-US" sz="1200" dirty="0">
              <a:ln w="3175">
                <a:solidFill>
                  <a:srgbClr val="FFFF00"/>
                </a:solidFill>
              </a:ln>
              <a:solidFill>
                <a:srgbClr val="FFFF00"/>
              </a:solidFill>
              <a:effectLst>
                <a:glow rad="101600">
                  <a:schemeClr val="tx1">
                    <a:alpha val="60000"/>
                  </a:schemeClr>
                </a:glow>
              </a:effectLst>
            </a:endParaRPr>
          </a:p>
        </p:txBody>
      </p:sp>
      <p:sp>
        <p:nvSpPr>
          <p:cNvPr id="21" name="TextBox 20"/>
          <p:cNvSpPr txBox="1"/>
          <p:nvPr/>
        </p:nvSpPr>
        <p:spPr>
          <a:xfrm>
            <a:off x="3657600" y="3962400"/>
            <a:ext cx="15240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“Measure A Feature”</a:t>
            </a:r>
            <a:endParaRPr lang="en-US" sz="1200" dirty="0">
              <a:ln w="3175">
                <a:solidFill>
                  <a:srgbClr val="FFFF00"/>
                </a:solidFill>
              </a:ln>
              <a:solidFill>
                <a:srgbClr val="FFFF00"/>
              </a:solidFill>
              <a:effectLst>
                <a:glow rad="101600">
                  <a:schemeClr val="tx1">
                    <a:alpha val="60000"/>
                  </a:schemeClr>
                </a:glow>
              </a:effectLst>
            </a:endParaRPr>
          </a:p>
        </p:txBody>
      </p:sp>
      <p:sp>
        <p:nvSpPr>
          <p:cNvPr id="22" name="TextBox 21"/>
          <p:cNvSpPr txBox="1"/>
          <p:nvPr/>
        </p:nvSpPr>
        <p:spPr>
          <a:xfrm>
            <a:off x="5334000" y="4495800"/>
            <a:ext cx="19812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Drop down for unit types</a:t>
            </a:r>
            <a:endParaRPr lang="en-US" sz="1200" dirty="0">
              <a:ln w="3175">
                <a:solidFill>
                  <a:srgbClr val="FFFF00"/>
                </a:solidFill>
              </a:ln>
              <a:solidFill>
                <a:srgbClr val="FFFF00"/>
              </a:solidFill>
              <a:effectLst>
                <a:glow rad="101600">
                  <a:schemeClr val="tx1">
                    <a:alpha val="60000"/>
                  </a:schemeClr>
                </a:glow>
              </a:effectLst>
            </a:endParaRPr>
          </a:p>
        </p:txBody>
      </p:sp>
      <p:sp>
        <p:nvSpPr>
          <p:cNvPr id="23" name="TextBox 22"/>
          <p:cNvSpPr txBox="1"/>
          <p:nvPr/>
        </p:nvSpPr>
        <p:spPr>
          <a:xfrm>
            <a:off x="2133600" y="4752201"/>
            <a:ext cx="14478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“Measure An  Area”</a:t>
            </a:r>
            <a:endParaRPr lang="en-US" sz="1200" dirty="0">
              <a:ln w="3175">
                <a:solidFill>
                  <a:srgbClr val="FFFF00"/>
                </a:solidFill>
              </a:ln>
              <a:solidFill>
                <a:srgbClr val="FFFF00"/>
              </a:solidFill>
              <a:effectLst>
                <a:glow rad="101600">
                  <a:schemeClr val="tx1">
                    <a:alpha val="60000"/>
                  </a:schemeClr>
                </a:glo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9050">
            <a:solidFill>
              <a:schemeClr val="tx1"/>
            </a:solidFill>
            <a:miter lim="800000"/>
            <a:headEnd/>
            <a:tailEnd/>
          </a:ln>
        </p:spPr>
      </p:pic>
      <p:sp>
        <p:nvSpPr>
          <p:cNvPr id="6" name="Oval 5"/>
          <p:cNvSpPr/>
          <p:nvPr/>
        </p:nvSpPr>
        <p:spPr>
          <a:xfrm flipH="1">
            <a:off x="2743200" y="2743200"/>
            <a:ext cx="457200" cy="609600"/>
          </a:xfrm>
          <a:prstGeom prst="ellipse">
            <a:avLst/>
          </a:prstGeom>
          <a:noFill/>
          <a:ln>
            <a:solidFill>
              <a:srgbClr val="FFFF00"/>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19200" y="5105400"/>
            <a:ext cx="838200" cy="1002890"/>
          </a:xfrm>
          <a:prstGeom prst="ellipse">
            <a:avLst/>
          </a:prstGeom>
          <a:noFill/>
          <a:ln>
            <a:solidFill>
              <a:srgbClr val="FFFF00"/>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48000" y="2438400"/>
            <a:ext cx="838201" cy="1079090"/>
          </a:xfrm>
          <a:prstGeom prst="ellipse">
            <a:avLst/>
          </a:prstGeom>
          <a:noFill/>
          <a:ln>
            <a:solidFill>
              <a:srgbClr val="FFFF00"/>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557" r="50458" b="4167"/>
          <a:stretch>
            <a:fillRect/>
          </a:stretch>
        </p:blipFill>
        <p:spPr bwMode="auto">
          <a:xfrm>
            <a:off x="0" y="-1"/>
            <a:ext cx="9144000" cy="6857525"/>
          </a:xfrm>
          <a:prstGeom prst="rect">
            <a:avLst/>
          </a:prstGeom>
          <a:noFill/>
          <a:ln w="19050">
            <a:solidFill>
              <a:schemeClr val="tx1"/>
            </a:solidFill>
            <a:miter lim="800000"/>
            <a:headEnd/>
            <a:tailEnd/>
          </a:ln>
        </p:spPr>
      </p:pic>
      <p:sp>
        <p:nvSpPr>
          <p:cNvPr id="5" name="Oval 4"/>
          <p:cNvSpPr/>
          <p:nvPr/>
        </p:nvSpPr>
        <p:spPr>
          <a:xfrm>
            <a:off x="914400" y="0"/>
            <a:ext cx="1524000" cy="2362200"/>
          </a:xfrm>
          <a:prstGeom prst="ellipse">
            <a:avLst/>
          </a:prstGeom>
          <a:noFill/>
          <a:ln>
            <a:solidFill>
              <a:srgbClr val="FFFF00"/>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rot="16200000" flipH="1">
            <a:off x="304800" y="5334000"/>
            <a:ext cx="1447800" cy="11430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4719935"/>
            <a:ext cx="990600" cy="461665"/>
          </a:xfrm>
          <a:prstGeom prst="rect">
            <a:avLst/>
          </a:prstGeom>
          <a:noFill/>
        </p:spPr>
        <p:txBody>
          <a:bodyPr wrap="square" rtlCol="0">
            <a:spAutoFit/>
          </a:bodyPr>
          <a:lstStyle/>
          <a:p>
            <a:pPr algn="ctr"/>
            <a:r>
              <a:rPr lang="en-US" sz="1200" dirty="0" smtClean="0">
                <a:solidFill>
                  <a:srgbClr val="C00000"/>
                </a:solidFill>
              </a:rPr>
              <a:t>Switches to layout view</a:t>
            </a:r>
            <a:endParaRPr lang="en-US" sz="1200" dirty="0">
              <a:solidFill>
                <a:srgbClr val="C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9050">
            <a:solidFill>
              <a:schemeClr val="tx1"/>
            </a:solid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52401" y="3699758"/>
            <a:ext cx="3200400" cy="2715679"/>
          </a:xfrm>
          <a:prstGeom prst="rect">
            <a:avLst/>
          </a:prstGeom>
          <a:noFill/>
          <a:ln w="19050">
            <a:solidFill>
              <a:schemeClr val="tx1"/>
            </a:solid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52400" y="762000"/>
            <a:ext cx="2971800" cy="2653393"/>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76200" y="135321"/>
            <a:ext cx="8991600" cy="6587359"/>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9050">
            <a:solidFill>
              <a:schemeClr val="tx1"/>
            </a:solid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447800" y="1295400"/>
            <a:ext cx="3929729" cy="5105400"/>
          </a:xfrm>
          <a:prstGeom prst="rect">
            <a:avLst/>
          </a:prstGeom>
          <a:noFill/>
          <a:ln w="19050">
            <a:solidFill>
              <a:schemeClr val="tx1"/>
            </a:solid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6775839" y="3124200"/>
            <a:ext cx="2368161" cy="3733800"/>
          </a:xfrm>
          <a:prstGeom prst="rect">
            <a:avLst/>
          </a:prstGeom>
          <a:noFill/>
          <a:ln w="9525">
            <a:noFill/>
            <a:miter lim="800000"/>
            <a:headEnd/>
            <a:tailEnd/>
          </a:ln>
        </p:spPr>
      </p:pic>
      <p:cxnSp>
        <p:nvCxnSpPr>
          <p:cNvPr id="6" name="Straight Arrow Connector 5"/>
          <p:cNvCxnSpPr>
            <a:stCxn id="7" idx="1"/>
          </p:cNvCxnSpPr>
          <p:nvPr/>
        </p:nvCxnSpPr>
        <p:spPr>
          <a:xfrm rot="10800000" flipV="1">
            <a:off x="3962400" y="138500"/>
            <a:ext cx="304800" cy="2425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67200" y="0"/>
            <a:ext cx="990600" cy="276999"/>
          </a:xfrm>
          <a:prstGeom prst="rect">
            <a:avLst/>
          </a:prstGeom>
          <a:noFill/>
        </p:spPr>
        <p:txBody>
          <a:bodyPr wrap="square" rtlCol="0">
            <a:spAutoFit/>
          </a:bodyPr>
          <a:lstStyle/>
          <a:p>
            <a:pPr algn="ctr"/>
            <a:r>
              <a:rPr lang="en-US" sz="1200" dirty="0" err="1" smtClean="0">
                <a:solidFill>
                  <a:srgbClr val="C00000"/>
                </a:solidFill>
              </a:rPr>
              <a:t>ArcToolbox</a:t>
            </a:r>
            <a:endParaRPr lang="en-US" sz="1200" dirty="0">
              <a:solidFill>
                <a:srgbClr val="C00000"/>
              </a:solidFill>
            </a:endParaRPr>
          </a:p>
        </p:txBody>
      </p:sp>
      <p:cxnSp>
        <p:nvCxnSpPr>
          <p:cNvPr id="13" name="Straight Arrow Connector 12"/>
          <p:cNvCxnSpPr/>
          <p:nvPr/>
        </p:nvCxnSpPr>
        <p:spPr>
          <a:xfrm rot="5400000" flipH="1" flipV="1">
            <a:off x="-342900" y="3314700"/>
            <a:ext cx="2057400" cy="1588"/>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00" y="4343400"/>
            <a:ext cx="990600" cy="461665"/>
          </a:xfrm>
          <a:prstGeom prst="rect">
            <a:avLst/>
          </a:prstGeom>
          <a:noFill/>
        </p:spPr>
        <p:txBody>
          <a:bodyPr wrap="square" rtlCol="0">
            <a:spAutoFit/>
          </a:bodyPr>
          <a:lstStyle/>
          <a:p>
            <a:pPr algn="ctr"/>
            <a:r>
              <a:rPr lang="en-US" sz="1200" dirty="0" smtClean="0">
                <a:solidFill>
                  <a:srgbClr val="C00000"/>
                </a:solidFill>
              </a:rPr>
              <a:t>Our new layer</a:t>
            </a:r>
            <a:endParaRPr lang="en-US" sz="1200" dirty="0">
              <a:solidFill>
                <a:srgbClr val="C00000"/>
              </a:solidFill>
            </a:endParaRPr>
          </a:p>
        </p:txBody>
      </p:sp>
      <p:cxnSp>
        <p:nvCxnSpPr>
          <p:cNvPr id="17" name="Straight Arrow Connector 16"/>
          <p:cNvCxnSpPr/>
          <p:nvPr/>
        </p:nvCxnSpPr>
        <p:spPr>
          <a:xfrm rot="16200000" flipH="1">
            <a:off x="6324600" y="1219200"/>
            <a:ext cx="838200" cy="6858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38800" y="838200"/>
            <a:ext cx="990600" cy="461665"/>
          </a:xfrm>
          <a:prstGeom prst="rect">
            <a:avLst/>
          </a:prstGeom>
          <a:noFill/>
        </p:spPr>
        <p:txBody>
          <a:bodyPr wrap="square" rtlCol="0">
            <a:spAutoFit/>
          </a:bodyPr>
          <a:lstStyle/>
          <a:p>
            <a:pPr algn="ctr"/>
            <a:r>
              <a:rPr lang="en-US" sz="1200" dirty="0" smtClean="0">
                <a:solidFill>
                  <a:srgbClr val="C00000"/>
                </a:solidFill>
              </a:rPr>
              <a:t>Our new layer</a:t>
            </a:r>
            <a:endParaRPr lang="en-US" sz="1200" dirty="0">
              <a:solidFill>
                <a:srgbClr val="C00000"/>
              </a:solidFill>
            </a:endParaRPr>
          </a:p>
        </p:txBody>
      </p:sp>
      <p:cxnSp>
        <p:nvCxnSpPr>
          <p:cNvPr id="11" name="Straight Arrow Connector 10"/>
          <p:cNvCxnSpPr/>
          <p:nvPr/>
        </p:nvCxnSpPr>
        <p:spPr>
          <a:xfrm rot="5400000" flipH="1" flipV="1">
            <a:off x="1943894" y="951706"/>
            <a:ext cx="457200" cy="77788"/>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133600" y="914400"/>
            <a:ext cx="609600" cy="276999"/>
          </a:xfrm>
          <a:prstGeom prst="rect">
            <a:avLst/>
          </a:prstGeom>
          <a:noFill/>
        </p:spPr>
        <p:txBody>
          <a:bodyPr wrap="square" rtlCol="0">
            <a:spAutoFit/>
          </a:bodyPr>
          <a:lstStyle/>
          <a:p>
            <a:pPr algn="ctr"/>
            <a:r>
              <a:rPr lang="en-US" sz="1200" dirty="0" smtClean="0">
                <a:solidFill>
                  <a:srgbClr val="C00000"/>
                </a:solidFill>
              </a:rPr>
              <a:t>ID Tool</a:t>
            </a:r>
            <a:endParaRPr lang="en-US" sz="1200" dirty="0">
              <a:solidFill>
                <a:srgbClr val="C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9050">
            <a:solidFill>
              <a:schemeClr val="tx1"/>
            </a:solid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3962400" y="4648200"/>
            <a:ext cx="4724400" cy="1828800"/>
          </a:xfrm>
          <a:prstGeom prst="rect">
            <a:avLst/>
          </a:prstGeom>
          <a:noFill/>
          <a:ln w="19050">
            <a:solidFill>
              <a:schemeClr val="tx1"/>
            </a:solidFill>
            <a:miter lim="800000"/>
            <a:headEnd/>
            <a:tailEnd/>
          </a:ln>
        </p:spPr>
      </p:pic>
      <p:cxnSp>
        <p:nvCxnSpPr>
          <p:cNvPr id="5" name="Straight Arrow Connector 4"/>
          <p:cNvCxnSpPr/>
          <p:nvPr/>
        </p:nvCxnSpPr>
        <p:spPr>
          <a:xfrm rot="5400000" flipH="1" flipV="1">
            <a:off x="-342900" y="3390106"/>
            <a:ext cx="2057400" cy="1588"/>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2400" y="4418806"/>
            <a:ext cx="990600" cy="461665"/>
          </a:xfrm>
          <a:prstGeom prst="rect">
            <a:avLst/>
          </a:prstGeom>
          <a:noFill/>
        </p:spPr>
        <p:txBody>
          <a:bodyPr wrap="square" rtlCol="0">
            <a:spAutoFit/>
          </a:bodyPr>
          <a:lstStyle/>
          <a:p>
            <a:pPr algn="ctr"/>
            <a:r>
              <a:rPr lang="en-US" sz="1200" dirty="0" smtClean="0">
                <a:solidFill>
                  <a:srgbClr val="C00000"/>
                </a:solidFill>
              </a:rPr>
              <a:t>Our new layer</a:t>
            </a:r>
            <a:endParaRPr lang="en-US" sz="1200" dirty="0">
              <a:solidFill>
                <a:srgbClr val="C00000"/>
              </a:solidFill>
            </a:endParaRPr>
          </a:p>
        </p:txBody>
      </p:sp>
      <p:pic>
        <p:nvPicPr>
          <p:cNvPr id="1028" name="Picture 4"/>
          <p:cNvPicPr>
            <a:picLocks noChangeAspect="1" noChangeArrowheads="1"/>
          </p:cNvPicPr>
          <p:nvPr/>
        </p:nvPicPr>
        <p:blipFill>
          <a:blip r:embed="rId5" cstate="print"/>
          <a:srcRect/>
          <a:stretch>
            <a:fillRect/>
          </a:stretch>
        </p:blipFill>
        <p:spPr bwMode="auto">
          <a:xfrm>
            <a:off x="5562600" y="457200"/>
            <a:ext cx="3224556" cy="4010025"/>
          </a:xfrm>
          <a:prstGeom prst="rect">
            <a:avLst/>
          </a:prstGeom>
          <a:noFill/>
          <a:ln w="19050">
            <a:solidFill>
              <a:schemeClr val="tx1"/>
            </a:solidFill>
            <a:miter lim="800000"/>
            <a:headEnd/>
            <a:tailEnd/>
          </a:ln>
        </p:spPr>
      </p:pic>
      <p:cxnSp>
        <p:nvCxnSpPr>
          <p:cNvPr id="9" name="Straight Arrow Connector 8"/>
          <p:cNvCxnSpPr/>
          <p:nvPr/>
        </p:nvCxnSpPr>
        <p:spPr>
          <a:xfrm flipV="1">
            <a:off x="990600" y="2667000"/>
            <a:ext cx="3352800" cy="19050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990600" y="4724400"/>
            <a:ext cx="1981200" cy="3048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2" idx="1"/>
          </p:cNvCxnSpPr>
          <p:nvPr/>
        </p:nvCxnSpPr>
        <p:spPr>
          <a:xfrm rot="10800000" flipV="1">
            <a:off x="1676400" y="443299"/>
            <a:ext cx="457200" cy="166299"/>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33600" y="304800"/>
            <a:ext cx="21336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Select By Rectangle/Features</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6" name="Straight Arrow Connector 15"/>
          <p:cNvCxnSpPr/>
          <p:nvPr/>
        </p:nvCxnSpPr>
        <p:spPr>
          <a:xfrm>
            <a:off x="3733800" y="6172200"/>
            <a:ext cx="1219200" cy="762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33600" y="6019800"/>
            <a:ext cx="16764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Show selected records</a:t>
            </a:r>
            <a:endParaRPr lang="en-US" sz="1200" dirty="0">
              <a:ln w="3175">
                <a:solidFill>
                  <a:srgbClr val="FFFF00"/>
                </a:solidFill>
              </a:ln>
              <a:solidFill>
                <a:srgbClr val="FFFF00"/>
              </a:solidFill>
              <a:effectLst>
                <a:glow rad="101600">
                  <a:schemeClr val="tx1">
                    <a:alpha val="60000"/>
                  </a:schemeClr>
                </a:glo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9" name="Picture 8" descr="pwood_hill_r.jpg"/>
          <p:cNvPicPr>
            <a:picLocks noChangeAspect="1"/>
          </p:cNvPicPr>
          <p:nvPr/>
        </p:nvPicPr>
        <p:blipFill>
          <a:blip r:embed="rId4" cstate="print"/>
          <a:stretch>
            <a:fillRect/>
          </a:stretch>
        </p:blipFill>
        <p:spPr>
          <a:xfrm>
            <a:off x="104775" y="480605"/>
            <a:ext cx="8934450" cy="5960331"/>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95250" y="147453"/>
            <a:ext cx="8953500" cy="6563095"/>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6145" name="Picture 1"/>
          <p:cNvPicPr>
            <a:picLocks noChangeAspect="1" noChangeArrowheads="1"/>
          </p:cNvPicPr>
          <p:nvPr/>
        </p:nvPicPr>
        <p:blipFill>
          <a:blip r:embed="rId4" cstate="print"/>
          <a:srcRect/>
          <a:stretch>
            <a:fillRect/>
          </a:stretch>
        </p:blipFill>
        <p:spPr bwMode="auto">
          <a:xfrm>
            <a:off x="123475" y="381000"/>
            <a:ext cx="8897051" cy="6172200"/>
          </a:xfrm>
          <a:prstGeom prst="rect">
            <a:avLst/>
          </a:prstGeom>
          <a:noFill/>
          <a:ln w="19050">
            <a:solidFill>
              <a:schemeClr val="tx1"/>
            </a:solidFill>
            <a:miter lim="800000"/>
            <a:headEnd/>
            <a:tailEnd/>
          </a:ln>
        </p:spPr>
      </p:pic>
      <p:cxnSp>
        <p:nvCxnSpPr>
          <p:cNvPr id="8" name="Straight Arrow Connector 7"/>
          <p:cNvCxnSpPr/>
          <p:nvPr/>
        </p:nvCxnSpPr>
        <p:spPr>
          <a:xfrm flipV="1">
            <a:off x="6553200" y="4876800"/>
            <a:ext cx="304800" cy="228600"/>
          </a:xfrm>
          <a:prstGeom prst="straightConnector1">
            <a:avLst/>
          </a:prstGeom>
          <a:ln w="28575">
            <a:solidFill>
              <a:srgbClr val="FFFF00"/>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4953000"/>
            <a:ext cx="1219200" cy="830997"/>
          </a:xfrm>
          <a:prstGeom prst="rect">
            <a:avLst/>
          </a:prstGeom>
          <a:noFill/>
        </p:spPr>
        <p:txBody>
          <a:bodyPr wrap="square" rtlCol="0">
            <a:spAutoFit/>
          </a:bodyPr>
          <a:lstStyle/>
          <a:p>
            <a:pPr algn="r"/>
            <a:r>
              <a:rPr lang="en-US" sz="1200" dirty="0" smtClean="0">
                <a:ln w="3175">
                  <a:solidFill>
                    <a:srgbClr val="FFFF00"/>
                  </a:solidFill>
                </a:ln>
                <a:solidFill>
                  <a:srgbClr val="FFFF00"/>
                </a:solidFill>
                <a:effectLst>
                  <a:glow rad="101600">
                    <a:schemeClr val="tx1">
                      <a:alpha val="60000"/>
                    </a:schemeClr>
                  </a:glow>
                </a:effectLst>
              </a:rPr>
              <a:t>Scroll down the Data and text field. Type on the right.</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0" name="Straight Arrow Connector 9"/>
          <p:cNvCxnSpPr/>
          <p:nvPr/>
        </p:nvCxnSpPr>
        <p:spPr>
          <a:xfrm rot="10800000">
            <a:off x="457200" y="914400"/>
            <a:ext cx="838200" cy="381000"/>
          </a:xfrm>
          <a:prstGeom prst="straightConnector1">
            <a:avLst/>
          </a:prstGeom>
          <a:ln w="28575">
            <a:solidFill>
              <a:srgbClr val="FFFF00"/>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95400" y="1143000"/>
            <a:ext cx="19050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Run the report</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4" name="Straight Arrow Connector 13"/>
          <p:cNvCxnSpPr/>
          <p:nvPr/>
        </p:nvCxnSpPr>
        <p:spPr>
          <a:xfrm rot="16200000" flipV="1">
            <a:off x="419101" y="2324101"/>
            <a:ext cx="533398" cy="3048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9600" y="2590800"/>
            <a:ext cx="1143000" cy="461665"/>
          </a:xfrm>
          <a:prstGeom prst="rect">
            <a:avLst/>
          </a:prstGeom>
          <a:noFill/>
        </p:spPr>
        <p:txBody>
          <a:bodyPr wrap="square" rtlCol="0">
            <a:spAutoFit/>
          </a:bodyPr>
          <a:lstStyle/>
          <a:p>
            <a:pPr algn="ctr"/>
            <a:r>
              <a:rPr lang="en-US" sz="1200" dirty="0" smtClean="0">
                <a:solidFill>
                  <a:srgbClr val="C00000"/>
                </a:solidFill>
              </a:rPr>
              <a:t>Tools to modify/design</a:t>
            </a:r>
            <a:endParaRPr lang="en-US" sz="1200" dirty="0">
              <a:solidFill>
                <a:srgbClr val="C00000"/>
              </a:solidFill>
            </a:endParaRPr>
          </a:p>
        </p:txBody>
      </p:sp>
      <p:cxnSp>
        <p:nvCxnSpPr>
          <p:cNvPr id="16" name="Straight Arrow Connector 15"/>
          <p:cNvCxnSpPr/>
          <p:nvPr/>
        </p:nvCxnSpPr>
        <p:spPr>
          <a:xfrm rot="10800000" flipV="1">
            <a:off x="4572000" y="3657599"/>
            <a:ext cx="457200" cy="304799"/>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53000" y="3505200"/>
            <a:ext cx="1752600" cy="830997"/>
          </a:xfrm>
          <a:prstGeom prst="rect">
            <a:avLst/>
          </a:prstGeom>
          <a:noFill/>
        </p:spPr>
        <p:txBody>
          <a:bodyPr wrap="square" rtlCol="0">
            <a:spAutoFit/>
          </a:bodyPr>
          <a:lstStyle/>
          <a:p>
            <a:pPr algn="ctr"/>
            <a:r>
              <a:rPr lang="en-US" sz="1200" dirty="0" smtClean="0">
                <a:solidFill>
                  <a:srgbClr val="C00000"/>
                </a:solidFill>
              </a:rPr>
              <a:t>Put your textbox here. It is selected when you can see the small square handles at both ends</a:t>
            </a:r>
            <a:endParaRPr lang="en-US" sz="1200" dirty="0">
              <a:solidFill>
                <a:srgbClr val="C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76200" y="76200"/>
            <a:ext cx="8991600" cy="66675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261639" y="5791200"/>
            <a:ext cx="6620723" cy="830997"/>
          </a:xfrm>
          <a:prstGeom prst="rect">
            <a:avLst/>
          </a:prstGeom>
          <a:solidFill>
            <a:schemeClr val="bg1"/>
          </a:solidFill>
          <a:ln w="19050">
            <a:noFill/>
          </a:ln>
        </p:spPr>
        <p:txBody>
          <a:bodyPr wrap="none" rtlCol="0">
            <a:spAutoFit/>
          </a:bodyPr>
          <a:lstStyle/>
          <a:p>
            <a:pPr algn="ctr"/>
            <a:r>
              <a:rPr lang="en-US" sz="2400" dirty="0" smtClean="0">
                <a:latin typeface="Georgia" pitchFamily="18" charset="0"/>
              </a:rPr>
              <a:t>Petrified Forest NP </a:t>
            </a:r>
            <a:r>
              <a:rPr lang="en-US" sz="2400" dirty="0" smtClean="0">
                <a:latin typeface="Georgia" pitchFamily="18" charset="0"/>
                <a:cs typeface="Times New Roman" pitchFamily="18" charset="0"/>
              </a:rPr>
              <a:t>Proposed</a:t>
            </a:r>
            <a:r>
              <a:rPr lang="en-US" sz="2400" dirty="0" smtClean="0">
                <a:latin typeface="Georgia" pitchFamily="18" charset="0"/>
              </a:rPr>
              <a:t> Land Acquisition </a:t>
            </a:r>
          </a:p>
          <a:p>
            <a:pPr algn="ctr"/>
            <a:r>
              <a:rPr lang="en-US" sz="2400" dirty="0" smtClean="0">
                <a:latin typeface="Georgia" pitchFamily="18" charset="0"/>
              </a:rPr>
              <a:t>Created by Richard Blaine, 31 Feb 2015</a:t>
            </a:r>
            <a:endParaRPr lang="en-US" sz="2400" dirty="0">
              <a:latin typeface="Georgia" pitchFamily="18" charset="0"/>
            </a:endParaRPr>
          </a:p>
        </p:txBody>
      </p:sp>
      <p:pic>
        <p:nvPicPr>
          <p:cNvPr id="17" name="Picture 16" descr="Land_swap_report.tif"/>
          <p:cNvPicPr>
            <a:picLocks noChangeAspect="1"/>
          </p:cNvPicPr>
          <p:nvPr/>
        </p:nvPicPr>
        <p:blipFill>
          <a:blip r:embed="rId4" cstate="print"/>
          <a:srcRect l="11026" r="51559" b="64444"/>
          <a:stretch>
            <a:fillRect/>
          </a:stretch>
        </p:blipFill>
        <p:spPr>
          <a:xfrm>
            <a:off x="6934200" y="1981200"/>
            <a:ext cx="2057400" cy="3581400"/>
          </a:xfrm>
          <a:prstGeom prst="rect">
            <a:avLst/>
          </a:prstGeom>
          <a:ln w="19050">
            <a:solidFill>
              <a:schemeClr val="tx1"/>
            </a:solidFill>
          </a:ln>
        </p:spPr>
      </p:pic>
      <p:pic>
        <p:nvPicPr>
          <p:cNvPr id="4" name="Picture 3" descr="Petrified Forest swap3.jpg"/>
          <p:cNvPicPr>
            <a:picLocks noChangeAspect="1"/>
          </p:cNvPicPr>
          <p:nvPr/>
        </p:nvPicPr>
        <p:blipFill>
          <a:blip r:embed="rId5" cstate="print"/>
          <a:stretch>
            <a:fillRect/>
          </a:stretch>
        </p:blipFill>
        <p:spPr>
          <a:xfrm>
            <a:off x="76200" y="76200"/>
            <a:ext cx="6781800" cy="5486400"/>
          </a:xfrm>
          <a:prstGeom prst="rect">
            <a:avLst/>
          </a:prstGeom>
          <a:ln w="19050">
            <a:solidFill>
              <a:schemeClr val="tx1">
                <a:lumMod val="95000"/>
                <a:lumOff val="5000"/>
              </a:schemeClr>
            </a:solidFill>
          </a:ln>
        </p:spPr>
      </p:pic>
      <p:grpSp>
        <p:nvGrpSpPr>
          <p:cNvPr id="23" name="Group 22"/>
          <p:cNvGrpSpPr/>
          <p:nvPr/>
        </p:nvGrpSpPr>
        <p:grpSpPr>
          <a:xfrm>
            <a:off x="6858000" y="228600"/>
            <a:ext cx="2133600" cy="1713131"/>
            <a:chOff x="6858000" y="228600"/>
            <a:chExt cx="2133600" cy="1713131"/>
          </a:xfrm>
        </p:grpSpPr>
        <p:grpSp>
          <p:nvGrpSpPr>
            <p:cNvPr id="21" name="Group 20"/>
            <p:cNvGrpSpPr/>
            <p:nvPr/>
          </p:nvGrpSpPr>
          <p:grpSpPr>
            <a:xfrm>
              <a:off x="7010400" y="228600"/>
              <a:ext cx="1890921" cy="1073150"/>
              <a:chOff x="7010400" y="304800"/>
              <a:chExt cx="1890921" cy="1073150"/>
            </a:xfrm>
          </p:grpSpPr>
          <p:pic>
            <p:nvPicPr>
              <p:cNvPr id="61444" name="Picture 4" descr="http://upload.wikimedia.org/wikipedia/commons/3/3a/US-DOI-BLM-logo.png"/>
              <p:cNvPicPr>
                <a:picLocks noChangeAspect="1" noChangeArrowheads="1"/>
              </p:cNvPicPr>
              <p:nvPr/>
            </p:nvPicPr>
            <p:blipFill>
              <a:blip r:embed="rId6" cstate="print"/>
              <a:srcRect/>
              <a:stretch>
                <a:fillRect/>
              </a:stretch>
            </p:blipFill>
            <p:spPr bwMode="auto">
              <a:xfrm>
                <a:off x="7010400" y="410281"/>
                <a:ext cx="990600" cy="862189"/>
              </a:xfrm>
              <a:prstGeom prst="rect">
                <a:avLst/>
              </a:prstGeom>
              <a:noFill/>
            </p:spPr>
          </p:pic>
          <p:pic>
            <p:nvPicPr>
              <p:cNvPr id="61446" name="Picture 6" descr="http://leftbase.com/wp-content/uploads/2010/04/nps-logo.png"/>
              <p:cNvPicPr>
                <a:picLocks noChangeAspect="1" noChangeArrowheads="1"/>
              </p:cNvPicPr>
              <p:nvPr/>
            </p:nvPicPr>
            <p:blipFill>
              <a:blip r:embed="rId7" cstate="print"/>
              <a:srcRect/>
              <a:stretch>
                <a:fillRect/>
              </a:stretch>
            </p:blipFill>
            <p:spPr bwMode="auto">
              <a:xfrm>
                <a:off x="8077200" y="304800"/>
                <a:ext cx="824121" cy="1073150"/>
              </a:xfrm>
              <a:prstGeom prst="rect">
                <a:avLst/>
              </a:prstGeom>
              <a:noFill/>
            </p:spPr>
          </p:pic>
        </p:grpSp>
        <p:sp>
          <p:nvSpPr>
            <p:cNvPr id="22" name="TextBox 21"/>
            <p:cNvSpPr txBox="1"/>
            <p:nvPr/>
          </p:nvSpPr>
          <p:spPr>
            <a:xfrm>
              <a:off x="6858000" y="1295400"/>
              <a:ext cx="2133600" cy="646331"/>
            </a:xfrm>
            <a:prstGeom prst="rect">
              <a:avLst/>
            </a:prstGeom>
            <a:noFill/>
          </p:spPr>
          <p:txBody>
            <a:bodyPr wrap="square" rtlCol="0">
              <a:spAutoFit/>
            </a:bodyPr>
            <a:lstStyle/>
            <a:p>
              <a:pPr algn="ctr"/>
              <a:r>
                <a:rPr lang="en-US" dirty="0" smtClean="0">
                  <a:latin typeface="Georgia" pitchFamily="18" charset="0"/>
                </a:rPr>
                <a:t>Not Official Business</a:t>
              </a:r>
              <a:endParaRPr lang="en-US" dirty="0">
                <a:latin typeface="Georgia" pitchFamily="18" charset="0"/>
              </a:endParaRPr>
            </a:p>
          </p:txBody>
        </p:sp>
      </p:grpSp>
      <p:sp>
        <p:nvSpPr>
          <p:cNvPr id="25" name="Rectangle 24"/>
          <p:cNvSpPr/>
          <p:nvPr/>
        </p:nvSpPr>
        <p:spPr>
          <a:xfrm>
            <a:off x="76200" y="76200"/>
            <a:ext cx="8991600" cy="66675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324600" y="1447800"/>
            <a:ext cx="316112" cy="246221"/>
          </a:xfrm>
          <a:prstGeom prst="rect">
            <a:avLst/>
          </a:prstGeom>
          <a:noFill/>
        </p:spPr>
        <p:txBody>
          <a:bodyPr wrap="none" rtlCol="0">
            <a:spAutoFit/>
          </a:bodyPr>
          <a:lstStyle/>
          <a:p>
            <a:r>
              <a:rPr lang="en-US" sz="1000" dirty="0" smtClean="0"/>
              <a:t>10</a:t>
            </a:r>
            <a:endParaRPr lang="en-US" sz="1000" dirty="0"/>
          </a:p>
        </p:txBody>
      </p:sp>
      <p:grpSp>
        <p:nvGrpSpPr>
          <p:cNvPr id="7" name="Group 6"/>
          <p:cNvGrpSpPr/>
          <p:nvPr/>
        </p:nvGrpSpPr>
        <p:grpSpPr>
          <a:xfrm>
            <a:off x="3505200" y="1524000"/>
            <a:ext cx="1621990" cy="3048000"/>
            <a:chOff x="3407210" y="1600200"/>
            <a:chExt cx="1621990" cy="3048000"/>
          </a:xfrm>
        </p:grpSpPr>
        <p:sp>
          <p:nvSpPr>
            <p:cNvPr id="8" name="TextBox 7"/>
            <p:cNvSpPr txBox="1"/>
            <p:nvPr/>
          </p:nvSpPr>
          <p:spPr>
            <a:xfrm>
              <a:off x="4626410" y="1600200"/>
              <a:ext cx="250390" cy="246221"/>
            </a:xfrm>
            <a:prstGeom prst="rect">
              <a:avLst/>
            </a:prstGeom>
            <a:noFill/>
          </p:spPr>
          <p:txBody>
            <a:bodyPr wrap="none" rtlCol="0">
              <a:spAutoFit/>
            </a:bodyPr>
            <a:lstStyle/>
            <a:p>
              <a:r>
                <a:rPr lang="en-US" sz="1000" dirty="0" smtClean="0"/>
                <a:t>1</a:t>
              </a:r>
              <a:endParaRPr lang="en-US" sz="1000" dirty="0"/>
            </a:p>
          </p:txBody>
        </p:sp>
        <p:sp>
          <p:nvSpPr>
            <p:cNvPr id="9" name="TextBox 8"/>
            <p:cNvSpPr txBox="1"/>
            <p:nvPr/>
          </p:nvSpPr>
          <p:spPr>
            <a:xfrm>
              <a:off x="4626410" y="1963579"/>
              <a:ext cx="250390" cy="246221"/>
            </a:xfrm>
            <a:prstGeom prst="rect">
              <a:avLst/>
            </a:prstGeom>
            <a:noFill/>
          </p:spPr>
          <p:txBody>
            <a:bodyPr wrap="none" rtlCol="0">
              <a:spAutoFit/>
            </a:bodyPr>
            <a:lstStyle/>
            <a:p>
              <a:r>
                <a:rPr lang="en-US" sz="1000" dirty="0" smtClean="0"/>
                <a:t>3</a:t>
              </a:r>
              <a:endParaRPr lang="en-US" sz="1000" dirty="0"/>
            </a:p>
          </p:txBody>
        </p:sp>
        <p:sp>
          <p:nvSpPr>
            <p:cNvPr id="10" name="TextBox 9"/>
            <p:cNvSpPr txBox="1"/>
            <p:nvPr/>
          </p:nvSpPr>
          <p:spPr>
            <a:xfrm>
              <a:off x="4169210" y="1811179"/>
              <a:ext cx="250390" cy="246221"/>
            </a:xfrm>
            <a:prstGeom prst="rect">
              <a:avLst/>
            </a:prstGeom>
            <a:noFill/>
          </p:spPr>
          <p:txBody>
            <a:bodyPr wrap="none" rtlCol="0">
              <a:spAutoFit/>
            </a:bodyPr>
            <a:lstStyle/>
            <a:p>
              <a:r>
                <a:rPr lang="en-US" sz="1000" dirty="0" smtClean="0"/>
                <a:t>4</a:t>
              </a:r>
              <a:endParaRPr lang="en-US" sz="1000" dirty="0"/>
            </a:p>
          </p:txBody>
        </p:sp>
        <p:sp>
          <p:nvSpPr>
            <p:cNvPr id="11" name="TextBox 10"/>
            <p:cNvSpPr txBox="1"/>
            <p:nvPr/>
          </p:nvSpPr>
          <p:spPr>
            <a:xfrm>
              <a:off x="4528420" y="1811179"/>
              <a:ext cx="250390" cy="246221"/>
            </a:xfrm>
            <a:prstGeom prst="rect">
              <a:avLst/>
            </a:prstGeom>
            <a:noFill/>
          </p:spPr>
          <p:txBody>
            <a:bodyPr wrap="none" rtlCol="0">
              <a:spAutoFit/>
            </a:bodyPr>
            <a:lstStyle/>
            <a:p>
              <a:r>
                <a:rPr lang="en-US" sz="1000" dirty="0" smtClean="0"/>
                <a:t>5</a:t>
              </a:r>
              <a:endParaRPr lang="en-US" sz="1000" dirty="0"/>
            </a:p>
          </p:txBody>
        </p:sp>
        <p:sp>
          <p:nvSpPr>
            <p:cNvPr id="12" name="TextBox 11"/>
            <p:cNvSpPr txBox="1"/>
            <p:nvPr/>
          </p:nvSpPr>
          <p:spPr>
            <a:xfrm>
              <a:off x="4376020" y="1963579"/>
              <a:ext cx="250390" cy="246221"/>
            </a:xfrm>
            <a:prstGeom prst="rect">
              <a:avLst/>
            </a:prstGeom>
            <a:noFill/>
          </p:spPr>
          <p:txBody>
            <a:bodyPr wrap="none" rtlCol="0">
              <a:spAutoFit/>
            </a:bodyPr>
            <a:lstStyle/>
            <a:p>
              <a:r>
                <a:rPr lang="en-US" sz="1000" dirty="0" smtClean="0"/>
                <a:t>6</a:t>
              </a:r>
              <a:endParaRPr lang="en-US" sz="1000" dirty="0"/>
            </a:p>
          </p:txBody>
        </p:sp>
        <p:sp>
          <p:nvSpPr>
            <p:cNvPr id="13" name="TextBox 12"/>
            <p:cNvSpPr txBox="1"/>
            <p:nvPr/>
          </p:nvSpPr>
          <p:spPr>
            <a:xfrm>
              <a:off x="3407210" y="4401979"/>
              <a:ext cx="250390" cy="246221"/>
            </a:xfrm>
            <a:prstGeom prst="rect">
              <a:avLst/>
            </a:prstGeom>
            <a:noFill/>
          </p:spPr>
          <p:txBody>
            <a:bodyPr wrap="none" rtlCol="0">
              <a:spAutoFit/>
            </a:bodyPr>
            <a:lstStyle/>
            <a:p>
              <a:r>
                <a:rPr lang="en-US" sz="1000" dirty="0" smtClean="0"/>
                <a:t>9</a:t>
              </a:r>
              <a:endParaRPr lang="en-US" sz="1000" dirty="0"/>
            </a:p>
          </p:txBody>
        </p:sp>
        <p:sp>
          <p:nvSpPr>
            <p:cNvPr id="14" name="TextBox 13"/>
            <p:cNvSpPr txBox="1"/>
            <p:nvPr/>
          </p:nvSpPr>
          <p:spPr>
            <a:xfrm>
              <a:off x="3505200" y="4191000"/>
              <a:ext cx="250390" cy="246221"/>
            </a:xfrm>
            <a:prstGeom prst="rect">
              <a:avLst/>
            </a:prstGeom>
            <a:noFill/>
          </p:spPr>
          <p:txBody>
            <a:bodyPr wrap="square" rtlCol="0">
              <a:spAutoFit/>
            </a:bodyPr>
            <a:lstStyle/>
            <a:p>
              <a:r>
                <a:rPr lang="en-US" sz="1000" dirty="0" smtClean="0"/>
                <a:t>8</a:t>
              </a:r>
              <a:endParaRPr lang="en-US" sz="1000" dirty="0"/>
            </a:p>
          </p:txBody>
        </p:sp>
        <p:sp>
          <p:nvSpPr>
            <p:cNvPr id="15" name="TextBox 14"/>
            <p:cNvSpPr txBox="1"/>
            <p:nvPr/>
          </p:nvSpPr>
          <p:spPr>
            <a:xfrm>
              <a:off x="3429000" y="3886200"/>
              <a:ext cx="250390" cy="246221"/>
            </a:xfrm>
            <a:prstGeom prst="rect">
              <a:avLst/>
            </a:prstGeom>
            <a:noFill/>
          </p:spPr>
          <p:txBody>
            <a:bodyPr wrap="none" rtlCol="0">
              <a:spAutoFit/>
            </a:bodyPr>
            <a:lstStyle/>
            <a:p>
              <a:r>
                <a:rPr lang="en-US" sz="1000" dirty="0" smtClean="0"/>
                <a:t>7</a:t>
              </a:r>
              <a:endParaRPr lang="en-US" sz="1000" dirty="0"/>
            </a:p>
          </p:txBody>
        </p:sp>
        <p:sp>
          <p:nvSpPr>
            <p:cNvPr id="16" name="TextBox 15"/>
            <p:cNvSpPr txBox="1"/>
            <p:nvPr/>
          </p:nvSpPr>
          <p:spPr>
            <a:xfrm>
              <a:off x="4778810" y="1752600"/>
              <a:ext cx="250390" cy="246221"/>
            </a:xfrm>
            <a:prstGeom prst="rect">
              <a:avLst/>
            </a:prstGeom>
            <a:noFill/>
          </p:spPr>
          <p:txBody>
            <a:bodyPr wrap="none" rtlCol="0">
              <a:spAutoFit/>
            </a:bodyPr>
            <a:lstStyle/>
            <a:p>
              <a:r>
                <a:rPr lang="en-US" sz="1000" dirty="0" smtClean="0"/>
                <a:t>2</a:t>
              </a:r>
              <a:endParaRPr lang="en-US" sz="1000" dirty="0"/>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grayscl/>
          </a:blip>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789811" y="304800"/>
            <a:ext cx="7564378" cy="923330"/>
          </a:xfrm>
          <a:prstGeom prst="rect">
            <a:avLst/>
          </a:prstGeom>
          <a:solidFill>
            <a:schemeClr val="bg1"/>
          </a:solidFill>
          <a:ln w="19050">
            <a:solidFill>
              <a:schemeClr val="tx1"/>
            </a:solidFill>
          </a:ln>
        </p:spPr>
        <p:txBody>
          <a:bodyPr wrap="none" rtlCol="0">
            <a:spAutoFit/>
          </a:bodyPr>
          <a:lstStyle/>
          <a:p>
            <a:r>
              <a:rPr lang="en-US" sz="5400" b="1" dirty="0" smtClean="0">
                <a:ln w="1905"/>
                <a:effectLst>
                  <a:innerShdw blurRad="69850" dist="43180" dir="5400000">
                    <a:srgbClr val="000000">
                      <a:alpha val="65000"/>
                    </a:srgbClr>
                  </a:innerShdw>
                </a:effectLst>
                <a:latin typeface="Tekton Pro" pitchFamily="34" charset="0"/>
              </a:rPr>
              <a:t>Appendix: Data Searching</a:t>
            </a:r>
            <a:endParaRPr lang="en-US" sz="5400" b="1" dirty="0">
              <a:ln w="1905"/>
              <a:effectLst>
                <a:innerShdw blurRad="69850" dist="43180" dir="5400000">
                  <a:srgbClr val="000000">
                    <a:alpha val="65000"/>
                  </a:srgbClr>
                </a:innerShdw>
              </a:effectLst>
              <a:latin typeface="Tekton Pro" pitchFamily="34" charset="0"/>
            </a:endParaRPr>
          </a:p>
        </p:txBody>
      </p:sp>
      <p:sp>
        <p:nvSpPr>
          <p:cNvPr id="4" name="TextBox 3"/>
          <p:cNvSpPr txBox="1"/>
          <p:nvPr/>
        </p:nvSpPr>
        <p:spPr>
          <a:xfrm>
            <a:off x="228600" y="1447800"/>
            <a:ext cx="3886200" cy="5262979"/>
          </a:xfrm>
          <a:prstGeom prst="rect">
            <a:avLst/>
          </a:prstGeom>
          <a:solidFill>
            <a:schemeClr val="bg1"/>
          </a:solidFill>
          <a:ln w="19050">
            <a:solidFill>
              <a:schemeClr val="tx1"/>
            </a:solidFill>
          </a:ln>
        </p:spPr>
        <p:txBody>
          <a:bodyPr wrap="square" rtlCol="0">
            <a:spAutoFit/>
          </a:bodyPr>
          <a:lstStyle/>
          <a:p>
            <a:r>
              <a:rPr lang="en-US" sz="2400" dirty="0" smtClean="0">
                <a:latin typeface="Tekton Pro" pitchFamily="34" charset="0"/>
              </a:rPr>
              <a:t>Tips</a:t>
            </a:r>
          </a:p>
          <a:p>
            <a:pPr marL="342900" indent="-342900">
              <a:buAutoNum type="arabicPeriod"/>
            </a:pPr>
            <a:r>
              <a:rPr lang="en-US" sz="2400" dirty="0" smtClean="0">
                <a:latin typeface="Tekton Pro" pitchFamily="34" charset="0"/>
              </a:rPr>
              <a:t>Have a list of sources (i.e. websites &amp; databases)</a:t>
            </a:r>
          </a:p>
          <a:p>
            <a:pPr marL="342900" indent="-342900">
              <a:buAutoNum type="arabicPeriod"/>
            </a:pPr>
            <a:r>
              <a:rPr lang="en-US" sz="2400" dirty="0" smtClean="0">
                <a:latin typeface="Tekton Pro" pitchFamily="34" charset="0"/>
              </a:rPr>
              <a:t>Have a plan</a:t>
            </a:r>
          </a:p>
          <a:p>
            <a:pPr marL="342900" indent="-342900">
              <a:buAutoNum type="arabicPeriod"/>
            </a:pPr>
            <a:r>
              <a:rPr lang="en-US" sz="2400" dirty="0" smtClean="0">
                <a:latin typeface="Tekton Pro" pitchFamily="34" charset="0"/>
              </a:rPr>
              <a:t>Be flexible and willing to edit</a:t>
            </a:r>
          </a:p>
          <a:p>
            <a:pPr marL="342900" indent="-342900">
              <a:buAutoNum type="arabicPeriod"/>
            </a:pPr>
            <a:r>
              <a:rPr lang="en-US" sz="2400" dirty="0" smtClean="0">
                <a:latin typeface="Tekton Pro" pitchFamily="34" charset="0"/>
              </a:rPr>
              <a:t>Know how to convert data</a:t>
            </a:r>
          </a:p>
          <a:p>
            <a:pPr marL="342900" indent="-342900">
              <a:buAutoNum type="arabicPeriod"/>
            </a:pPr>
            <a:r>
              <a:rPr lang="en-US" sz="2400" dirty="0" smtClean="0">
                <a:latin typeface="Tekton Pro" pitchFamily="34" charset="0"/>
              </a:rPr>
              <a:t>If possible gather your own field data</a:t>
            </a:r>
          </a:p>
          <a:p>
            <a:pPr marL="342900" indent="-342900">
              <a:buAutoNum type="arabicPeriod"/>
            </a:pPr>
            <a:r>
              <a:rPr lang="en-US" sz="2400" dirty="0" smtClean="0">
                <a:latin typeface="Tekton Pro" pitchFamily="34" charset="0"/>
              </a:rPr>
              <a:t>Get all you data together before you start the project</a:t>
            </a:r>
          </a:p>
          <a:p>
            <a:pPr marL="342900" indent="-342900">
              <a:buAutoNum type="arabicPeriod"/>
            </a:pPr>
            <a:r>
              <a:rPr lang="en-US" sz="2400" dirty="0" smtClean="0">
                <a:latin typeface="Tekton Pro" pitchFamily="34" charset="0"/>
              </a:rPr>
              <a:t>Have people contacts</a:t>
            </a:r>
          </a:p>
          <a:p>
            <a:pPr marL="342900" indent="-342900">
              <a:buAutoNum type="arabicPeriod"/>
            </a:pPr>
            <a:endParaRPr lang="en-US" sz="2400" dirty="0">
              <a:latin typeface="Tekton Pro" pitchFamily="34" charset="0"/>
            </a:endParaRPr>
          </a:p>
        </p:txBody>
      </p:sp>
      <p:pic>
        <p:nvPicPr>
          <p:cNvPr id="66561" name="Picture 1"/>
          <p:cNvPicPr>
            <a:picLocks noChangeAspect="1" noChangeArrowheads="1"/>
          </p:cNvPicPr>
          <p:nvPr/>
        </p:nvPicPr>
        <p:blipFill>
          <a:blip r:embed="rId4" cstate="print"/>
          <a:srcRect/>
          <a:stretch>
            <a:fillRect/>
          </a:stretch>
        </p:blipFill>
        <p:spPr bwMode="auto">
          <a:xfrm>
            <a:off x="4344265" y="1447800"/>
            <a:ext cx="4531448" cy="3124200"/>
          </a:xfrm>
          <a:prstGeom prst="rect">
            <a:avLst/>
          </a:prstGeom>
          <a:noFill/>
          <a:ln w="19050">
            <a:solidFill>
              <a:schemeClr val="tx1"/>
            </a:solidFill>
            <a:miter lim="800000"/>
            <a:headEnd/>
            <a:tailEnd/>
          </a:ln>
          <a:effectLst/>
        </p:spPr>
      </p:pic>
      <p:sp>
        <p:nvSpPr>
          <p:cNvPr id="13" name="Rectangle 12"/>
          <p:cNvSpPr/>
          <p:nvPr/>
        </p:nvSpPr>
        <p:spPr>
          <a:xfrm flipH="1">
            <a:off x="4343400" y="4724400"/>
            <a:ext cx="4535424" cy="19812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PS receiver1.jpg"/>
          <p:cNvPicPr>
            <a:picLocks noChangeAspect="1"/>
          </p:cNvPicPr>
          <p:nvPr/>
        </p:nvPicPr>
        <p:blipFill>
          <a:blip r:embed="rId5" cstate="print">
            <a:clrChange>
              <a:clrFrom>
                <a:srgbClr val="FFFEFC"/>
              </a:clrFrom>
              <a:clrTo>
                <a:srgbClr val="FFFEFC">
                  <a:alpha val="0"/>
                </a:srgbClr>
              </a:clrTo>
            </a:clrChange>
          </a:blip>
          <a:srcRect l="15789" r="26316"/>
          <a:stretch>
            <a:fillRect/>
          </a:stretch>
        </p:blipFill>
        <p:spPr>
          <a:xfrm>
            <a:off x="4343400" y="4838700"/>
            <a:ext cx="1014663" cy="1752600"/>
          </a:xfrm>
          <a:prstGeom prst="rect">
            <a:avLst/>
          </a:prstGeom>
        </p:spPr>
      </p:pic>
      <p:pic>
        <p:nvPicPr>
          <p:cNvPr id="11" name="Picture 10" descr="garmin-forerunner-205-gps-trainer-forerunner-205-gps-.jpg"/>
          <p:cNvPicPr>
            <a:picLocks noChangeAspect="1"/>
          </p:cNvPicPr>
          <p:nvPr/>
        </p:nvPicPr>
        <p:blipFill>
          <a:blip r:embed="rId6" cstate="print">
            <a:clrChange>
              <a:clrFrom>
                <a:srgbClr val="FFFFFF"/>
              </a:clrFrom>
              <a:clrTo>
                <a:srgbClr val="FFFFFF">
                  <a:alpha val="0"/>
                </a:srgbClr>
              </a:clrTo>
            </a:clrChange>
          </a:blip>
          <a:stretch>
            <a:fillRect/>
          </a:stretch>
        </p:blipFill>
        <p:spPr>
          <a:xfrm>
            <a:off x="5715000" y="4874453"/>
            <a:ext cx="1659543" cy="1681095"/>
          </a:xfrm>
          <a:prstGeom prst="rect">
            <a:avLst/>
          </a:prstGeom>
        </p:spPr>
      </p:pic>
      <p:pic>
        <p:nvPicPr>
          <p:cNvPr id="66568" name="Picture 8" descr="http://dvice.com/assets_c/2009/05/oregon-550t-camera-thumb-550xauto-17716.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flipH="1">
            <a:off x="7620000" y="4829556"/>
            <a:ext cx="1066800" cy="177088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49987"/>
          <a:stretch>
            <a:fillRect/>
          </a:stretch>
        </p:blipFill>
        <p:spPr bwMode="auto">
          <a:xfrm>
            <a:off x="379900" y="76200"/>
            <a:ext cx="8384200" cy="6705600"/>
          </a:xfrm>
          <a:prstGeom prst="rect">
            <a:avLst/>
          </a:prstGeom>
          <a:noFill/>
          <a:ln w="19050">
            <a:solidFill>
              <a:schemeClr val="tx1"/>
            </a:solidFill>
            <a:miter lim="800000"/>
            <a:headEnd/>
            <a:tailEnd/>
          </a:ln>
        </p:spPr>
      </p:pic>
      <p:cxnSp>
        <p:nvCxnSpPr>
          <p:cNvPr id="6" name="Straight Arrow Connector 5"/>
          <p:cNvCxnSpPr/>
          <p:nvPr/>
        </p:nvCxnSpPr>
        <p:spPr>
          <a:xfrm rot="5400000">
            <a:off x="1104900" y="1562100"/>
            <a:ext cx="533400" cy="3048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1" idx="1"/>
          </p:cNvCxnSpPr>
          <p:nvPr/>
        </p:nvCxnSpPr>
        <p:spPr>
          <a:xfrm rot="10800000" flipV="1">
            <a:off x="1905000" y="2609166"/>
            <a:ext cx="2514600" cy="66743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228600" y="4038600"/>
            <a:ext cx="16002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762000" y="533400"/>
            <a:ext cx="5334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47800" y="1143000"/>
            <a:ext cx="1143000" cy="461665"/>
          </a:xfrm>
          <a:prstGeom prst="rect">
            <a:avLst/>
          </a:prstGeom>
          <a:noFill/>
        </p:spPr>
        <p:txBody>
          <a:bodyPr wrap="square" rtlCol="0">
            <a:spAutoFit/>
          </a:bodyPr>
          <a:lstStyle/>
          <a:p>
            <a:r>
              <a:rPr lang="en-US" sz="1200" dirty="0" smtClean="0">
                <a:solidFill>
                  <a:srgbClr val="C00000"/>
                </a:solidFill>
              </a:rPr>
              <a:t>This is my new project folder</a:t>
            </a:r>
            <a:endParaRPr lang="en-US" sz="1200" dirty="0">
              <a:solidFill>
                <a:srgbClr val="C00000"/>
              </a:solidFill>
            </a:endParaRPr>
          </a:p>
        </p:txBody>
      </p:sp>
      <p:sp>
        <p:nvSpPr>
          <p:cNvPr id="29" name="TextBox 28"/>
          <p:cNvSpPr txBox="1"/>
          <p:nvPr/>
        </p:nvSpPr>
        <p:spPr>
          <a:xfrm>
            <a:off x="1219200" y="789801"/>
            <a:ext cx="1295400" cy="276999"/>
          </a:xfrm>
          <a:prstGeom prst="rect">
            <a:avLst/>
          </a:prstGeom>
          <a:noFill/>
        </p:spPr>
        <p:txBody>
          <a:bodyPr wrap="square" rtlCol="0">
            <a:spAutoFit/>
          </a:bodyPr>
          <a:lstStyle/>
          <a:p>
            <a:r>
              <a:rPr lang="en-US" sz="1200" dirty="0" smtClean="0">
                <a:solidFill>
                  <a:srgbClr val="C00000"/>
                </a:solidFill>
              </a:rPr>
              <a:t>Connect to folder</a:t>
            </a:r>
            <a:endParaRPr lang="en-US" sz="1200" dirty="0">
              <a:solidFill>
                <a:srgbClr val="C00000"/>
              </a:solidFill>
            </a:endParaRPr>
          </a:p>
        </p:txBody>
      </p:sp>
      <p:sp>
        <p:nvSpPr>
          <p:cNvPr id="30" name="TextBox 29"/>
          <p:cNvSpPr txBox="1"/>
          <p:nvPr/>
        </p:nvSpPr>
        <p:spPr>
          <a:xfrm>
            <a:off x="609600" y="5029200"/>
            <a:ext cx="1447800" cy="830997"/>
          </a:xfrm>
          <a:prstGeom prst="rect">
            <a:avLst/>
          </a:prstGeom>
          <a:noFill/>
        </p:spPr>
        <p:txBody>
          <a:bodyPr wrap="square" rtlCol="0">
            <a:spAutoFit/>
          </a:bodyPr>
          <a:lstStyle/>
          <a:p>
            <a:r>
              <a:rPr lang="en-US" sz="1200" dirty="0" smtClean="0">
                <a:solidFill>
                  <a:srgbClr val="C00000"/>
                </a:solidFill>
              </a:rPr>
              <a:t>This what it will look like when you are connected to the GRAIL server</a:t>
            </a:r>
            <a:endParaRPr lang="en-US" sz="1200" dirty="0">
              <a:solidFill>
                <a:srgbClr val="C00000"/>
              </a:solidFill>
            </a:endParaRPr>
          </a:p>
        </p:txBody>
      </p:sp>
      <p:sp>
        <p:nvSpPr>
          <p:cNvPr id="31" name="TextBox 30"/>
          <p:cNvSpPr txBox="1"/>
          <p:nvPr/>
        </p:nvSpPr>
        <p:spPr>
          <a:xfrm>
            <a:off x="4419600" y="2286000"/>
            <a:ext cx="1828800" cy="646331"/>
          </a:xfrm>
          <a:prstGeom prst="rect">
            <a:avLst/>
          </a:prstGeom>
          <a:noFill/>
        </p:spPr>
        <p:txBody>
          <a:bodyPr wrap="square" rtlCol="0">
            <a:spAutoFit/>
          </a:bodyPr>
          <a:lstStyle/>
          <a:p>
            <a:r>
              <a:rPr lang="en-US" sz="1200" dirty="0" smtClean="0">
                <a:solidFill>
                  <a:srgbClr val="C00000"/>
                </a:solidFill>
              </a:rPr>
              <a:t>Double click on this icon to connect to a database server</a:t>
            </a:r>
            <a:endParaRPr lang="en-US" sz="1200" dirty="0">
              <a:solidFill>
                <a:srgbClr val="C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l="456"/>
          <a:stretch>
            <a:fillRect/>
          </a:stretch>
        </p:blipFill>
        <p:spPr bwMode="auto">
          <a:xfrm>
            <a:off x="361727" y="55904"/>
            <a:ext cx="8420547" cy="6746193"/>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906"/>
          <a:stretch>
            <a:fillRect/>
          </a:stretch>
        </p:blipFill>
        <p:spPr bwMode="auto">
          <a:xfrm>
            <a:off x="381000" y="76200"/>
            <a:ext cx="8382000" cy="6705600"/>
          </a:xfrm>
          <a:prstGeom prst="rect">
            <a:avLst/>
          </a:prstGeom>
          <a:noFill/>
          <a:ln w="19050">
            <a:solidFill>
              <a:schemeClr val="tx1"/>
            </a:solid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029200" y="381000"/>
            <a:ext cx="1943100" cy="3886200"/>
          </a:xfrm>
          <a:prstGeom prst="rect">
            <a:avLst/>
          </a:prstGeom>
          <a:noFill/>
          <a:ln w="19050">
            <a:solidFill>
              <a:schemeClr val="tx1"/>
            </a:solid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2667000" y="4572000"/>
            <a:ext cx="2888974" cy="2120630"/>
          </a:xfrm>
          <a:prstGeom prst="rect">
            <a:avLst/>
          </a:prstGeom>
          <a:noFill/>
          <a:ln w="19050">
            <a:solidFill>
              <a:schemeClr val="tx1"/>
            </a:solid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5791200" y="4572000"/>
            <a:ext cx="2880691" cy="2114550"/>
          </a:xfrm>
          <a:prstGeom prst="rect">
            <a:avLst/>
          </a:prstGeom>
          <a:noFill/>
          <a:ln w="19050">
            <a:solidFill>
              <a:schemeClr val="tx1"/>
            </a:solidFill>
            <a:miter lim="800000"/>
            <a:headEnd/>
            <a:tailEnd/>
          </a:ln>
        </p:spPr>
      </p:pic>
      <p:cxnSp>
        <p:nvCxnSpPr>
          <p:cNvPr id="10" name="Straight Arrow Connector 9"/>
          <p:cNvCxnSpPr>
            <a:stCxn id="17" idx="2"/>
          </p:cNvCxnSpPr>
          <p:nvPr/>
        </p:nvCxnSpPr>
        <p:spPr>
          <a:xfrm rot="16200000" flipH="1">
            <a:off x="510749" y="4701748"/>
            <a:ext cx="540605" cy="266702"/>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5000" y="833735"/>
            <a:ext cx="1295400" cy="461665"/>
          </a:xfrm>
          <a:prstGeom prst="rect">
            <a:avLst/>
          </a:prstGeom>
          <a:noFill/>
        </p:spPr>
        <p:txBody>
          <a:bodyPr wrap="square" rtlCol="0">
            <a:spAutoFit/>
          </a:bodyPr>
          <a:lstStyle/>
          <a:p>
            <a:r>
              <a:rPr lang="en-US" sz="1200" dirty="0" smtClean="0">
                <a:solidFill>
                  <a:srgbClr val="C00000"/>
                </a:solidFill>
              </a:rPr>
              <a:t>My working Folder</a:t>
            </a:r>
            <a:endParaRPr lang="en-US" sz="1200" dirty="0">
              <a:solidFill>
                <a:srgbClr val="C00000"/>
              </a:solidFill>
            </a:endParaRPr>
          </a:p>
        </p:txBody>
      </p:sp>
      <p:cxnSp>
        <p:nvCxnSpPr>
          <p:cNvPr id="12" name="Straight Arrow Connector 11"/>
          <p:cNvCxnSpPr/>
          <p:nvPr/>
        </p:nvCxnSpPr>
        <p:spPr>
          <a:xfrm>
            <a:off x="609600" y="3733800"/>
            <a:ext cx="533400" cy="762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
          </p:cNvCxnSpPr>
          <p:nvPr/>
        </p:nvCxnSpPr>
        <p:spPr>
          <a:xfrm rot="10800000">
            <a:off x="1447800" y="990602"/>
            <a:ext cx="457200" cy="73966"/>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5" idx="2"/>
          </p:cNvCxnSpPr>
          <p:nvPr/>
        </p:nvCxnSpPr>
        <p:spPr>
          <a:xfrm rot="16200000" flipH="1">
            <a:off x="8193732" y="497533"/>
            <a:ext cx="147937" cy="6858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15200" y="304800"/>
            <a:ext cx="1219200" cy="461665"/>
          </a:xfrm>
          <a:prstGeom prst="rect">
            <a:avLst/>
          </a:prstGeom>
          <a:noFill/>
        </p:spPr>
        <p:txBody>
          <a:bodyPr wrap="square" rtlCol="0">
            <a:spAutoFit/>
          </a:bodyPr>
          <a:lstStyle/>
          <a:p>
            <a:r>
              <a:rPr lang="en-US" sz="1200" dirty="0" smtClean="0">
                <a:solidFill>
                  <a:srgbClr val="C00000"/>
                </a:solidFill>
              </a:rPr>
              <a:t>Another method to find tools</a:t>
            </a:r>
            <a:endParaRPr lang="en-US" sz="1200" dirty="0">
              <a:solidFill>
                <a:srgbClr val="C00000"/>
              </a:solidFill>
            </a:endParaRPr>
          </a:p>
        </p:txBody>
      </p:sp>
      <p:sp>
        <p:nvSpPr>
          <p:cNvPr id="16" name="TextBox 15"/>
          <p:cNvSpPr txBox="1"/>
          <p:nvPr/>
        </p:nvSpPr>
        <p:spPr>
          <a:xfrm>
            <a:off x="7010400" y="2281535"/>
            <a:ext cx="1219200" cy="461665"/>
          </a:xfrm>
          <a:prstGeom prst="rect">
            <a:avLst/>
          </a:prstGeom>
          <a:noFill/>
        </p:spPr>
        <p:txBody>
          <a:bodyPr wrap="square" rtlCol="0">
            <a:spAutoFit/>
          </a:bodyPr>
          <a:lstStyle/>
          <a:p>
            <a:r>
              <a:rPr lang="en-US" sz="1200" dirty="0" smtClean="0">
                <a:solidFill>
                  <a:srgbClr val="C00000"/>
                </a:solidFill>
              </a:rPr>
              <a:t>Finding the tools in the tool box</a:t>
            </a:r>
            <a:endParaRPr lang="en-US" sz="1200" dirty="0">
              <a:solidFill>
                <a:srgbClr val="C00000"/>
              </a:solidFill>
            </a:endParaRPr>
          </a:p>
        </p:txBody>
      </p:sp>
      <p:sp>
        <p:nvSpPr>
          <p:cNvPr id="17" name="TextBox 16"/>
          <p:cNvSpPr txBox="1"/>
          <p:nvPr/>
        </p:nvSpPr>
        <p:spPr>
          <a:xfrm>
            <a:off x="152400" y="3733800"/>
            <a:ext cx="990600" cy="830997"/>
          </a:xfrm>
          <a:prstGeom prst="rect">
            <a:avLst/>
          </a:prstGeom>
          <a:noFill/>
        </p:spPr>
        <p:txBody>
          <a:bodyPr wrap="square" rtlCol="0">
            <a:spAutoFit/>
          </a:bodyPr>
          <a:lstStyle/>
          <a:p>
            <a:pPr algn="ctr"/>
            <a:r>
              <a:rPr lang="en-US" sz="1200" dirty="0" smtClean="0">
                <a:solidFill>
                  <a:srgbClr val="C00000"/>
                </a:solidFill>
              </a:rPr>
              <a:t>The 3 wanted feature classes</a:t>
            </a:r>
            <a:endParaRPr lang="en-US" sz="1200" dirty="0">
              <a:solidFill>
                <a:srgbClr val="C00000"/>
              </a:solidFill>
            </a:endParaRPr>
          </a:p>
        </p:txBody>
      </p:sp>
      <p:cxnSp>
        <p:nvCxnSpPr>
          <p:cNvPr id="23" name="Elbow Connector 22"/>
          <p:cNvCxnSpPr/>
          <p:nvPr/>
        </p:nvCxnSpPr>
        <p:spPr>
          <a:xfrm rot="16200000" flipH="1">
            <a:off x="152400" y="4800600"/>
            <a:ext cx="990600" cy="381000"/>
          </a:xfrm>
          <a:prstGeom prst="bentConnector3">
            <a:avLst>
              <a:gd name="adj1" fmla="val 99705"/>
            </a:avLst>
          </a:prstGeom>
          <a:ln w="28575">
            <a:solidFill>
              <a:srgbClr val="C00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276600" y="3886200"/>
            <a:ext cx="1143000" cy="276999"/>
          </a:xfrm>
          <a:prstGeom prst="rect">
            <a:avLst/>
          </a:prstGeom>
          <a:noFill/>
        </p:spPr>
        <p:txBody>
          <a:bodyPr wrap="square" rtlCol="0">
            <a:spAutoFit/>
          </a:bodyPr>
          <a:lstStyle/>
          <a:p>
            <a:r>
              <a:rPr lang="en-US" sz="1200" dirty="0" smtClean="0">
                <a:solidFill>
                  <a:srgbClr val="C00000"/>
                </a:solidFill>
              </a:rPr>
              <a:t>The tools used</a:t>
            </a:r>
            <a:endParaRPr lang="en-US" sz="1200" dirty="0">
              <a:solidFill>
                <a:srgbClr val="C00000"/>
              </a:solidFill>
            </a:endParaRPr>
          </a:p>
        </p:txBody>
      </p:sp>
      <p:sp>
        <p:nvSpPr>
          <p:cNvPr id="66" name="TextBox 65"/>
          <p:cNvSpPr txBox="1"/>
          <p:nvPr/>
        </p:nvSpPr>
        <p:spPr>
          <a:xfrm>
            <a:off x="2971800" y="1371600"/>
            <a:ext cx="1828800" cy="276999"/>
          </a:xfrm>
          <a:prstGeom prst="rect">
            <a:avLst/>
          </a:prstGeom>
          <a:noFill/>
        </p:spPr>
        <p:txBody>
          <a:bodyPr wrap="square" rtlCol="0">
            <a:spAutoFit/>
          </a:bodyPr>
          <a:lstStyle/>
          <a:p>
            <a:r>
              <a:rPr lang="en-US" sz="1200" dirty="0" smtClean="0">
                <a:solidFill>
                  <a:srgbClr val="C00000"/>
                </a:solidFill>
              </a:rPr>
              <a:t>The resulting shape files</a:t>
            </a:r>
            <a:endParaRPr lang="en-US" sz="1200" dirty="0">
              <a:solidFill>
                <a:srgbClr val="C00000"/>
              </a:solidFill>
            </a:endParaRPr>
          </a:p>
        </p:txBody>
      </p:sp>
      <p:cxnSp>
        <p:nvCxnSpPr>
          <p:cNvPr id="70" name="Straight Arrow Connector 69"/>
          <p:cNvCxnSpPr>
            <a:stCxn id="65" idx="3"/>
          </p:cNvCxnSpPr>
          <p:nvPr/>
        </p:nvCxnSpPr>
        <p:spPr>
          <a:xfrm>
            <a:off x="4419600" y="4024700"/>
            <a:ext cx="1295400" cy="5473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5" idx="2"/>
          </p:cNvCxnSpPr>
          <p:nvPr/>
        </p:nvCxnSpPr>
        <p:spPr>
          <a:xfrm rot="5400000">
            <a:off x="3586550" y="4234249"/>
            <a:ext cx="332601" cy="1905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6" idx="0"/>
          </p:cNvCxnSpPr>
          <p:nvPr/>
        </p:nvCxnSpPr>
        <p:spPr>
          <a:xfrm rot="16200000" flipV="1">
            <a:off x="7050733" y="1712268"/>
            <a:ext cx="147935" cy="990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16" idx="2"/>
          </p:cNvCxnSpPr>
          <p:nvPr/>
        </p:nvCxnSpPr>
        <p:spPr>
          <a:xfrm rot="5400000">
            <a:off x="6972299" y="2476501"/>
            <a:ext cx="381002"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81000" y="381000"/>
            <a:ext cx="8382000" cy="6089792"/>
          </a:xfrm>
          <a:prstGeom prst="rect">
            <a:avLst/>
          </a:prstGeom>
          <a:noFill/>
          <a:ln w="19050">
            <a:solidFill>
              <a:schemeClr val="tx1"/>
            </a:solidFill>
            <a:miter lim="800000"/>
            <a:headEnd/>
            <a:tailEnd/>
          </a:ln>
        </p:spPr>
      </p:pic>
      <p:cxnSp>
        <p:nvCxnSpPr>
          <p:cNvPr id="4" name="Straight Arrow Connector 3"/>
          <p:cNvCxnSpPr/>
          <p:nvPr/>
        </p:nvCxnSpPr>
        <p:spPr>
          <a:xfrm rot="10800000" flipV="1">
            <a:off x="6477000" y="2514600"/>
            <a:ext cx="990600" cy="6858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9" idx="2"/>
          </p:cNvCxnSpPr>
          <p:nvPr/>
        </p:nvCxnSpPr>
        <p:spPr>
          <a:xfrm rot="16200000" flipH="1">
            <a:off x="3242965" y="4233565"/>
            <a:ext cx="448272" cy="1143002"/>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57400" y="3657600"/>
            <a:ext cx="1676400" cy="92333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The forest is off of I40, just east of Holbrook, AZ</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l="16080" r="23045"/>
          <a:stretch>
            <a:fillRect/>
          </a:stretch>
        </p:blipFill>
        <p:spPr bwMode="auto">
          <a:xfrm>
            <a:off x="4724400" y="723900"/>
            <a:ext cx="4038600" cy="5410200"/>
          </a:xfrm>
          <a:prstGeom prst="rect">
            <a:avLst/>
          </a:prstGeom>
          <a:noFill/>
          <a:ln w="19050">
            <a:solidFill>
              <a:schemeClr val="tx1"/>
            </a:solidFill>
            <a:miter lim="800000"/>
            <a:headEnd/>
            <a:tailEnd/>
          </a:ln>
        </p:spPr>
      </p:pic>
      <p:pic>
        <p:nvPicPr>
          <p:cNvPr id="2050" name="Picture 2"/>
          <p:cNvPicPr>
            <a:picLocks noChangeAspect="1" noChangeArrowheads="1"/>
          </p:cNvPicPr>
          <p:nvPr/>
        </p:nvPicPr>
        <p:blipFill>
          <a:blip r:embed="rId5" cstate="print"/>
          <a:srcRect l="15584" r="23377"/>
          <a:stretch>
            <a:fillRect/>
          </a:stretch>
        </p:blipFill>
        <p:spPr bwMode="auto">
          <a:xfrm>
            <a:off x="457200" y="381000"/>
            <a:ext cx="3962400" cy="6096000"/>
          </a:xfrm>
          <a:prstGeom prst="rect">
            <a:avLst/>
          </a:prstGeom>
          <a:noFill/>
          <a:ln w="19050">
            <a:solidFill>
              <a:schemeClr val="tx1"/>
            </a:solidFill>
            <a:miter lim="800000"/>
            <a:headEnd/>
            <a:tailEnd/>
          </a:ln>
        </p:spPr>
      </p:pic>
      <p:cxnSp>
        <p:nvCxnSpPr>
          <p:cNvPr id="11" name="Straight Arrow Connector 10"/>
          <p:cNvCxnSpPr>
            <a:stCxn id="12" idx="2"/>
          </p:cNvCxnSpPr>
          <p:nvPr/>
        </p:nvCxnSpPr>
        <p:spPr>
          <a:xfrm rot="5400000">
            <a:off x="2406312" y="4425613"/>
            <a:ext cx="1702477" cy="5715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19400" y="1828800"/>
            <a:ext cx="1447800" cy="2031325"/>
          </a:xfrm>
          <a:prstGeom prst="rect">
            <a:avLst/>
          </a:prstGeom>
          <a:noFill/>
        </p:spPr>
        <p:txBody>
          <a:bodyPr wrap="square" rtlCol="0">
            <a:spAutoFit/>
          </a:bodyPr>
          <a:lstStyle/>
          <a:p>
            <a:pPr algn="ctr"/>
            <a:r>
              <a:rPr lang="en-US" dirty="0" smtClean="0">
                <a:solidFill>
                  <a:srgbClr val="FF0000"/>
                </a:solidFill>
                <a:effectLst>
                  <a:outerShdw blurRad="38100" dist="38100" dir="2700000" algn="tl">
                    <a:srgbClr val="000000">
                      <a:alpha val="43137"/>
                    </a:srgbClr>
                  </a:outerShdw>
                </a:effectLst>
              </a:rPr>
              <a:t>Click on one these links to bring up a reference page like the one on the right</a:t>
            </a:r>
            <a:endParaRPr lang="en-US" dirty="0">
              <a:solidFill>
                <a:srgbClr val="FF0000"/>
              </a:solidFill>
              <a:effectLst>
                <a:outerShdw blurRad="38100" dist="38100" dir="2700000" algn="tl">
                  <a:srgbClr val="000000">
                    <a:alpha val="43137"/>
                  </a:srgbClr>
                </a:outerShdw>
              </a:effectLst>
            </a:endParaRPr>
          </a:p>
        </p:txBody>
      </p:sp>
      <p:cxnSp>
        <p:nvCxnSpPr>
          <p:cNvPr id="14" name="Straight Arrow Connector 13"/>
          <p:cNvCxnSpPr>
            <a:stCxn id="15" idx="2"/>
          </p:cNvCxnSpPr>
          <p:nvPr/>
        </p:nvCxnSpPr>
        <p:spPr>
          <a:xfrm rot="5400000">
            <a:off x="6109276" y="3137475"/>
            <a:ext cx="1268849" cy="990601"/>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91199" y="1828800"/>
            <a:ext cx="2895601" cy="1169551"/>
          </a:xfrm>
          <a:prstGeom prst="rect">
            <a:avLst/>
          </a:prstGeom>
          <a:noFill/>
        </p:spPr>
        <p:txBody>
          <a:bodyPr wrap="square" rtlCol="0">
            <a:spAutoFit/>
          </a:bodyPr>
          <a:lstStyle/>
          <a:p>
            <a:pPr algn="ctr"/>
            <a:r>
              <a:rPr lang="en-US" sz="1400" dirty="0" smtClean="0">
                <a:solidFill>
                  <a:srgbClr val="FF0000"/>
                </a:solidFill>
                <a:effectLst>
                  <a:outerShdw blurRad="38100" dist="38100" dir="2700000" algn="tl">
                    <a:srgbClr val="000000">
                      <a:alpha val="43137"/>
                    </a:srgbClr>
                  </a:outerShdw>
                </a:effectLst>
              </a:rPr>
              <a:t>Scroll down to here and click this link to download the zip file. Sometimes you will get to this page and the zip file isn’t there so you have to find another source outside the NPS</a:t>
            </a:r>
            <a:endParaRPr lang="en-US" sz="14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381000" y="114300"/>
            <a:ext cx="8382000" cy="6629400"/>
          </a:xfrm>
          <a:prstGeom prst="rect">
            <a:avLst/>
          </a:prstGeom>
          <a:noFill/>
          <a:ln w="19050">
            <a:solidFill>
              <a:schemeClr val="tx1"/>
            </a:solidFill>
            <a:miter lim="800000"/>
            <a:headEnd/>
            <a:tailEnd/>
          </a:ln>
        </p:spPr>
      </p:pic>
      <p:cxnSp>
        <p:nvCxnSpPr>
          <p:cNvPr id="5" name="Straight Arrow Connector 4"/>
          <p:cNvCxnSpPr/>
          <p:nvPr/>
        </p:nvCxnSpPr>
        <p:spPr>
          <a:xfrm rot="10800000">
            <a:off x="914400" y="762000"/>
            <a:ext cx="228600" cy="152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43" idx="0"/>
          </p:cNvCxnSpPr>
          <p:nvPr/>
        </p:nvCxnSpPr>
        <p:spPr>
          <a:xfrm rot="5400000" flipH="1" flipV="1">
            <a:off x="850732" y="2883069"/>
            <a:ext cx="432137"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flipV="1">
            <a:off x="1143000" y="228600"/>
            <a:ext cx="609600" cy="228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6629400" y="685799"/>
            <a:ext cx="838200" cy="76199"/>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1" idx="3"/>
          </p:cNvCxnSpPr>
          <p:nvPr/>
        </p:nvCxnSpPr>
        <p:spPr>
          <a:xfrm>
            <a:off x="5334000" y="214700"/>
            <a:ext cx="381000" cy="2425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76400" y="76200"/>
            <a:ext cx="743345" cy="276999"/>
          </a:xfrm>
          <a:prstGeom prst="rect">
            <a:avLst/>
          </a:prstGeom>
          <a:noFill/>
        </p:spPr>
        <p:txBody>
          <a:bodyPr wrap="none" rtlCol="0">
            <a:spAutoFit/>
          </a:bodyPr>
          <a:lstStyle/>
          <a:p>
            <a:r>
              <a:rPr lang="en-US" sz="1200" dirty="0" smtClean="0">
                <a:solidFill>
                  <a:srgbClr val="C00000"/>
                </a:solidFill>
              </a:rPr>
              <a:t>Standard</a:t>
            </a:r>
          </a:p>
        </p:txBody>
      </p:sp>
      <p:sp>
        <p:nvSpPr>
          <p:cNvPr id="11" name="TextBox 10"/>
          <p:cNvSpPr txBox="1"/>
          <p:nvPr/>
        </p:nvSpPr>
        <p:spPr>
          <a:xfrm>
            <a:off x="4734028" y="76200"/>
            <a:ext cx="599972" cy="276999"/>
          </a:xfrm>
          <a:prstGeom prst="rect">
            <a:avLst/>
          </a:prstGeom>
          <a:noFill/>
        </p:spPr>
        <p:txBody>
          <a:bodyPr wrap="none" rtlCol="0">
            <a:spAutoFit/>
          </a:bodyPr>
          <a:lstStyle/>
          <a:p>
            <a:r>
              <a:rPr lang="en-US" sz="1200" dirty="0" smtClean="0">
                <a:solidFill>
                  <a:srgbClr val="C00000"/>
                </a:solidFill>
              </a:rPr>
              <a:t>Layout</a:t>
            </a:r>
            <a:endParaRPr lang="en-US" sz="1200" dirty="0">
              <a:solidFill>
                <a:srgbClr val="C00000"/>
              </a:solidFill>
            </a:endParaRPr>
          </a:p>
        </p:txBody>
      </p:sp>
      <p:sp>
        <p:nvSpPr>
          <p:cNvPr id="12" name="TextBox 11"/>
          <p:cNvSpPr txBox="1"/>
          <p:nvPr/>
        </p:nvSpPr>
        <p:spPr>
          <a:xfrm>
            <a:off x="7391401" y="533400"/>
            <a:ext cx="609599" cy="276999"/>
          </a:xfrm>
          <a:prstGeom prst="rect">
            <a:avLst/>
          </a:prstGeom>
          <a:noFill/>
        </p:spPr>
        <p:txBody>
          <a:bodyPr wrap="square" rtlCol="0">
            <a:spAutoFit/>
          </a:bodyPr>
          <a:lstStyle/>
          <a:p>
            <a:r>
              <a:rPr lang="en-US" sz="1200" dirty="0" smtClean="0">
                <a:solidFill>
                  <a:srgbClr val="C00000"/>
                </a:solidFill>
              </a:rPr>
              <a:t>Editor</a:t>
            </a:r>
            <a:endParaRPr lang="en-US" sz="1200" dirty="0">
              <a:solidFill>
                <a:srgbClr val="C00000"/>
              </a:solidFill>
            </a:endParaRPr>
          </a:p>
        </p:txBody>
      </p:sp>
      <p:sp>
        <p:nvSpPr>
          <p:cNvPr id="13" name="TextBox 12"/>
          <p:cNvSpPr txBox="1"/>
          <p:nvPr/>
        </p:nvSpPr>
        <p:spPr>
          <a:xfrm>
            <a:off x="1066800" y="789801"/>
            <a:ext cx="506036" cy="276999"/>
          </a:xfrm>
          <a:prstGeom prst="rect">
            <a:avLst/>
          </a:prstGeom>
          <a:noFill/>
        </p:spPr>
        <p:txBody>
          <a:bodyPr wrap="none" rtlCol="0">
            <a:spAutoFit/>
          </a:bodyPr>
          <a:lstStyle/>
          <a:p>
            <a:r>
              <a:rPr lang="en-US" sz="1200" dirty="0" smtClean="0">
                <a:solidFill>
                  <a:srgbClr val="C00000"/>
                </a:solidFill>
              </a:rPr>
              <a:t>Tools</a:t>
            </a:r>
            <a:endParaRPr lang="en-US" sz="1200" dirty="0">
              <a:solidFill>
                <a:srgbClr val="C00000"/>
              </a:solidFill>
            </a:endParaRPr>
          </a:p>
        </p:txBody>
      </p:sp>
      <p:cxnSp>
        <p:nvCxnSpPr>
          <p:cNvPr id="16" name="Straight Arrow Connector 15"/>
          <p:cNvCxnSpPr/>
          <p:nvPr/>
        </p:nvCxnSpPr>
        <p:spPr>
          <a:xfrm>
            <a:off x="1524000" y="6019800"/>
            <a:ext cx="4572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8" idx="0"/>
          </p:cNvCxnSpPr>
          <p:nvPr/>
        </p:nvCxnSpPr>
        <p:spPr>
          <a:xfrm rot="16200000" flipV="1">
            <a:off x="1943581" y="799621"/>
            <a:ext cx="762000" cy="381958"/>
          </a:xfrm>
          <a:prstGeom prst="straightConnector1">
            <a:avLst/>
          </a:prstGeom>
          <a:ln w="28575">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35520" y="1371600"/>
            <a:ext cx="760080" cy="276999"/>
          </a:xfrm>
          <a:prstGeom prst="rect">
            <a:avLst/>
          </a:prstGeom>
          <a:noFill/>
        </p:spPr>
        <p:txBody>
          <a:bodyPr wrap="none" rtlCol="0">
            <a:spAutoFit/>
          </a:bodyPr>
          <a:lstStyle/>
          <a:p>
            <a:r>
              <a:rPr lang="en-US" sz="1200" dirty="0" smtClean="0">
                <a:ln w="3175">
                  <a:solidFill>
                    <a:srgbClr val="FFFF00"/>
                  </a:solidFill>
                </a:ln>
                <a:solidFill>
                  <a:srgbClr val="FFFF00"/>
                </a:solidFill>
                <a:effectLst>
                  <a:glow rad="101600">
                    <a:schemeClr val="tx1">
                      <a:alpha val="60000"/>
                    </a:schemeClr>
                  </a:glow>
                </a:effectLst>
              </a:rPr>
              <a:t>Add Data</a:t>
            </a:r>
            <a:endParaRPr lang="en-US" sz="1200" dirty="0">
              <a:ln w="3175">
                <a:solidFill>
                  <a:srgbClr val="FFFF00"/>
                </a:solidFill>
              </a:ln>
              <a:solidFill>
                <a:srgbClr val="FFFF00"/>
              </a:solidFill>
              <a:effectLst>
                <a:glow rad="101600">
                  <a:schemeClr val="tx1">
                    <a:alpha val="60000"/>
                  </a:schemeClr>
                </a:glow>
              </a:effectLst>
            </a:endParaRPr>
          </a:p>
        </p:txBody>
      </p:sp>
      <p:sp>
        <p:nvSpPr>
          <p:cNvPr id="15" name="TextBox 14"/>
          <p:cNvSpPr txBox="1"/>
          <p:nvPr/>
        </p:nvSpPr>
        <p:spPr>
          <a:xfrm>
            <a:off x="381000" y="5410200"/>
            <a:ext cx="1219200" cy="646331"/>
          </a:xfrm>
          <a:prstGeom prst="rect">
            <a:avLst/>
          </a:prstGeom>
          <a:noFill/>
        </p:spPr>
        <p:txBody>
          <a:bodyPr wrap="square" rtlCol="0">
            <a:spAutoFit/>
          </a:bodyPr>
          <a:lstStyle/>
          <a:p>
            <a:pPr algn="ctr"/>
            <a:r>
              <a:rPr lang="en-US" sz="1200" dirty="0" smtClean="0">
                <a:solidFill>
                  <a:srgbClr val="C00000"/>
                </a:solidFill>
              </a:rPr>
              <a:t>Data/Layout views and refresh buttons</a:t>
            </a:r>
            <a:endParaRPr lang="en-US" sz="1200" dirty="0">
              <a:solidFill>
                <a:srgbClr val="C00000"/>
              </a:solidFill>
            </a:endParaRPr>
          </a:p>
        </p:txBody>
      </p:sp>
      <p:sp>
        <p:nvSpPr>
          <p:cNvPr id="43" name="TextBox 42"/>
          <p:cNvSpPr txBox="1"/>
          <p:nvPr/>
        </p:nvSpPr>
        <p:spPr>
          <a:xfrm>
            <a:off x="457200" y="3099137"/>
            <a:ext cx="1219200" cy="1015663"/>
          </a:xfrm>
          <a:prstGeom prst="rect">
            <a:avLst/>
          </a:prstGeom>
          <a:noFill/>
        </p:spPr>
        <p:txBody>
          <a:bodyPr wrap="square" rtlCol="0">
            <a:spAutoFit/>
          </a:bodyPr>
          <a:lstStyle/>
          <a:p>
            <a:pPr algn="ctr"/>
            <a:r>
              <a:rPr lang="en-US" sz="1200" dirty="0" smtClean="0">
                <a:solidFill>
                  <a:srgbClr val="C00000"/>
                </a:solidFill>
              </a:rPr>
              <a:t>I put my </a:t>
            </a:r>
            <a:r>
              <a:rPr lang="en-US" sz="1200" dirty="0" err="1" smtClean="0">
                <a:solidFill>
                  <a:srgbClr val="C00000"/>
                </a:solidFill>
              </a:rPr>
              <a:t>shapefile</a:t>
            </a:r>
            <a:r>
              <a:rPr lang="en-US" sz="1200" dirty="0" smtClean="0">
                <a:solidFill>
                  <a:srgbClr val="C00000"/>
                </a:solidFill>
              </a:rPr>
              <a:t> layers in this order. Just grab &amp; drag to move</a:t>
            </a:r>
            <a:endParaRPr lang="en-US" sz="1200" dirty="0">
              <a:solidFill>
                <a:srgbClr val="C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3140</TotalTime>
  <Words>408</Words>
  <Application>Microsoft Office PowerPoint</Application>
  <PresentationFormat>On-screen Show (4:3)</PresentationFormat>
  <Paragraphs>140</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370</cp:revision>
  <dcterms:created xsi:type="dcterms:W3CDTF">2010-08-04T19:02:13Z</dcterms:created>
  <dcterms:modified xsi:type="dcterms:W3CDTF">2011-08-24T21:47:29Z</dcterms:modified>
</cp:coreProperties>
</file>