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305" r:id="rId2"/>
    <p:sldId id="263" r:id="rId3"/>
    <p:sldId id="280" r:id="rId4"/>
    <p:sldId id="291" r:id="rId5"/>
    <p:sldId id="332" r:id="rId6"/>
    <p:sldId id="296" r:id="rId7"/>
    <p:sldId id="282" r:id="rId8"/>
    <p:sldId id="283" r:id="rId9"/>
    <p:sldId id="284" r:id="rId10"/>
    <p:sldId id="285" r:id="rId11"/>
    <p:sldId id="319" r:id="rId12"/>
    <p:sldId id="333"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99" autoAdjust="0"/>
    <p:restoredTop sz="94660"/>
  </p:normalViewPr>
  <p:slideViewPr>
    <p:cSldViewPr snapToGrid="0">
      <p:cViewPr varScale="1">
        <p:scale>
          <a:sx n="77" d="100"/>
          <a:sy n="77" d="100"/>
        </p:scale>
        <p:origin x="4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5E08B-D70C-4158-9829-EB69ACCC6FE5}"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B66F1-CC95-44D9-82BB-836309CDD9DA}" type="slidenum">
              <a:rPr lang="en-US" smtClean="0"/>
              <a:t>‹#›</a:t>
            </a:fld>
            <a:endParaRPr lang="en-US"/>
          </a:p>
        </p:txBody>
      </p:sp>
    </p:spTree>
    <p:extLst>
      <p:ext uri="{BB962C8B-B14F-4D97-AF65-F5344CB8AC3E}">
        <p14:creationId xmlns:p14="http://schemas.microsoft.com/office/powerpoint/2010/main" val="301569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-Title Slide</a:t>
            </a:r>
            <a:r>
              <a:rPr lang="en-US" baseline="0" dirty="0">
                <a:cs typeface="Calibri"/>
              </a:rPr>
              <a:t>, Example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0DF96-DD7F-4E36-B1FF-932F07456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13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&amp; Date in Pen</a:t>
            </a:r>
          </a:p>
        </p:txBody>
      </p:sp>
      <p:sp>
        <p:nvSpPr>
          <p:cNvPr id="4" name="Slide Number Placeholder 3"/>
          <p:cNvSpPr>
            <a:spLocks noGrp="1"/>
          </p:cNvSpPr>
          <p:nvPr>
            <p:ph type="sldNum" sz="quarter" idx="10"/>
          </p:nvPr>
        </p:nvSpPr>
        <p:spPr/>
        <p:txBody>
          <a:bodyPr/>
          <a:lstStyle/>
          <a:p>
            <a:fld id="{D9A0DF96-DD7F-4E36-B1FF-932F07456928}" type="slidenum">
              <a:rPr lang="en-US" smtClean="0"/>
              <a:pPr/>
              <a:t>10</a:t>
            </a:fld>
            <a:endParaRPr lang="en-US" dirty="0"/>
          </a:p>
        </p:txBody>
      </p:sp>
    </p:spTree>
    <p:extLst>
      <p:ext uri="{BB962C8B-B14F-4D97-AF65-F5344CB8AC3E}">
        <p14:creationId xmlns:p14="http://schemas.microsoft.com/office/powerpoint/2010/main" val="145968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0DF96-DD7F-4E36-B1FF-932F07456928}" type="slidenum">
              <a:rPr lang="en-US" smtClean="0"/>
              <a:pPr/>
              <a:t>11</a:t>
            </a:fld>
            <a:endParaRPr lang="en-US" dirty="0"/>
          </a:p>
        </p:txBody>
      </p:sp>
    </p:spTree>
    <p:extLst>
      <p:ext uri="{BB962C8B-B14F-4D97-AF65-F5344CB8AC3E}">
        <p14:creationId xmlns:p14="http://schemas.microsoft.com/office/powerpoint/2010/main" val="80767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pre-developed questions to promote Q&amp;A</a:t>
            </a:r>
          </a:p>
          <a:p>
            <a:r>
              <a:rPr lang="en-US" baseline="0" dirty="0"/>
              <a:t>-Give time for the mentor/instructor to give their insight, if applicable</a:t>
            </a:r>
            <a:endParaRPr lang="en-US" dirty="0"/>
          </a:p>
        </p:txBody>
      </p:sp>
      <p:sp>
        <p:nvSpPr>
          <p:cNvPr id="4" name="Slide Number Placeholder 3"/>
          <p:cNvSpPr>
            <a:spLocks noGrp="1"/>
          </p:cNvSpPr>
          <p:nvPr>
            <p:ph type="sldNum" sz="quarter" idx="10"/>
          </p:nvPr>
        </p:nvSpPr>
        <p:spPr/>
        <p:txBody>
          <a:bodyPr/>
          <a:lstStyle/>
          <a:p>
            <a:fld id="{0C7B82FF-4D51-4221-84D3-C3D3A33B1AEC}" type="slidenum">
              <a:rPr lang="en-US" smtClean="0"/>
              <a:t>13</a:t>
            </a:fld>
            <a:endParaRPr lang="en-US" dirty="0"/>
          </a:p>
        </p:txBody>
      </p:sp>
    </p:spTree>
    <p:extLst>
      <p:ext uri="{BB962C8B-B14F-4D97-AF65-F5344CB8AC3E}">
        <p14:creationId xmlns:p14="http://schemas.microsoft.com/office/powerpoint/2010/main" val="37582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Easiest</a:t>
            </a:r>
            <a:r>
              <a:rPr lang="en-US" baseline="0" dirty="0"/>
              <a:t> way to register is using the link above, www.sss.gov. Click the REGISTER ONLINE words at the top of the screen. Fill in the required information.  Once You have received this information you will put your SS number on the AFROTC FORM 20 in the Selective Service Number box.</a:t>
            </a:r>
            <a:endParaRPr lang="en-US" dirty="0"/>
          </a:p>
        </p:txBody>
      </p:sp>
      <p:sp>
        <p:nvSpPr>
          <p:cNvPr id="4" name="Slide Number Placeholder 3"/>
          <p:cNvSpPr>
            <a:spLocks noGrp="1"/>
          </p:cNvSpPr>
          <p:nvPr>
            <p:ph type="sldNum" sz="quarter" idx="10"/>
          </p:nvPr>
        </p:nvSpPr>
        <p:spPr/>
        <p:txBody>
          <a:bodyPr/>
          <a:lstStyle/>
          <a:p>
            <a:fld id="{D9A0DF96-DD7F-4E36-B1FF-932F07456928}" type="slidenum">
              <a:rPr lang="en-US" smtClean="0"/>
              <a:pPr/>
              <a:t>2</a:t>
            </a:fld>
            <a:endParaRPr lang="en-US" dirty="0"/>
          </a:p>
        </p:txBody>
      </p:sp>
    </p:spTree>
    <p:extLst>
      <p:ext uri="{BB962C8B-B14F-4D97-AF65-F5344CB8AC3E}">
        <p14:creationId xmlns:p14="http://schemas.microsoft.com/office/powerpoint/2010/main" val="92381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0DF96-DD7F-4E36-B1FF-932F07456928}" type="slidenum">
              <a:rPr lang="en-US" smtClean="0"/>
              <a:pPr/>
              <a:t>3</a:t>
            </a:fld>
            <a:endParaRPr lang="en-US" dirty="0"/>
          </a:p>
        </p:txBody>
      </p:sp>
    </p:spTree>
    <p:extLst>
      <p:ext uri="{BB962C8B-B14F-4D97-AF65-F5344CB8AC3E}">
        <p14:creationId xmlns:p14="http://schemas.microsoft.com/office/powerpoint/2010/main" val="47370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0DF96-DD7F-4E36-B1FF-932F07456928}" type="slidenum">
              <a:rPr lang="en-US" smtClean="0"/>
              <a:pPr/>
              <a:t>4</a:t>
            </a:fld>
            <a:endParaRPr lang="en-US" dirty="0"/>
          </a:p>
        </p:txBody>
      </p:sp>
    </p:spTree>
    <p:extLst>
      <p:ext uri="{BB962C8B-B14F-4D97-AF65-F5344CB8AC3E}">
        <p14:creationId xmlns:p14="http://schemas.microsoft.com/office/powerpoint/2010/main" val="24656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0DF96-DD7F-4E36-B1FF-932F07456928}" type="slidenum">
              <a:rPr lang="en-US" smtClean="0"/>
              <a:pPr/>
              <a:t>5</a:t>
            </a:fld>
            <a:endParaRPr lang="en-US" dirty="0"/>
          </a:p>
        </p:txBody>
      </p:sp>
    </p:spTree>
    <p:extLst>
      <p:ext uri="{BB962C8B-B14F-4D97-AF65-F5344CB8AC3E}">
        <p14:creationId xmlns:p14="http://schemas.microsoft.com/office/powerpoint/2010/main" val="191920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0DF96-DD7F-4E36-B1FF-932F07456928}" type="slidenum">
              <a:rPr lang="en-US" smtClean="0"/>
              <a:pPr/>
              <a:t>6</a:t>
            </a:fld>
            <a:endParaRPr lang="en-US" dirty="0"/>
          </a:p>
        </p:txBody>
      </p:sp>
    </p:spTree>
    <p:extLst>
      <p:ext uri="{BB962C8B-B14F-4D97-AF65-F5344CB8AC3E}">
        <p14:creationId xmlns:p14="http://schemas.microsoft.com/office/powerpoint/2010/main" val="126056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Pencil</a:t>
            </a:r>
            <a:endParaRPr lang="en-US" dirty="0"/>
          </a:p>
        </p:txBody>
      </p:sp>
      <p:sp>
        <p:nvSpPr>
          <p:cNvPr id="4" name="Slide Number Placeholder 3"/>
          <p:cNvSpPr>
            <a:spLocks noGrp="1"/>
          </p:cNvSpPr>
          <p:nvPr>
            <p:ph type="sldNum" sz="quarter" idx="10"/>
          </p:nvPr>
        </p:nvSpPr>
        <p:spPr/>
        <p:txBody>
          <a:bodyPr/>
          <a:lstStyle/>
          <a:p>
            <a:fld id="{D9A0DF96-DD7F-4E36-B1FF-932F07456928}" type="slidenum">
              <a:rPr lang="en-US" smtClean="0"/>
              <a:pPr/>
              <a:t>7</a:t>
            </a:fld>
            <a:endParaRPr lang="en-US" dirty="0"/>
          </a:p>
        </p:txBody>
      </p:sp>
    </p:spTree>
    <p:extLst>
      <p:ext uri="{BB962C8B-B14F-4D97-AF65-F5344CB8AC3E}">
        <p14:creationId xmlns:p14="http://schemas.microsoft.com/office/powerpoint/2010/main" val="366005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Pencil</a:t>
            </a:r>
            <a:endParaRPr lang="en-US" dirty="0"/>
          </a:p>
        </p:txBody>
      </p:sp>
      <p:sp>
        <p:nvSpPr>
          <p:cNvPr id="4" name="Slide Number Placeholder 3"/>
          <p:cNvSpPr>
            <a:spLocks noGrp="1"/>
          </p:cNvSpPr>
          <p:nvPr>
            <p:ph type="sldNum" sz="quarter" idx="10"/>
          </p:nvPr>
        </p:nvSpPr>
        <p:spPr/>
        <p:txBody>
          <a:bodyPr/>
          <a:lstStyle/>
          <a:p>
            <a:fld id="{D9A0DF96-DD7F-4E36-B1FF-932F07456928}" type="slidenum">
              <a:rPr lang="en-US" smtClean="0"/>
              <a:pPr/>
              <a:t>8</a:t>
            </a:fld>
            <a:endParaRPr lang="en-US" dirty="0"/>
          </a:p>
        </p:txBody>
      </p:sp>
    </p:spTree>
    <p:extLst>
      <p:ext uri="{BB962C8B-B14F-4D97-AF65-F5344CB8AC3E}">
        <p14:creationId xmlns:p14="http://schemas.microsoft.com/office/powerpoint/2010/main" val="365820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Pencil</a:t>
            </a:r>
          </a:p>
        </p:txBody>
      </p:sp>
      <p:sp>
        <p:nvSpPr>
          <p:cNvPr id="4" name="Slide Number Placeholder 3"/>
          <p:cNvSpPr>
            <a:spLocks noGrp="1"/>
          </p:cNvSpPr>
          <p:nvPr>
            <p:ph type="sldNum" sz="quarter" idx="10"/>
          </p:nvPr>
        </p:nvSpPr>
        <p:spPr/>
        <p:txBody>
          <a:bodyPr/>
          <a:lstStyle/>
          <a:p>
            <a:fld id="{D9A0DF96-DD7F-4E36-B1FF-932F07456928}" type="slidenum">
              <a:rPr lang="en-US" smtClean="0"/>
              <a:pPr/>
              <a:t>9</a:t>
            </a:fld>
            <a:endParaRPr lang="en-US" dirty="0"/>
          </a:p>
        </p:txBody>
      </p:sp>
    </p:spTree>
    <p:extLst>
      <p:ext uri="{BB962C8B-B14F-4D97-AF65-F5344CB8AC3E}">
        <p14:creationId xmlns:p14="http://schemas.microsoft.com/office/powerpoint/2010/main" val="236361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37513" y="1697647"/>
            <a:ext cx="5980081" cy="3491044"/>
          </a:xfrm>
          <a:prstGeom prst="rect">
            <a:avLst/>
          </a:prstGeom>
        </p:spPr>
        <p:txBody>
          <a:bodyPr vert="horz" wrap="square">
            <a:normAutofit/>
          </a:bodyPr>
          <a:lstStyle>
            <a:lvl1pPr marL="169858" indent="-169858">
              <a:defRPr sz="2000" baseline="0">
                <a:latin typeface="Mongolian Baiti"/>
              </a:defRPr>
            </a:lvl1pPr>
            <a:lvl2pPr marL="609570" indent="0">
              <a:buNone/>
              <a:defRPr sz="2000">
                <a:latin typeface="Mongolian Baiti" panose="03000500000000000000" pitchFamily="66" charset="0"/>
                <a:cs typeface="Mongolian Baiti" panose="03000500000000000000" pitchFamily="66" charset="0"/>
              </a:defRPr>
            </a:lvl2pPr>
            <a:lvl4pPr marL="1828709" indent="0">
              <a:buNone/>
              <a:defRPr/>
            </a:lvl4pPr>
          </a:lstStyle>
          <a:p>
            <a:pPr lvl="0"/>
            <a:r>
              <a:rPr lang="en-US" dirty="0"/>
              <a:t>Insert Content Here</a:t>
            </a:r>
          </a:p>
          <a:p>
            <a:pPr lvl="1"/>
            <a:endParaRPr lang="en-US" dirty="0"/>
          </a:p>
        </p:txBody>
      </p:sp>
      <p:sp>
        <p:nvSpPr>
          <p:cNvPr id="8" name="Text Placeholder 11"/>
          <p:cNvSpPr>
            <a:spLocks noGrp="1" noChangeAspect="1"/>
          </p:cNvSpPr>
          <p:nvPr>
            <p:ph type="body" sz="quarter" idx="13" hasCustomPrompt="1"/>
          </p:nvPr>
        </p:nvSpPr>
        <p:spPr>
          <a:xfrm>
            <a:off x="2169976" y="187421"/>
            <a:ext cx="8115457" cy="943848"/>
          </a:xfrm>
          <a:prstGeom prst="rect">
            <a:avLst/>
          </a:prstGeom>
        </p:spPr>
        <p:txBody>
          <a:bodyPr vert="horz" wrap="square" anchor="ctr">
            <a:normAutofit/>
          </a:bodyPr>
          <a:lstStyle>
            <a:lvl1pPr algn="ctr">
              <a:buNone/>
              <a:defRPr sz="4800" b="1">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
        <p:nvSpPr>
          <p:cNvPr id="11" name="Picture Placeholder 6"/>
          <p:cNvSpPr>
            <a:spLocks noGrp="1"/>
          </p:cNvSpPr>
          <p:nvPr>
            <p:ph type="pic" sz="quarter" idx="12" hasCustomPrompt="1"/>
          </p:nvPr>
        </p:nvSpPr>
        <p:spPr>
          <a:xfrm>
            <a:off x="10798761" y="149793"/>
            <a:ext cx="1036320" cy="1036320"/>
          </a:xfrm>
          <a:prstGeom prst="rect">
            <a:avLst/>
          </a:prstGeom>
          <a:effectLst>
            <a:outerShdw blurRad="50800" dist="38100" dir="2700000">
              <a:srgbClr val="000000">
                <a:alpha val="43000"/>
              </a:srgbClr>
            </a:outerShdw>
          </a:effectLst>
        </p:spPr>
        <p:txBody>
          <a:bodyPr vert="horz" anchor="ctr"/>
          <a:lstStyle>
            <a:lvl1pPr algn="ctr">
              <a:buNone/>
              <a:defRPr sz="1600">
                <a:solidFill>
                  <a:srgbClr val="FFFFFF"/>
                </a:solidFill>
              </a:defRPr>
            </a:lvl1pPr>
          </a:lstStyle>
          <a:p>
            <a:r>
              <a:rPr lang="en-US" sz="1600" dirty="0">
                <a:solidFill>
                  <a:srgbClr val="FFFFFF"/>
                </a:solidFill>
              </a:rPr>
              <a:t>SHIELD</a:t>
            </a:r>
            <a:endParaRPr lang="en-US" dirty="0"/>
          </a:p>
        </p:txBody>
      </p:sp>
      <p:sp>
        <p:nvSpPr>
          <p:cNvPr id="6" name="Rectangle 85"/>
          <p:cNvSpPr>
            <a:spLocks noChangeArrowheads="1"/>
          </p:cNvSpPr>
          <p:nvPr userDrawn="1"/>
        </p:nvSpPr>
        <p:spPr bwMode="auto">
          <a:xfrm>
            <a:off x="6147253" y="1708263"/>
            <a:ext cx="5947535" cy="1843012"/>
          </a:xfrm>
          <a:prstGeom prst="rect">
            <a:avLst/>
          </a:prstGeom>
          <a:noFill/>
          <a:ln w="9525">
            <a:noFill/>
            <a:miter lim="800000"/>
            <a:headEnd/>
            <a:tailEnd/>
          </a:ln>
        </p:spPr>
        <p:txBody>
          <a:bodyPr lIns="133669" tIns="66833" rIns="133669" bIns="66833"/>
          <a:lstStyle/>
          <a:p>
            <a:pPr marL="228594" indent="-212720" algn="l">
              <a:buFont typeface="Arial" pitchFamily="34" charset="0"/>
              <a:buChar char="•"/>
            </a:pPr>
            <a:endParaRPr lang="en-US" sz="2000" dirty="0">
              <a:latin typeface="Mongolian Baiti" panose="03000500000000000000" pitchFamily="66" charset="0"/>
              <a:cs typeface="Mongolian Baiti" panose="03000500000000000000" pitchFamily="66" charset="0"/>
            </a:endParaRPr>
          </a:p>
        </p:txBody>
      </p:sp>
      <p:cxnSp>
        <p:nvCxnSpPr>
          <p:cNvPr id="7" name="Straight Connector 6"/>
          <p:cNvCxnSpPr/>
          <p:nvPr userDrawn="1"/>
        </p:nvCxnSpPr>
        <p:spPr>
          <a:xfrm>
            <a:off x="6081385" y="1365593"/>
            <a:ext cx="7688" cy="3897511"/>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
        <p:nvSpPr>
          <p:cNvPr id="9" name="Text Box 3"/>
          <p:cNvSpPr txBox="1">
            <a:spLocks noChangeArrowheads="1"/>
          </p:cNvSpPr>
          <p:nvPr userDrawn="1"/>
        </p:nvSpPr>
        <p:spPr bwMode="auto">
          <a:xfrm>
            <a:off x="6169989" y="3118512"/>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092">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Way Ahead</a:t>
            </a:r>
          </a:p>
        </p:txBody>
      </p:sp>
      <p:cxnSp>
        <p:nvCxnSpPr>
          <p:cNvPr id="10" name="Straight Connector 9"/>
          <p:cNvCxnSpPr/>
          <p:nvPr userDrawn="1"/>
        </p:nvCxnSpPr>
        <p:spPr>
          <a:xfrm flipV="1">
            <a:off x="56704" y="5263103"/>
            <a:ext cx="12038083" cy="15352"/>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ext Box 3"/>
          <p:cNvSpPr txBox="1">
            <a:spLocks noChangeArrowheads="1"/>
          </p:cNvSpPr>
          <p:nvPr userDrawn="1"/>
        </p:nvSpPr>
        <p:spPr bwMode="auto">
          <a:xfrm>
            <a:off x="6147253" y="1395685"/>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092">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Stakeholder</a:t>
            </a:r>
            <a:r>
              <a:rPr lang="en-US" sz="2000" b="1" i="1" dirty="0">
                <a:solidFill>
                  <a:srgbClr val="FFFF00"/>
                </a:solidFill>
                <a:effectLst>
                  <a:outerShdw blurRad="38100" dist="38100" dir="2700000" algn="tl">
                    <a:srgbClr val="000000"/>
                  </a:outerShdw>
                </a:effectLst>
                <a:latin typeface="Mongolian Baiti" pitchFamily="66" charset="0"/>
                <a:cs typeface="Mongolian Baiti" pitchFamily="66" charset="0"/>
              </a:rPr>
              <a:t> </a:t>
            </a: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Interest</a:t>
            </a:r>
          </a:p>
        </p:txBody>
      </p:sp>
      <p:sp>
        <p:nvSpPr>
          <p:cNvPr id="15" name="Text Box 3"/>
          <p:cNvSpPr txBox="1">
            <a:spLocks noChangeArrowheads="1"/>
          </p:cNvSpPr>
          <p:nvPr userDrawn="1"/>
        </p:nvSpPr>
        <p:spPr bwMode="auto">
          <a:xfrm>
            <a:off x="37513" y="1403881"/>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092">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Storyline</a:t>
            </a:r>
          </a:p>
        </p:txBody>
      </p:sp>
      <p:sp>
        <p:nvSpPr>
          <p:cNvPr id="16" name="Text Box 3"/>
          <p:cNvSpPr txBox="1">
            <a:spLocks noChangeArrowheads="1"/>
          </p:cNvSpPr>
          <p:nvPr userDrawn="1"/>
        </p:nvSpPr>
        <p:spPr bwMode="auto">
          <a:xfrm>
            <a:off x="37511" y="5342250"/>
            <a:ext cx="12112557" cy="283301"/>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092">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Talking Points</a:t>
            </a:r>
          </a:p>
        </p:txBody>
      </p:sp>
      <p:sp>
        <p:nvSpPr>
          <p:cNvPr id="18" name="Content Placeholder 7"/>
          <p:cNvSpPr>
            <a:spLocks noGrp="1"/>
          </p:cNvSpPr>
          <p:nvPr>
            <p:ph sz="quarter" idx="15" hasCustomPrompt="1"/>
          </p:nvPr>
        </p:nvSpPr>
        <p:spPr>
          <a:xfrm>
            <a:off x="6147253" y="1729544"/>
            <a:ext cx="5980081" cy="1388969"/>
          </a:xfrm>
          <a:prstGeom prst="rect">
            <a:avLst/>
          </a:prstGeom>
        </p:spPr>
        <p:txBody>
          <a:bodyPr vert="horz" wrap="square">
            <a:normAutofit/>
          </a:bodyPr>
          <a:lstStyle>
            <a:lvl1pPr marL="169858" indent="-169858">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a:p>
            <a:pPr lvl="1"/>
            <a:endParaRPr lang="en-US" dirty="0"/>
          </a:p>
        </p:txBody>
      </p:sp>
      <p:sp>
        <p:nvSpPr>
          <p:cNvPr id="19" name="Content Placeholder 7"/>
          <p:cNvSpPr>
            <a:spLocks noGrp="1"/>
          </p:cNvSpPr>
          <p:nvPr>
            <p:ph sz="quarter" idx="16" hasCustomPrompt="1"/>
          </p:nvPr>
        </p:nvSpPr>
        <p:spPr>
          <a:xfrm>
            <a:off x="6173509" y="3449356"/>
            <a:ext cx="5980081" cy="1739333"/>
          </a:xfrm>
          <a:prstGeom prst="rect">
            <a:avLst/>
          </a:prstGeom>
        </p:spPr>
        <p:txBody>
          <a:bodyPr vert="horz" wrap="square">
            <a:normAutofit/>
          </a:bodyPr>
          <a:lstStyle>
            <a:lvl1pPr marL="169858" indent="-169858">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p:txBody>
      </p:sp>
      <p:sp>
        <p:nvSpPr>
          <p:cNvPr id="20" name="Content Placeholder 7"/>
          <p:cNvSpPr>
            <a:spLocks noGrp="1"/>
          </p:cNvSpPr>
          <p:nvPr>
            <p:ph sz="quarter" idx="17" hasCustomPrompt="1"/>
          </p:nvPr>
        </p:nvSpPr>
        <p:spPr>
          <a:xfrm>
            <a:off x="56704" y="5715316"/>
            <a:ext cx="12038083" cy="1142685"/>
          </a:xfrm>
          <a:prstGeom prst="rect">
            <a:avLst/>
          </a:prstGeom>
        </p:spPr>
        <p:txBody>
          <a:bodyPr vert="horz" wrap="square">
            <a:normAutofit/>
          </a:bodyPr>
          <a:lstStyle>
            <a:lvl1pPr marL="169858" indent="-169858">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a:p>
            <a:pPr lvl="1"/>
            <a:endParaRPr lang="en-US" dirty="0"/>
          </a:p>
        </p:txBody>
      </p:sp>
    </p:spTree>
    <p:extLst>
      <p:ext uri="{BB962C8B-B14F-4D97-AF65-F5344CB8AC3E}">
        <p14:creationId xmlns:p14="http://schemas.microsoft.com/office/powerpoint/2010/main" val="323541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11559594" y="6539443"/>
            <a:ext cx="634052" cy="366183"/>
          </a:xfrm>
          <a:prstGeom prst="rect">
            <a:avLst/>
          </a:prstGeom>
        </p:spPr>
        <p:txBody>
          <a:bodyPr vert="horz" lIns="91440" tIns="45720" rIns="91440" bIns="45720" rtlCol="0" anchor="ctr"/>
          <a:lstStyle>
            <a:lvl1pPr algn="ctr">
              <a:defRPr sz="1600">
                <a:solidFill>
                  <a:srgbClr val="FFFFFF"/>
                </a:solidFill>
                <a:latin typeface="Mongolian Baiti"/>
                <a:cs typeface="Mongolian Baiti"/>
              </a:defRPr>
            </a:lvl1pPr>
          </a:lstStyle>
          <a:p>
            <a:fld id="{F0E2E566-7E0B-4942-9BF6-0D890BA52719}" type="slidenum">
              <a:rPr lang="en-US" smtClean="0"/>
              <a:pPr/>
              <a:t>‹#›</a:t>
            </a:fld>
            <a:endParaRPr lang="en-US" dirty="0"/>
          </a:p>
        </p:txBody>
      </p:sp>
      <p:sp>
        <p:nvSpPr>
          <p:cNvPr id="5" name="Text Placeholder 11"/>
          <p:cNvSpPr>
            <a:spLocks noGrp="1" noChangeAspect="1"/>
          </p:cNvSpPr>
          <p:nvPr>
            <p:ph type="body" sz="quarter" idx="13" hasCustomPrompt="1"/>
          </p:nvPr>
        </p:nvSpPr>
        <p:spPr>
          <a:xfrm>
            <a:off x="2169976"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
        <p:nvSpPr>
          <p:cNvPr id="8" name="Picture Placeholder 6"/>
          <p:cNvSpPr>
            <a:spLocks noGrp="1"/>
          </p:cNvSpPr>
          <p:nvPr>
            <p:ph type="pic" sz="quarter" idx="12" hasCustomPrompt="1"/>
          </p:nvPr>
        </p:nvSpPr>
        <p:spPr>
          <a:xfrm>
            <a:off x="10798761" y="149793"/>
            <a:ext cx="1036320" cy="1036320"/>
          </a:xfrm>
          <a:prstGeom prst="rect">
            <a:avLst/>
          </a:prstGeom>
          <a:effectLst>
            <a:outerShdw blurRad="50800" dist="38100" dir="2700000">
              <a:srgbClr val="000000">
                <a:alpha val="43000"/>
              </a:srgbClr>
            </a:outerShdw>
          </a:effectLst>
        </p:spPr>
        <p:txBody>
          <a:bodyPr vert="horz" anchor="ctr"/>
          <a:lstStyle>
            <a:lvl1pPr algn="ctr">
              <a:buNone/>
              <a:defRPr sz="1600">
                <a:solidFill>
                  <a:srgbClr val="FFFFFF"/>
                </a:solidFill>
              </a:defRPr>
            </a:lvl1pPr>
          </a:lstStyle>
          <a:p>
            <a:r>
              <a:rPr lang="en-US" sz="1600" dirty="0">
                <a:solidFill>
                  <a:srgbClr val="FFFFFF"/>
                </a:solidFill>
              </a:rPr>
              <a:t>SHIELD</a:t>
            </a:r>
            <a:endParaRPr lang="en-US" dirty="0"/>
          </a:p>
        </p:txBody>
      </p:sp>
    </p:spTree>
    <p:extLst>
      <p:ext uri="{BB962C8B-B14F-4D97-AF65-F5344CB8AC3E}">
        <p14:creationId xmlns:p14="http://schemas.microsoft.com/office/powerpoint/2010/main" val="394905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 Placeholder 3"/>
          <p:cNvSpPr>
            <a:spLocks noGrp="1"/>
          </p:cNvSpPr>
          <p:nvPr>
            <p:ph type="body" sz="quarter" idx="11" hasCustomPrompt="1"/>
          </p:nvPr>
        </p:nvSpPr>
        <p:spPr>
          <a:xfrm>
            <a:off x="1524000" y="0"/>
            <a:ext cx="9144000" cy="1092200"/>
          </a:xfrm>
          <a:prstGeom prst="rect">
            <a:avLst/>
          </a:prstGeom>
        </p:spPr>
        <p:txBody>
          <a:bodyPr>
            <a:normAutofit/>
            <a:scene3d>
              <a:camera prst="orthographicFront"/>
              <a:lightRig rig="threePt" dir="t"/>
            </a:scene3d>
            <a:sp3d extrusionH="57150">
              <a:bevelT w="38100" h="38100"/>
            </a:sp3d>
          </a:bodyPr>
          <a:lstStyle>
            <a:lvl1pPr marL="457178" marR="0" indent="-457178" algn="ctr" defTabSz="1219140" rtl="0" eaLnBrk="1" fontAlgn="auto" latinLnBrk="0" hangingPunct="1">
              <a:lnSpc>
                <a:spcPct val="100000"/>
              </a:lnSpc>
              <a:spcBef>
                <a:spcPct val="20000"/>
              </a:spcBef>
              <a:spcAft>
                <a:spcPts val="0"/>
              </a:spcAft>
              <a:buClrTx/>
              <a:buSzTx/>
              <a:buFont typeface="Arial" pitchFamily="34" charset="0"/>
              <a:buNone/>
              <a:tabLst/>
              <a:defRPr sz="5333">
                <a:solidFill>
                  <a:schemeClr val="tx1"/>
                </a:solidFill>
                <a:effectLst>
                  <a:outerShdw blurRad="50800" dist="38100" dir="5400000" algn="t" rotWithShape="0">
                    <a:prstClr val="black">
                      <a:alpha val="40000"/>
                    </a:prstClr>
                  </a:outerShdw>
                </a:effectLst>
                <a:latin typeface="Mongolian Baiti" pitchFamily="66" charset="0"/>
                <a:cs typeface="Mongolian Baiti" pitchFamily="66" charset="0"/>
              </a:defRPr>
            </a:lvl1pPr>
          </a:lstStyle>
          <a:p>
            <a:pPr marL="457178" marR="0" lvl="0" indent="-457178" algn="ctr" defTabSz="1219140" rtl="0" eaLnBrk="1" fontAlgn="auto" latinLnBrk="0" hangingPunct="1">
              <a:lnSpc>
                <a:spcPct val="100000"/>
              </a:lnSpc>
              <a:spcBef>
                <a:spcPct val="20000"/>
              </a:spcBef>
              <a:spcAft>
                <a:spcPts val="0"/>
              </a:spcAft>
              <a:buClrTx/>
              <a:buSzTx/>
              <a:buFont typeface="Arial" pitchFamily="34" charset="0"/>
              <a:buNone/>
              <a:tabLst/>
              <a:defRPr/>
            </a:pPr>
            <a:r>
              <a:rPr lang="en-US" dirty="0"/>
              <a:t>TITLE</a:t>
            </a:r>
          </a:p>
          <a:p>
            <a:pPr lvl="0"/>
            <a:endParaRPr lang="en-US" dirty="0"/>
          </a:p>
        </p:txBody>
      </p:sp>
      <p:sp>
        <p:nvSpPr>
          <p:cNvPr id="3" name="Slide Number Placeholder 5"/>
          <p:cNvSpPr>
            <a:spLocks noGrp="1"/>
          </p:cNvSpPr>
          <p:nvPr>
            <p:ph type="sldNum" sz="quarter" idx="4"/>
          </p:nvPr>
        </p:nvSpPr>
        <p:spPr>
          <a:xfrm>
            <a:off x="11277600" y="6477000"/>
            <a:ext cx="711200" cy="304800"/>
          </a:xfrm>
          <a:prstGeom prst="rect">
            <a:avLst/>
          </a:prstGeom>
        </p:spPr>
        <p:txBody>
          <a:bodyPr vert="horz" lIns="91440" tIns="45720" rIns="91440" bIns="45720" rtlCol="0" anchor="ctr">
            <a:normAutofit/>
          </a:bodyPr>
          <a:lstStyle>
            <a:lvl1pPr algn="r">
              <a:defRPr sz="1600">
                <a:solidFill>
                  <a:schemeClr val="tx1"/>
                </a:solidFill>
                <a:effectLst>
                  <a:outerShdw blurRad="50800" dist="38100" dir="5400000" algn="t" rotWithShape="0">
                    <a:prstClr val="black">
                      <a:alpha val="40000"/>
                    </a:prstClr>
                  </a:outerShdw>
                </a:effectLst>
              </a:defRPr>
            </a:lvl1pPr>
          </a:lstStyle>
          <a:p>
            <a:fld id="{F0E2E566-7E0B-4942-9BF6-0D890BA52719}" type="slidenum">
              <a:rPr lang="en-US" smtClean="0">
                <a:solidFill>
                  <a:prstClr val="black"/>
                </a:solidFill>
                <a:cs typeface="Arial" panose="020B0604020202020204" pitchFamily="34" charset="0"/>
              </a:rPr>
              <a:pPr/>
              <a:t>‹#›</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72127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ext Placeholder 11"/>
          <p:cNvSpPr>
            <a:spLocks noGrp="1" noChangeAspect="1"/>
          </p:cNvSpPr>
          <p:nvPr>
            <p:ph type="body" sz="quarter" idx="13" hasCustomPrompt="1"/>
          </p:nvPr>
        </p:nvSpPr>
        <p:spPr>
          <a:xfrm>
            <a:off x="2169976"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3225" y="90916"/>
            <a:ext cx="1188753" cy="1183821"/>
          </a:xfrm>
          <a:prstGeom prst="rect">
            <a:avLst/>
          </a:prstGeom>
        </p:spPr>
      </p:pic>
    </p:spTree>
    <p:extLst>
      <p:ext uri="{BB962C8B-B14F-4D97-AF65-F5344CB8AC3E}">
        <p14:creationId xmlns:p14="http://schemas.microsoft.com/office/powerpoint/2010/main" val="26712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2" name="Text Placeholder 11"/>
          <p:cNvSpPr>
            <a:spLocks noGrp="1" noChangeAspect="1"/>
          </p:cNvSpPr>
          <p:nvPr>
            <p:ph type="body" sz="quarter" idx="13"/>
          </p:nvPr>
        </p:nvSpPr>
        <p:spPr>
          <a:xfrm>
            <a:off x="2169976"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a:t>Click to edit Master text styles</a:t>
            </a:r>
          </a:p>
        </p:txBody>
      </p:sp>
      <p:sp>
        <p:nvSpPr>
          <p:cNvPr id="13" name="Content Placeholder 7"/>
          <p:cNvSpPr>
            <a:spLocks noGrp="1"/>
          </p:cNvSpPr>
          <p:nvPr>
            <p:ph sz="quarter" idx="14"/>
          </p:nvPr>
        </p:nvSpPr>
        <p:spPr>
          <a:xfrm>
            <a:off x="0" y="1455952"/>
            <a:ext cx="12192000" cy="5402049"/>
          </a:xfrm>
          <a:prstGeom prst="rect">
            <a:avLst/>
          </a:prstGeom>
        </p:spPr>
        <p:txBody>
          <a:bodyPr vert="horz" wrap="square">
            <a:normAutofit/>
          </a:bodyPr>
          <a:lstStyle>
            <a:lvl1pPr>
              <a:defRPr baseline="0">
                <a:latin typeface="Mongolian Baiti"/>
              </a:defRPr>
            </a:lvl1pPr>
          </a:lstStyle>
          <a:p>
            <a:pPr lvl="0"/>
            <a:r>
              <a:rPr lang="en-US"/>
              <a:t>Click to edit Master text styles</a:t>
            </a:r>
          </a:p>
        </p:txBody>
      </p:sp>
      <p:sp>
        <p:nvSpPr>
          <p:cNvPr id="4" name="Slide Number Placeholder 8"/>
          <p:cNvSpPr>
            <a:spLocks noGrp="1"/>
          </p:cNvSpPr>
          <p:nvPr>
            <p:ph type="sldNum" sz="quarter" idx="15"/>
          </p:nvPr>
        </p:nvSpPr>
        <p:spPr>
          <a:xfrm>
            <a:off x="11559117" y="6538386"/>
            <a:ext cx="6350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smtClean="0">
                <a:solidFill>
                  <a:srgbClr val="FFFFFF"/>
                </a:solidFill>
                <a:latin typeface="Mongolian Baiti" panose="03000500000000000000" pitchFamily="66" charset="0"/>
              </a:defRPr>
            </a:lvl1pPr>
          </a:lstStyle>
          <a:p>
            <a:pPr defTabSz="609570" fontAlgn="base">
              <a:spcBef>
                <a:spcPct val="0"/>
              </a:spcBef>
              <a:spcAft>
                <a:spcPct val="0"/>
              </a:spcAft>
              <a:defRPr/>
            </a:pPr>
            <a:fld id="{7820E67E-97B4-4621-8B4D-CAACC3FC776F}" type="slidenum">
              <a:rPr lang="en-US" altLang="en-US" smtClean="0">
                <a:cs typeface="Arial" panose="020B0604020202020204" pitchFamily="34" charset="0"/>
              </a:rPr>
              <a:pPr defTabSz="609570" fontAlgn="base">
                <a:spcBef>
                  <a:spcPct val="0"/>
                </a:spcBef>
                <a:spcAft>
                  <a:spcPct val="0"/>
                </a:spcAft>
                <a:defRPr/>
              </a:pPr>
              <a:t>‹#›</a:t>
            </a:fld>
            <a:endParaRPr lang="en-US" altLang="en-US" dirty="0">
              <a:cs typeface="Arial" panose="020B0604020202020204"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569" y="63687"/>
            <a:ext cx="1235048" cy="1229923"/>
          </a:xfrm>
          <a:prstGeom prst="rect">
            <a:avLst/>
          </a:prstGeom>
        </p:spPr>
      </p:pic>
    </p:spTree>
    <p:extLst>
      <p:ext uri="{BB962C8B-B14F-4D97-AF65-F5344CB8AC3E}">
        <p14:creationId xmlns:p14="http://schemas.microsoft.com/office/powerpoint/2010/main" val="124427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Content">
    <p:spTree>
      <p:nvGrpSpPr>
        <p:cNvPr id="1" name=""/>
        <p:cNvGrpSpPr/>
        <p:nvPr/>
      </p:nvGrpSpPr>
      <p:grpSpPr>
        <a:xfrm>
          <a:off x="0" y="0"/>
          <a:ext cx="0" cy="0"/>
          <a:chOff x="0" y="0"/>
          <a:chExt cx="0" cy="0"/>
        </a:xfrm>
      </p:grpSpPr>
      <p:sp>
        <p:nvSpPr>
          <p:cNvPr id="12" name="Text Placeholder 11"/>
          <p:cNvSpPr>
            <a:spLocks noGrp="1" noChangeAspect="1"/>
          </p:cNvSpPr>
          <p:nvPr>
            <p:ph type="body" sz="quarter" idx="13"/>
          </p:nvPr>
        </p:nvSpPr>
        <p:spPr>
          <a:xfrm>
            <a:off x="2169976"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a:t>Click to edit Master text styles</a:t>
            </a:r>
          </a:p>
        </p:txBody>
      </p:sp>
      <p:sp>
        <p:nvSpPr>
          <p:cNvPr id="13" name="Content Placeholder 7"/>
          <p:cNvSpPr>
            <a:spLocks noGrp="1"/>
          </p:cNvSpPr>
          <p:nvPr>
            <p:ph sz="quarter" idx="14"/>
          </p:nvPr>
        </p:nvSpPr>
        <p:spPr>
          <a:xfrm>
            <a:off x="0" y="1455952"/>
            <a:ext cx="12192000" cy="5402049"/>
          </a:xfrm>
          <a:prstGeom prst="rect">
            <a:avLst/>
          </a:prstGeom>
        </p:spPr>
        <p:txBody>
          <a:bodyPr vert="horz" wrap="square">
            <a:normAutofit/>
          </a:bodyPr>
          <a:lstStyle>
            <a:lvl1pPr>
              <a:defRPr baseline="0">
                <a:latin typeface="Mongolian Baiti"/>
              </a:defRPr>
            </a:lvl1pPr>
          </a:lstStyle>
          <a:p>
            <a:pPr lvl="0"/>
            <a:r>
              <a:rPr lang="en-US" dirty="0"/>
              <a:t>Click to edit Master text styles</a:t>
            </a:r>
          </a:p>
        </p:txBody>
      </p:sp>
      <p:sp>
        <p:nvSpPr>
          <p:cNvPr id="4" name="Slide Number Placeholder 8"/>
          <p:cNvSpPr>
            <a:spLocks noGrp="1"/>
          </p:cNvSpPr>
          <p:nvPr>
            <p:ph type="sldNum" sz="quarter" idx="15"/>
          </p:nvPr>
        </p:nvSpPr>
        <p:spPr>
          <a:xfrm>
            <a:off x="11559117" y="6538386"/>
            <a:ext cx="6350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smtClean="0">
                <a:solidFill>
                  <a:srgbClr val="FFFFFF"/>
                </a:solidFill>
                <a:latin typeface="Mongolian Baiti" panose="03000500000000000000" pitchFamily="66" charset="0"/>
              </a:defRPr>
            </a:lvl1pPr>
          </a:lstStyle>
          <a:p>
            <a:pPr defTabSz="609570" fontAlgn="base">
              <a:spcBef>
                <a:spcPct val="0"/>
              </a:spcBef>
              <a:spcAft>
                <a:spcPct val="0"/>
              </a:spcAft>
              <a:defRPr/>
            </a:pPr>
            <a:fld id="{7820E67E-97B4-4621-8B4D-CAACC3FC776F}" type="slidenum">
              <a:rPr lang="en-US" altLang="en-US" smtClean="0">
                <a:cs typeface="Arial" panose="020B0604020202020204" pitchFamily="34" charset="0"/>
              </a:rPr>
              <a:pPr defTabSz="609570" fontAlgn="base">
                <a:spcBef>
                  <a:spcPct val="0"/>
                </a:spcBef>
                <a:spcAft>
                  <a:spcPct val="0"/>
                </a:spcAft>
                <a:defRPr/>
              </a:pPr>
              <a:t>‹#›</a:t>
            </a:fld>
            <a:endParaRPr lang="en-US" altLang="en-US" dirty="0">
              <a:cs typeface="Arial" panose="020B0604020202020204"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569" y="63687"/>
            <a:ext cx="1235048" cy="1229923"/>
          </a:xfrm>
          <a:prstGeom prst="rect">
            <a:avLst/>
          </a:prstGeom>
        </p:spPr>
      </p:pic>
    </p:spTree>
    <p:extLst>
      <p:ext uri="{BB962C8B-B14F-4D97-AF65-F5344CB8AC3E}">
        <p14:creationId xmlns:p14="http://schemas.microsoft.com/office/powerpoint/2010/main" val="359184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34E0E-AB4B-461D-B9AC-97C99C587AEC}" type="datetimeFigureOut">
              <a:rPr lang="en-US" smtClean="0"/>
              <a:t>6/7/2019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DB2C55-6994-4D98-97F1-F49E84948B12}" type="slidenum">
              <a:rPr lang="en-US" smtClean="0"/>
              <a:t>‹#›</a:t>
            </a:fld>
            <a:endParaRPr lang="en-US" dirty="0"/>
          </a:p>
        </p:txBody>
      </p:sp>
    </p:spTree>
    <p:extLst>
      <p:ext uri="{BB962C8B-B14F-4D97-AF65-F5344CB8AC3E}">
        <p14:creationId xmlns:p14="http://schemas.microsoft.com/office/powerpoint/2010/main" val="6721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04800" y="1295400"/>
            <a:ext cx="11582400" cy="4775200"/>
          </a:xfrm>
          <a:prstGeom prst="rect">
            <a:avLst/>
          </a:prstGeom>
        </p:spPr>
        <p:txBody>
          <a:bodyPr lIns="91401" tIns="45701" rIns="91401" bIns="45701">
            <a:normAutofit/>
          </a:bodyPr>
          <a:lstStyle>
            <a:lvl1pPr>
              <a:defRPr>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1pPr>
            <a:lvl2pPr>
              <a:defRPr>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2pPr>
            <a:lvl3pPr>
              <a:defRPr>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3pPr>
            <a:lvl4pPr>
              <a:defRPr>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4pPr>
            <a:lvl5pPr>
              <a:defRPr>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p:nvPr>
        </p:nvSpPr>
        <p:spPr>
          <a:xfrm>
            <a:off x="1524000" y="1"/>
            <a:ext cx="9144000" cy="1092200"/>
          </a:xfrm>
          <a:prstGeom prst="rect">
            <a:avLst/>
          </a:prstGeom>
        </p:spPr>
        <p:txBody>
          <a:bodyPr lIns="91401" tIns="45701" rIns="91401" bIns="45701">
            <a:normAutofit/>
            <a:scene3d>
              <a:camera prst="orthographicFront"/>
              <a:lightRig rig="threePt" dir="t"/>
            </a:scene3d>
            <a:sp3d extrusionH="57150">
              <a:bevelT w="38100" h="38100"/>
            </a:sp3d>
          </a:bodyPr>
          <a:lstStyle>
            <a:lvl1pPr algn="ctr">
              <a:buFont typeface="Arial" panose="020B0604020202020204" pitchFamily="34" charset="0"/>
              <a:buNone/>
              <a:defRPr sz="5335">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defRPr>
            </a:lvl1pPr>
          </a:lstStyle>
          <a:p>
            <a:pPr lvl="0"/>
            <a:r>
              <a:rPr lang="en-US"/>
              <a:t>Click to edit Master text styles</a:t>
            </a:r>
          </a:p>
        </p:txBody>
      </p:sp>
      <p:sp>
        <p:nvSpPr>
          <p:cNvPr id="5" name="Slide Number Placeholder 5"/>
          <p:cNvSpPr>
            <a:spLocks noGrp="1"/>
          </p:cNvSpPr>
          <p:nvPr>
            <p:ph type="sldNum" sz="quarter" idx="4"/>
          </p:nvPr>
        </p:nvSpPr>
        <p:spPr>
          <a:xfrm>
            <a:off x="11277605" y="6477000"/>
            <a:ext cx="711200" cy="304800"/>
          </a:xfrm>
          <a:prstGeom prst="rect">
            <a:avLst/>
          </a:prstGeom>
        </p:spPr>
        <p:txBody>
          <a:bodyPr vert="horz" lIns="91401" tIns="45701" rIns="91401" bIns="45701" rtlCol="0" anchor="ctr">
            <a:normAutofit/>
          </a:bodyPr>
          <a:lstStyle>
            <a:lvl1pPr algn="r">
              <a:defRPr sz="1600">
                <a:solidFill>
                  <a:schemeClr val="bg1"/>
                </a:solidFill>
                <a:effectLst>
                  <a:outerShdw blurRad="50800" dist="38100" dir="5400000" algn="t" rotWithShape="0">
                    <a:prstClr val="black">
                      <a:alpha val="40000"/>
                    </a:prstClr>
                  </a:outerShdw>
                </a:effectLst>
              </a:defRPr>
            </a:lvl1pPr>
          </a:lstStyle>
          <a:p>
            <a:pPr defTabSz="1311275"/>
            <a:fld id="{F0E2E566-7E0B-4942-9BF6-0D890BA52719}" type="slidenum">
              <a:rPr lang="en-US" smtClean="0">
                <a:solidFill>
                  <a:srgbClr val="FFFFFF"/>
                </a:solidFill>
              </a:rPr>
              <a:t>‹#›</a:t>
            </a:fld>
            <a:endParaRPr lang="en-US" dirty="0">
              <a:solidFill>
                <a:srgbClr val="FFFFFF"/>
              </a:solidFill>
            </a:endParaRPr>
          </a:p>
        </p:txBody>
      </p:sp>
    </p:spTree>
    <p:extLst>
      <p:ext uri="{BB962C8B-B14F-4D97-AF65-F5344CB8AC3E}">
        <p14:creationId xmlns:p14="http://schemas.microsoft.com/office/powerpoint/2010/main" val="5048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 Slide Template_No Bottom Bar.bmp"/>
          <p:cNvPicPr>
            <a:picLocks noChangeAspect="1"/>
          </p:cNvPicPr>
          <p:nvPr/>
        </p:nvPicPr>
        <p:blipFill>
          <a:blip r:embed="rId10" cstate="print"/>
          <a:stretch>
            <a:fillRect/>
          </a:stretch>
        </p:blipFill>
        <p:spPr>
          <a:xfrm>
            <a:off x="0" y="0"/>
            <a:ext cx="12192000" cy="6858000"/>
          </a:xfrm>
          <a:prstGeom prst="rect">
            <a:avLst/>
          </a:prstGeom>
        </p:spPr>
      </p:pic>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00216" y="89210"/>
            <a:ext cx="1179059" cy="1174167"/>
          </a:xfrm>
          <a:prstGeom prst="rect">
            <a:avLst/>
          </a:prstGeom>
        </p:spPr>
      </p:pic>
    </p:spTree>
    <p:extLst>
      <p:ext uri="{BB962C8B-B14F-4D97-AF65-F5344CB8AC3E}">
        <p14:creationId xmlns:p14="http://schemas.microsoft.com/office/powerpoint/2010/main" val="18920879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58" y="1919891"/>
            <a:ext cx="2641600" cy="2630639"/>
          </a:xfrm>
          <a:prstGeom prst="rect">
            <a:avLst/>
          </a:prstGeom>
        </p:spPr>
      </p:pic>
      <p:sp>
        <p:nvSpPr>
          <p:cNvPr id="12" name="Text Placeholder 2"/>
          <p:cNvSpPr>
            <a:spLocks noGrp="1"/>
          </p:cNvSpPr>
          <p:nvPr>
            <p:ph type="body" sz="quarter" idx="13"/>
          </p:nvPr>
        </p:nvSpPr>
        <p:spPr>
          <a:xfrm>
            <a:off x="2729968" y="1530155"/>
            <a:ext cx="9144000" cy="3980233"/>
          </a:xfrm>
          <a:prstGeom prst="rect">
            <a:avLst/>
          </a:prstGeom>
        </p:spPr>
        <p:txBody>
          <a:bodyPr>
            <a:normAutofit/>
            <a:scene3d>
              <a:camera prst="orthographicFront"/>
              <a:lightRig rig="threePt" dir="t"/>
            </a:scene3d>
            <a:sp3d extrusionH="57150">
              <a:bevelT w="38100" h="38100"/>
            </a:sp3d>
          </a:bodyPr>
          <a:lstStyle/>
          <a:p>
            <a:pPr marL="0" indent="0" algn="ctr">
              <a:spcBef>
                <a:spcPts val="0"/>
              </a:spcBef>
              <a:buNone/>
            </a:pPr>
            <a:endParaRPr lang="en-US" sz="5400" dirty="0">
              <a:solidFill>
                <a:schemeClr val="tx1"/>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marL="0" indent="0" algn="ctr">
              <a:spcBef>
                <a:spcPts val="0"/>
              </a:spcBef>
              <a:buNone/>
            </a:pPr>
            <a:r>
              <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Cadet </a:t>
            </a:r>
            <a:r>
              <a:rPr lang="en-US" sz="6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AFROTC Enrollment Templates</a:t>
            </a:r>
            <a:endPar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sz="1600" dirty="0" smtClean="0">
                <a:solidFill>
                  <a:schemeClr val="tx1"/>
                </a:solidFill>
                <a:effectLst/>
                <a:latin typeface="Mongolian Baiti" panose="03000500000000000000" pitchFamily="66" charset="0"/>
                <a:cs typeface="Mongolian Baiti" panose="03000500000000000000" pitchFamily="66" charset="0"/>
              </a:rPr>
              <a:t>The following slides guide you on how to fill out the ROTC Releases and forms required when applying to AFROTC via the Holm Center website.     </a:t>
            </a:r>
            <a:endParaRPr lang="en-US" sz="1600" dirty="0">
              <a:solidFill>
                <a:schemeClr val="tx1"/>
              </a:solidFill>
              <a:effectLst/>
              <a:latin typeface="Mongolian Baiti" panose="03000500000000000000" pitchFamily="66" charset="0"/>
              <a:cs typeface="Mongolian Baiti" panose="03000500000000000000" pitchFamily="66" charset="0"/>
            </a:endParaRPr>
          </a:p>
          <a:p>
            <a:pPr marL="0" indent="0" algn="ctr">
              <a:spcBef>
                <a:spcPts val="0"/>
              </a:spcBef>
              <a:buNone/>
            </a:pPr>
            <a:endParaRPr lang="en-US" sz="1600" dirty="0">
              <a:solidFill>
                <a:schemeClr val="tx1"/>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p:txBody>
      </p:sp>
      <p:sp>
        <p:nvSpPr>
          <p:cNvPr id="6" name="Rectangle 3"/>
          <p:cNvSpPr txBox="1">
            <a:spLocks noChangeArrowheads="1"/>
          </p:cNvSpPr>
          <p:nvPr/>
        </p:nvSpPr>
        <p:spPr bwMode="auto">
          <a:xfrm>
            <a:off x="3418943" y="5233987"/>
            <a:ext cx="8455025" cy="15240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r" rtl="0" eaLnBrk="0" fontAlgn="base" hangingPunct="0">
              <a:spcBef>
                <a:spcPct val="20000"/>
              </a:spcBef>
              <a:spcAft>
                <a:spcPct val="0"/>
              </a:spcAft>
              <a:buFont typeface="Arial" charset="0"/>
              <a:buNone/>
              <a:defRPr sz="3200" b="1" kern="1200">
                <a:solidFill>
                  <a:schemeClr val="tx1"/>
                </a:solidFill>
                <a:effectLst>
                  <a:outerShdw blurRad="38100" dist="38100" dir="2700000" algn="tl">
                    <a:srgbClr val="000000">
                      <a:alpha val="43137"/>
                    </a:srgbClr>
                  </a:outerShdw>
                </a:effectLst>
                <a:latin typeface="Times New Roman"/>
                <a:ea typeface="ＭＳ Ｐゴシック" pitchFamily="-65" charset="-128"/>
                <a:cs typeface="Times New Roman"/>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0" fontAlgn="base" latinLnBrk="0" hangingPunct="0">
              <a:lnSpc>
                <a:spcPct val="100000"/>
              </a:lnSpc>
              <a:spcBef>
                <a:spcPts val="0"/>
              </a:spcBef>
              <a:spcAft>
                <a:spcPct val="0"/>
              </a:spcAft>
              <a:buClr>
                <a:srgbClr val="000000"/>
              </a:buClr>
              <a:buSzTx/>
              <a:buFont typeface="Arial" charset="0"/>
              <a:buNone/>
              <a:tabLst/>
              <a:defRPr/>
            </a:pPr>
            <a:r>
              <a:rPr lang="en-US" sz="2400" dirty="0">
                <a:solidFill>
                  <a:prstClr val="black"/>
                </a:solidFill>
              </a:rPr>
              <a:t>S</a:t>
            </a:r>
            <a:r>
              <a:rPr kumimoji="0" lang="en-US"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rPr>
              <a:t>Sgt</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rPr>
              <a:t> </a:t>
            </a:r>
            <a:r>
              <a:rPr kumimoji="0" 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rPr>
              <a:t>Deedrah</a:t>
            </a:r>
            <a:r>
              <a:rPr kumimoji="0" lang="en-US" sz="2400"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rPr>
              <a:t> Seth</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endParaRPr>
          </a:p>
        </p:txBody>
      </p:sp>
    </p:spTree>
    <p:extLst>
      <p:ext uri="{BB962C8B-B14F-4D97-AF65-F5344CB8AC3E}">
        <p14:creationId xmlns:p14="http://schemas.microsoft.com/office/powerpoint/2010/main" val="398921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Documents and Settings\w043adm\Desktop\93 p4.png"/>
          <p:cNvPicPr>
            <a:picLocks noChangeAspect="1" noChangeArrowheads="1"/>
          </p:cNvPicPr>
          <p:nvPr/>
        </p:nvPicPr>
        <p:blipFill>
          <a:blip r:embed="rId3" cstate="print"/>
          <a:srcRect/>
          <a:stretch>
            <a:fillRect/>
          </a:stretch>
        </p:blipFill>
        <p:spPr bwMode="auto">
          <a:xfrm>
            <a:off x="-137448" y="1482340"/>
            <a:ext cx="9099176" cy="5376700"/>
          </a:xfrm>
          <a:prstGeom prst="rect">
            <a:avLst/>
          </a:prstGeom>
          <a:noFill/>
        </p:spPr>
      </p:pic>
      <p:sp>
        <p:nvSpPr>
          <p:cNvPr id="22" name="Text Box 21"/>
          <p:cNvSpPr txBox="1">
            <a:spLocks noChangeArrowheads="1"/>
          </p:cNvSpPr>
          <p:nvPr/>
        </p:nvSpPr>
        <p:spPr bwMode="auto">
          <a:xfrm>
            <a:off x="146620" y="6124974"/>
            <a:ext cx="4045328" cy="533528"/>
          </a:xfrm>
          <a:prstGeom prst="rect">
            <a:avLst/>
          </a:prstGeom>
          <a:noFill/>
          <a:ln w="9525">
            <a:noFill/>
            <a:miter lim="800000"/>
            <a:headEnd/>
            <a:tailEnd/>
          </a:ln>
        </p:spPr>
        <p:txBody>
          <a:bodyPr wrap="square" lIns="121904" tIns="60952" rIns="121904" bIns="60952">
            <a:spAutoFit/>
          </a:bodyPr>
          <a:lstStyle/>
          <a:p>
            <a:pPr>
              <a:spcBef>
                <a:spcPct val="50000"/>
              </a:spcBef>
            </a:pPr>
            <a:r>
              <a:rPr lang="en-US" sz="2667" b="1" i="1" dirty="0">
                <a:solidFill>
                  <a:srgbClr val="92D050"/>
                </a:solidFill>
                <a:latin typeface="Brush Script MT" pitchFamily="66" charset="0"/>
                <a:cs typeface="Times New Roman" pitchFamily="18" charset="0"/>
              </a:rPr>
              <a:t>Jane P. Doe, Cadet</a:t>
            </a:r>
          </a:p>
        </p:txBody>
      </p:sp>
      <p:sp>
        <p:nvSpPr>
          <p:cNvPr id="23" name="Text Box 22"/>
          <p:cNvSpPr txBox="1">
            <a:spLocks noChangeArrowheads="1"/>
          </p:cNvSpPr>
          <p:nvPr/>
        </p:nvSpPr>
        <p:spPr bwMode="auto">
          <a:xfrm>
            <a:off x="7442679" y="6224330"/>
            <a:ext cx="1433787"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92D050"/>
                </a:solidFill>
                <a:latin typeface="Times New Roman" pitchFamily="18" charset="0"/>
                <a:cs typeface="Times New Roman" pitchFamily="18" charset="0"/>
              </a:rPr>
              <a:t>20190828</a:t>
            </a:r>
            <a:endParaRPr lang="en-US" sz="2133" b="1" dirty="0">
              <a:solidFill>
                <a:srgbClr val="92D050"/>
              </a:solidFill>
              <a:latin typeface="Times New Roman" pitchFamily="18" charset="0"/>
              <a:cs typeface="Times New Roman" pitchFamily="18" charset="0"/>
            </a:endParaRPr>
          </a:p>
        </p:txBody>
      </p:sp>
      <p:sp>
        <p:nvSpPr>
          <p:cNvPr id="6" name="Text Box 21"/>
          <p:cNvSpPr txBox="1">
            <a:spLocks noChangeArrowheads="1"/>
          </p:cNvSpPr>
          <p:nvPr/>
        </p:nvSpPr>
        <p:spPr bwMode="auto">
          <a:xfrm>
            <a:off x="4114245" y="6183229"/>
            <a:ext cx="4045328" cy="369316"/>
          </a:xfrm>
          <a:prstGeom prst="rect">
            <a:avLst/>
          </a:prstGeom>
          <a:noFill/>
          <a:ln w="9525">
            <a:noFill/>
            <a:miter lim="800000"/>
            <a:headEnd/>
            <a:tailEnd/>
          </a:ln>
        </p:spPr>
        <p:txBody>
          <a:bodyPr wrap="square" lIns="121904" tIns="60952" rIns="121904" bIns="60952">
            <a:spAutoFit/>
          </a:bodyPr>
          <a:lstStyle/>
          <a:p>
            <a:pPr>
              <a:spcBef>
                <a:spcPct val="50000"/>
              </a:spcBef>
            </a:pPr>
            <a:r>
              <a:rPr lang="en-US" sz="1600" b="1" dirty="0" smtClean="0">
                <a:solidFill>
                  <a:srgbClr val="FF0000"/>
                </a:solidFill>
                <a:latin typeface="Perpetua Titling MT" panose="02020502060505020804" pitchFamily="18" charset="0"/>
                <a:cs typeface="Times New Roman" pitchFamily="18" charset="0"/>
              </a:rPr>
              <a:t>Do Not Sign-NCO </a:t>
            </a:r>
            <a:r>
              <a:rPr lang="en-US" sz="1600" b="1" dirty="0">
                <a:solidFill>
                  <a:srgbClr val="FF0000"/>
                </a:solidFill>
                <a:latin typeface="Perpetua Titling MT" panose="02020502060505020804" pitchFamily="18" charset="0"/>
                <a:cs typeface="Times New Roman" pitchFamily="18" charset="0"/>
              </a:rPr>
              <a:t>signs</a:t>
            </a:r>
          </a:p>
        </p:txBody>
      </p:sp>
      <p:sp>
        <p:nvSpPr>
          <p:cNvPr id="8"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DD Form 93</a:t>
            </a:r>
          </a:p>
        </p:txBody>
      </p:sp>
      <p:sp>
        <p:nvSpPr>
          <p:cNvPr id="9" name="TextBox 8"/>
          <p:cNvSpPr txBox="1"/>
          <p:nvPr/>
        </p:nvSpPr>
        <p:spPr>
          <a:xfrm>
            <a:off x="8860196" y="1642868"/>
            <a:ext cx="3331804" cy="2123658"/>
          </a:xfrm>
          <a:prstGeom prst="rect">
            <a:avLst/>
          </a:prstGeom>
          <a:noFill/>
        </p:spPr>
        <p:txBody>
          <a:bodyPr wrap="square" rtlCol="0">
            <a:spAutoFit/>
          </a:bodyPr>
          <a:lstStyle/>
          <a:p>
            <a:r>
              <a:rPr lang="en-US" sz="1200" dirty="0" smtClean="0"/>
              <a:t>Continuation of DD Form 93</a:t>
            </a:r>
            <a:endParaRPr lang="en-US" sz="1200" dirty="0"/>
          </a:p>
          <a:p>
            <a:endParaRPr lang="en-US" sz="1200" dirty="0" smtClean="0"/>
          </a:p>
          <a:p>
            <a:r>
              <a:rPr lang="en-US" sz="1200" dirty="0" smtClean="0"/>
              <a:t>Block 15- Sign and annotate Cadet after your signature.  </a:t>
            </a:r>
          </a:p>
          <a:p>
            <a:endParaRPr lang="en-US" sz="1200" dirty="0"/>
          </a:p>
          <a:p>
            <a:r>
              <a:rPr lang="en-US" sz="1200" dirty="0" smtClean="0"/>
              <a:t>Block 16-</a:t>
            </a:r>
            <a:r>
              <a:rPr lang="en-US" sz="1200" b="1" dirty="0" smtClean="0"/>
              <a:t>Do Not Sign- </a:t>
            </a:r>
            <a:r>
              <a:rPr lang="en-US" sz="1200" dirty="0" smtClean="0"/>
              <a:t>This is for DET use</a:t>
            </a:r>
          </a:p>
          <a:p>
            <a:endParaRPr lang="en-US" sz="1200" dirty="0"/>
          </a:p>
          <a:p>
            <a:r>
              <a:rPr lang="en-US" sz="1200" dirty="0" smtClean="0"/>
              <a:t>Block 17-Annotate date as shown</a:t>
            </a:r>
          </a:p>
          <a:p>
            <a:endParaRPr lang="en-US" sz="1200" dirty="0"/>
          </a:p>
          <a:p>
            <a:endParaRPr lang="en-US" sz="1200" dirty="0"/>
          </a:p>
          <a:p>
            <a:endParaRPr lang="en-US" sz="1200" dirty="0"/>
          </a:p>
        </p:txBody>
      </p:sp>
    </p:spTree>
    <p:extLst>
      <p:ext uri="{BB962C8B-B14F-4D97-AF65-F5344CB8AC3E}">
        <p14:creationId xmlns:p14="http://schemas.microsoft.com/office/powerpoint/2010/main" val="49503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p:cNvSpPr txBox="1">
            <a:spLocks/>
          </p:cNvSpPr>
          <p:nvPr/>
        </p:nvSpPr>
        <p:spPr>
          <a:xfrm>
            <a:off x="2139253" y="59790"/>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267" b="1" dirty="0">
                <a:solidFill>
                  <a:srgbClr val="FFFFFF"/>
                </a:solidFill>
                <a:latin typeface="Mongolian Baiti"/>
                <a:cs typeface="Mongolian Baiti"/>
              </a:rPr>
              <a:t>AFROTC Form 28 Sports Physical</a:t>
            </a:r>
          </a:p>
        </p:txBody>
      </p:sp>
      <p:pic>
        <p:nvPicPr>
          <p:cNvPr id="2" name="Picture 1"/>
          <p:cNvPicPr>
            <a:picLocks noChangeAspect="1"/>
          </p:cNvPicPr>
          <p:nvPr/>
        </p:nvPicPr>
        <p:blipFill>
          <a:blip r:embed="rId3"/>
          <a:stretch>
            <a:fillRect/>
          </a:stretch>
        </p:blipFill>
        <p:spPr>
          <a:xfrm>
            <a:off x="9196" y="693861"/>
            <a:ext cx="4780932" cy="6164139"/>
          </a:xfrm>
          <a:prstGeom prst="rect">
            <a:avLst/>
          </a:prstGeom>
        </p:spPr>
      </p:pic>
      <p:sp>
        <p:nvSpPr>
          <p:cNvPr id="4" name="TextBox 3"/>
          <p:cNvSpPr txBox="1"/>
          <p:nvPr/>
        </p:nvSpPr>
        <p:spPr>
          <a:xfrm>
            <a:off x="322933" y="1003638"/>
            <a:ext cx="2997200" cy="430871"/>
          </a:xfrm>
          <a:prstGeom prst="rect">
            <a:avLst/>
          </a:prstGeom>
          <a:noFill/>
        </p:spPr>
        <p:txBody>
          <a:bodyPr wrap="square" lIns="121904" tIns="60952" rIns="121904" bIns="60952" rtlCol="0">
            <a:spAutoFit/>
          </a:bodyPr>
          <a:lstStyle/>
          <a:p>
            <a:r>
              <a:rPr lang="en-US" sz="2000" dirty="0">
                <a:solidFill>
                  <a:srgbClr val="FF0000"/>
                </a:solidFill>
              </a:rPr>
              <a:t>John P. Doe</a:t>
            </a:r>
          </a:p>
        </p:txBody>
      </p:sp>
      <p:sp>
        <p:nvSpPr>
          <p:cNvPr id="5" name="TextBox 4"/>
          <p:cNvSpPr txBox="1"/>
          <p:nvPr/>
        </p:nvSpPr>
        <p:spPr>
          <a:xfrm>
            <a:off x="2510118" y="1003638"/>
            <a:ext cx="2940072" cy="430871"/>
          </a:xfrm>
          <a:prstGeom prst="rect">
            <a:avLst/>
          </a:prstGeom>
          <a:noFill/>
        </p:spPr>
        <p:txBody>
          <a:bodyPr wrap="square" lIns="121904" tIns="60952" rIns="121904" bIns="60952" rtlCol="0">
            <a:spAutoFit/>
          </a:bodyPr>
          <a:lstStyle/>
          <a:p>
            <a:r>
              <a:rPr lang="en-US" sz="2000" dirty="0" err="1">
                <a:solidFill>
                  <a:srgbClr val="FF0000"/>
                </a:solidFill>
              </a:rPr>
              <a:t>Det</a:t>
            </a:r>
            <a:r>
              <a:rPr lang="en-US" sz="2000" dirty="0">
                <a:solidFill>
                  <a:srgbClr val="FF0000"/>
                </a:solidFill>
              </a:rPr>
              <a:t> </a:t>
            </a:r>
            <a:r>
              <a:rPr lang="en-US" sz="2000" dirty="0" smtClean="0">
                <a:solidFill>
                  <a:srgbClr val="FF0000"/>
                </a:solidFill>
              </a:rPr>
              <a:t>027</a:t>
            </a:r>
            <a:endParaRPr lang="en-US" sz="2000" dirty="0">
              <a:solidFill>
                <a:srgbClr val="FF0000"/>
              </a:solidFill>
            </a:endParaRPr>
          </a:p>
        </p:txBody>
      </p:sp>
      <p:sp>
        <p:nvSpPr>
          <p:cNvPr id="6" name="TextBox 5"/>
          <p:cNvSpPr txBox="1"/>
          <p:nvPr/>
        </p:nvSpPr>
        <p:spPr>
          <a:xfrm>
            <a:off x="1821533" y="1544239"/>
            <a:ext cx="1524000" cy="400093"/>
          </a:xfrm>
          <a:prstGeom prst="rect">
            <a:avLst/>
          </a:prstGeom>
          <a:noFill/>
        </p:spPr>
        <p:txBody>
          <a:bodyPr wrap="square" lIns="121904" tIns="60952" rIns="121904" bIns="60952" rtlCol="0">
            <a:spAutoFit/>
          </a:bodyPr>
          <a:lstStyle/>
          <a:p>
            <a:r>
              <a:rPr lang="en-US" dirty="0" smtClean="0">
                <a:solidFill>
                  <a:srgbClr val="FF0000"/>
                </a:solidFill>
              </a:rPr>
              <a:t>68 in</a:t>
            </a:r>
            <a:endParaRPr lang="en-US" dirty="0">
              <a:solidFill>
                <a:srgbClr val="FF0000"/>
              </a:solidFill>
            </a:endParaRPr>
          </a:p>
        </p:txBody>
      </p:sp>
      <p:sp>
        <p:nvSpPr>
          <p:cNvPr id="8" name="TextBox 7"/>
          <p:cNvSpPr txBox="1"/>
          <p:nvPr/>
        </p:nvSpPr>
        <p:spPr>
          <a:xfrm>
            <a:off x="1821533" y="1744285"/>
            <a:ext cx="1524000" cy="492426"/>
          </a:xfrm>
          <a:prstGeom prst="rect">
            <a:avLst/>
          </a:prstGeom>
          <a:noFill/>
        </p:spPr>
        <p:txBody>
          <a:bodyPr wrap="square" lIns="121904" tIns="60952" rIns="121904" bIns="60952" rtlCol="0">
            <a:spAutoFit/>
          </a:bodyPr>
          <a:lstStyle/>
          <a:p>
            <a:r>
              <a:rPr lang="en-US" sz="2400" dirty="0">
                <a:solidFill>
                  <a:srgbClr val="FF0000"/>
                </a:solidFill>
              </a:rPr>
              <a:t>125</a:t>
            </a:r>
          </a:p>
        </p:txBody>
      </p:sp>
      <p:sp>
        <p:nvSpPr>
          <p:cNvPr id="7" name="TextBox 6"/>
          <p:cNvSpPr txBox="1"/>
          <p:nvPr/>
        </p:nvSpPr>
        <p:spPr>
          <a:xfrm>
            <a:off x="3226426" y="1472492"/>
            <a:ext cx="1524000" cy="492426"/>
          </a:xfrm>
          <a:prstGeom prst="rect">
            <a:avLst/>
          </a:prstGeom>
          <a:noFill/>
        </p:spPr>
        <p:txBody>
          <a:bodyPr wrap="square" lIns="121904" tIns="60952" rIns="121904" bIns="60952" rtlCol="0">
            <a:spAutoFit/>
          </a:bodyPr>
          <a:lstStyle/>
          <a:p>
            <a:r>
              <a:rPr lang="en-US" sz="2400" dirty="0" smtClean="0">
                <a:solidFill>
                  <a:srgbClr val="FF0000"/>
                </a:solidFill>
              </a:rPr>
              <a:t>155 </a:t>
            </a:r>
            <a:r>
              <a:rPr lang="en-US" sz="2400" dirty="0" err="1" smtClean="0">
                <a:solidFill>
                  <a:srgbClr val="FF0000"/>
                </a:solidFill>
              </a:rPr>
              <a:t>lbs</a:t>
            </a:r>
            <a:endParaRPr lang="en-US" sz="2400" dirty="0">
              <a:solidFill>
                <a:srgbClr val="FF0000"/>
              </a:solidFill>
            </a:endParaRPr>
          </a:p>
        </p:txBody>
      </p:sp>
      <p:sp>
        <p:nvSpPr>
          <p:cNvPr id="18" name="TextBox 17"/>
          <p:cNvSpPr txBox="1"/>
          <p:nvPr/>
        </p:nvSpPr>
        <p:spPr>
          <a:xfrm>
            <a:off x="3206575" y="1697969"/>
            <a:ext cx="1524000" cy="492426"/>
          </a:xfrm>
          <a:prstGeom prst="rect">
            <a:avLst/>
          </a:prstGeom>
          <a:noFill/>
        </p:spPr>
        <p:txBody>
          <a:bodyPr wrap="square" lIns="121904" tIns="60952" rIns="121904" bIns="60952" rtlCol="0">
            <a:spAutoFit/>
          </a:bodyPr>
          <a:lstStyle/>
          <a:p>
            <a:r>
              <a:rPr lang="en-US" sz="2400" dirty="0" smtClean="0">
                <a:solidFill>
                  <a:srgbClr val="FF0000"/>
                </a:solidFill>
              </a:rPr>
              <a:t>164 </a:t>
            </a:r>
            <a:r>
              <a:rPr lang="en-US" sz="2400" dirty="0" err="1" smtClean="0">
                <a:solidFill>
                  <a:srgbClr val="FF0000"/>
                </a:solidFill>
              </a:rPr>
              <a:t>lbs</a:t>
            </a:r>
            <a:endParaRPr lang="en-US" sz="2400" dirty="0">
              <a:solidFill>
                <a:srgbClr val="FF0000"/>
              </a:solidFill>
            </a:endParaRPr>
          </a:p>
        </p:txBody>
      </p:sp>
      <p:sp>
        <p:nvSpPr>
          <p:cNvPr id="10" name="TextBox 9"/>
          <p:cNvSpPr txBox="1"/>
          <p:nvPr/>
        </p:nvSpPr>
        <p:spPr>
          <a:xfrm>
            <a:off x="2947026" y="1831444"/>
            <a:ext cx="558800" cy="492426"/>
          </a:xfrm>
          <a:prstGeom prst="rect">
            <a:avLst/>
          </a:prstGeom>
          <a:noFill/>
        </p:spPr>
        <p:txBody>
          <a:bodyPr wrap="square" lIns="121904" tIns="60952" rIns="121904" bIns="60952" rtlCol="0">
            <a:spAutoFit/>
          </a:bodyPr>
          <a:lstStyle/>
          <a:p>
            <a:r>
              <a:rPr lang="en-US" sz="2400" dirty="0">
                <a:solidFill>
                  <a:srgbClr val="FF0000"/>
                </a:solidFill>
              </a:rPr>
              <a:t>x</a:t>
            </a:r>
          </a:p>
        </p:txBody>
      </p:sp>
      <p:sp>
        <p:nvSpPr>
          <p:cNvPr id="11" name="TextBox 10"/>
          <p:cNvSpPr txBox="1"/>
          <p:nvPr/>
        </p:nvSpPr>
        <p:spPr>
          <a:xfrm>
            <a:off x="744817" y="2293213"/>
            <a:ext cx="1765301" cy="492426"/>
          </a:xfrm>
          <a:prstGeom prst="rect">
            <a:avLst/>
          </a:prstGeom>
          <a:noFill/>
        </p:spPr>
        <p:txBody>
          <a:bodyPr wrap="square" lIns="121904" tIns="60952" rIns="121904" bIns="60952" rtlCol="0">
            <a:spAutoFit/>
          </a:bodyPr>
          <a:lstStyle/>
          <a:p>
            <a:r>
              <a:rPr lang="en-US" sz="2400" dirty="0">
                <a:solidFill>
                  <a:srgbClr val="FF0000"/>
                </a:solidFill>
              </a:rPr>
              <a:t>Dr. Fix Doe</a:t>
            </a:r>
          </a:p>
        </p:txBody>
      </p:sp>
      <p:sp>
        <p:nvSpPr>
          <p:cNvPr id="15" name="TextBox 14"/>
          <p:cNvSpPr txBox="1"/>
          <p:nvPr/>
        </p:nvSpPr>
        <p:spPr>
          <a:xfrm>
            <a:off x="277682" y="1990498"/>
            <a:ext cx="1524000" cy="492426"/>
          </a:xfrm>
          <a:prstGeom prst="rect">
            <a:avLst/>
          </a:prstGeom>
          <a:noFill/>
        </p:spPr>
        <p:txBody>
          <a:bodyPr wrap="square" lIns="121904" tIns="60952" rIns="121904" bIns="60952" rtlCol="0">
            <a:spAutoFit/>
          </a:bodyPr>
          <a:lstStyle/>
          <a:p>
            <a:r>
              <a:rPr lang="en-US" sz="2400" dirty="0" smtClean="0">
                <a:solidFill>
                  <a:srgbClr val="FF0000"/>
                </a:solidFill>
              </a:rPr>
              <a:t>18%</a:t>
            </a:r>
            <a:endParaRPr lang="en-US" sz="2400" dirty="0">
              <a:solidFill>
                <a:srgbClr val="FF0000"/>
              </a:solidFill>
            </a:endParaRPr>
          </a:p>
        </p:txBody>
      </p:sp>
      <p:sp>
        <p:nvSpPr>
          <p:cNvPr id="13" name="TextBox 12"/>
          <p:cNvSpPr txBox="1"/>
          <p:nvPr/>
        </p:nvSpPr>
        <p:spPr>
          <a:xfrm>
            <a:off x="2788298" y="2870782"/>
            <a:ext cx="1524000" cy="492426"/>
          </a:xfrm>
          <a:prstGeom prst="rect">
            <a:avLst/>
          </a:prstGeom>
          <a:noFill/>
        </p:spPr>
        <p:txBody>
          <a:bodyPr wrap="square" lIns="121904" tIns="60952" rIns="121904" bIns="60952" rtlCol="0">
            <a:spAutoFit/>
          </a:bodyPr>
          <a:lstStyle/>
          <a:p>
            <a:r>
              <a:rPr lang="en-US" sz="2400" dirty="0">
                <a:solidFill>
                  <a:srgbClr val="FF0000"/>
                </a:solidFill>
              </a:rPr>
              <a:t>FD</a:t>
            </a:r>
          </a:p>
        </p:txBody>
      </p:sp>
      <p:sp>
        <p:nvSpPr>
          <p:cNvPr id="20" name="TextBox 19"/>
          <p:cNvSpPr txBox="1"/>
          <p:nvPr/>
        </p:nvSpPr>
        <p:spPr>
          <a:xfrm>
            <a:off x="2134226" y="2794494"/>
            <a:ext cx="1524000" cy="492426"/>
          </a:xfrm>
          <a:prstGeom prst="rect">
            <a:avLst/>
          </a:prstGeom>
          <a:noFill/>
        </p:spPr>
        <p:txBody>
          <a:bodyPr wrap="square" lIns="121904" tIns="60952" rIns="121904" bIns="60952" rtlCol="0">
            <a:spAutoFit/>
          </a:bodyPr>
          <a:lstStyle/>
          <a:p>
            <a:r>
              <a:rPr lang="en-US" sz="2400" dirty="0">
                <a:solidFill>
                  <a:srgbClr val="FF0000"/>
                </a:solidFill>
              </a:rPr>
              <a:t>FD</a:t>
            </a:r>
          </a:p>
        </p:txBody>
      </p:sp>
      <p:sp>
        <p:nvSpPr>
          <p:cNvPr id="3" name="Oval 2"/>
          <p:cNvSpPr/>
          <p:nvPr/>
        </p:nvSpPr>
        <p:spPr>
          <a:xfrm>
            <a:off x="538405" y="3286920"/>
            <a:ext cx="233306" cy="15552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80554" y="3589635"/>
            <a:ext cx="1478749" cy="1846643"/>
          </a:xfrm>
          <a:prstGeom prst="rect">
            <a:avLst/>
          </a:prstGeom>
          <a:noFill/>
        </p:spPr>
        <p:txBody>
          <a:bodyPr wrap="square" lIns="121904" tIns="60952" rIns="121904" bIns="60952" rtlCol="0">
            <a:spAutoFit/>
          </a:bodyPr>
          <a:lstStyle/>
          <a:p>
            <a:r>
              <a:rPr lang="en-US" sz="1400" dirty="0" smtClean="0">
                <a:solidFill>
                  <a:srgbClr val="FF0000"/>
                </a:solidFill>
              </a:rPr>
              <a:t>Doctor will need to List any medical conditions that preclude you from participating in Physical Training.</a:t>
            </a:r>
            <a:endParaRPr lang="en-US" sz="1400" dirty="0">
              <a:solidFill>
                <a:srgbClr val="FF0000"/>
              </a:solidFill>
            </a:endParaRPr>
          </a:p>
        </p:txBody>
      </p:sp>
      <p:sp>
        <p:nvSpPr>
          <p:cNvPr id="23" name="TextBox 22"/>
          <p:cNvSpPr txBox="1"/>
          <p:nvPr/>
        </p:nvSpPr>
        <p:spPr>
          <a:xfrm>
            <a:off x="1689636" y="3624280"/>
            <a:ext cx="2846506" cy="969480"/>
          </a:xfrm>
          <a:prstGeom prst="rect">
            <a:avLst/>
          </a:prstGeom>
          <a:noFill/>
        </p:spPr>
        <p:txBody>
          <a:bodyPr wrap="square" lIns="121904" tIns="60952" rIns="121904" bIns="60952" rtlCol="0">
            <a:spAutoFit/>
          </a:bodyPr>
          <a:lstStyle/>
          <a:p>
            <a:r>
              <a:rPr lang="en-US" sz="1100" dirty="0" smtClean="0">
                <a:solidFill>
                  <a:srgbClr val="FF0000"/>
                </a:solidFill>
              </a:rPr>
              <a:t>Ask Doctor to add </a:t>
            </a:r>
            <a:r>
              <a:rPr lang="en-US" sz="1100" dirty="0">
                <a:solidFill>
                  <a:srgbClr val="FF0000"/>
                </a:solidFill>
              </a:rPr>
              <a:t>their (rubber) </a:t>
            </a:r>
            <a:r>
              <a:rPr lang="en-US" sz="1100" dirty="0" smtClean="0">
                <a:solidFill>
                  <a:srgbClr val="FF0000"/>
                </a:solidFill>
              </a:rPr>
              <a:t>stamp or typed info </a:t>
            </a:r>
            <a:r>
              <a:rPr lang="en-US" sz="1100" dirty="0">
                <a:solidFill>
                  <a:srgbClr val="FF0000"/>
                </a:solidFill>
              </a:rPr>
              <a:t>to this </a:t>
            </a:r>
            <a:r>
              <a:rPr lang="en-US" sz="1100" dirty="0" smtClean="0">
                <a:solidFill>
                  <a:srgbClr val="FF0000"/>
                </a:solidFill>
              </a:rPr>
              <a:t>block </a:t>
            </a:r>
            <a:r>
              <a:rPr lang="en-US" sz="1100" dirty="0">
                <a:solidFill>
                  <a:srgbClr val="FF0000"/>
                </a:solidFill>
              </a:rPr>
              <a:t>that denotes their name and/or clinic.  This is required as most often the signature is unreadable</a:t>
            </a:r>
            <a:r>
              <a:rPr lang="en-US" sz="1100" dirty="0" smtClean="0">
                <a:solidFill>
                  <a:srgbClr val="FF0000"/>
                </a:solidFill>
              </a:rPr>
              <a:t>.  Example Below</a:t>
            </a:r>
            <a:endParaRPr lang="en-US" sz="1100" dirty="0">
              <a:solidFill>
                <a:srgbClr val="FF0000"/>
              </a:solidFill>
            </a:endParaRPr>
          </a:p>
        </p:txBody>
      </p:sp>
      <p:pic>
        <p:nvPicPr>
          <p:cNvPr id="12" name="Picture 11"/>
          <p:cNvPicPr>
            <a:picLocks noChangeAspect="1"/>
          </p:cNvPicPr>
          <p:nvPr/>
        </p:nvPicPr>
        <p:blipFill>
          <a:blip r:embed="rId4"/>
          <a:stretch>
            <a:fillRect/>
          </a:stretch>
        </p:blipFill>
        <p:spPr>
          <a:xfrm>
            <a:off x="2595711" y="4410600"/>
            <a:ext cx="1716587" cy="1230641"/>
          </a:xfrm>
          <a:prstGeom prst="rect">
            <a:avLst/>
          </a:prstGeom>
        </p:spPr>
      </p:pic>
      <p:pic>
        <p:nvPicPr>
          <p:cNvPr id="16" name="Picture 15"/>
          <p:cNvPicPr>
            <a:picLocks noChangeAspect="1"/>
          </p:cNvPicPr>
          <p:nvPr/>
        </p:nvPicPr>
        <p:blipFill>
          <a:blip r:embed="rId5"/>
          <a:stretch>
            <a:fillRect/>
          </a:stretch>
        </p:blipFill>
        <p:spPr>
          <a:xfrm>
            <a:off x="1856320" y="5641241"/>
            <a:ext cx="2079812" cy="482064"/>
          </a:xfrm>
          <a:prstGeom prst="rect">
            <a:avLst/>
          </a:prstGeom>
        </p:spPr>
      </p:pic>
      <p:sp>
        <p:nvSpPr>
          <p:cNvPr id="24" name="TextBox 23"/>
          <p:cNvSpPr txBox="1"/>
          <p:nvPr/>
        </p:nvSpPr>
        <p:spPr>
          <a:xfrm>
            <a:off x="170758" y="5630879"/>
            <a:ext cx="1524000" cy="492426"/>
          </a:xfrm>
          <a:prstGeom prst="rect">
            <a:avLst/>
          </a:prstGeom>
          <a:noFill/>
        </p:spPr>
        <p:txBody>
          <a:bodyPr wrap="square" lIns="121904" tIns="60952" rIns="121904" bIns="60952" rtlCol="0">
            <a:spAutoFit/>
          </a:bodyPr>
          <a:lstStyle/>
          <a:p>
            <a:r>
              <a:rPr lang="en-US" sz="2400" dirty="0" smtClean="0">
                <a:solidFill>
                  <a:srgbClr val="FF0000"/>
                </a:solidFill>
              </a:rPr>
              <a:t>8-15-2019</a:t>
            </a:r>
            <a:endParaRPr lang="en-US" sz="2400" dirty="0">
              <a:solidFill>
                <a:srgbClr val="FF0000"/>
              </a:solidFill>
            </a:endParaRPr>
          </a:p>
        </p:txBody>
      </p:sp>
      <p:sp>
        <p:nvSpPr>
          <p:cNvPr id="26" name="TextBox 25"/>
          <p:cNvSpPr txBox="1"/>
          <p:nvPr/>
        </p:nvSpPr>
        <p:spPr>
          <a:xfrm>
            <a:off x="5120109" y="1434509"/>
            <a:ext cx="5774498" cy="3970318"/>
          </a:xfrm>
          <a:prstGeom prst="rect">
            <a:avLst/>
          </a:prstGeom>
          <a:noFill/>
        </p:spPr>
        <p:txBody>
          <a:bodyPr wrap="square" rtlCol="0">
            <a:spAutoFit/>
          </a:bodyPr>
          <a:lstStyle/>
          <a:p>
            <a:pPr lvl="1"/>
            <a:r>
              <a:rPr lang="en-US" b="1" u="sng" dirty="0"/>
              <a:t>Pre-Participatory Sports Physical</a:t>
            </a:r>
            <a:r>
              <a:rPr lang="en-US" b="1" dirty="0"/>
              <a:t>         </a:t>
            </a:r>
            <a:r>
              <a:rPr lang="en-US" dirty="0"/>
              <a:t>(attached – Form 28 - Put your own name under #1.  Take this form to your doctor or clinic and have them complete this form.  They MUST add their (rubber) stamp to this form that denotes their name and/or clinic.  This is required as most often the signature is unreadable.  THIS form </a:t>
            </a:r>
            <a:r>
              <a:rPr lang="en-US" i="1" u="sng" dirty="0"/>
              <a:t>cannot </a:t>
            </a:r>
            <a:r>
              <a:rPr lang="en-US" dirty="0"/>
              <a:t>be emailed—but instead delivered </a:t>
            </a:r>
            <a:r>
              <a:rPr lang="en-US" i="1" u="sng" dirty="0"/>
              <a:t>in person</a:t>
            </a:r>
            <a:r>
              <a:rPr lang="en-US" dirty="0"/>
              <a:t> the next time you are at NAU.  FYI—You cannot partake of any PT classes (beginning Fall 2019) if we do not receive this form.  You will be required to </a:t>
            </a:r>
            <a:r>
              <a:rPr lang="en-US" i="1" u="sng" dirty="0"/>
              <a:t>attend </a:t>
            </a:r>
            <a:r>
              <a:rPr lang="en-US" dirty="0"/>
              <a:t>the class but not participate.)  Flagstaff also has Urgent Care (behind Dairy Queen) which charges $25 for this service; other areas charge $80!!  </a:t>
            </a:r>
            <a:endParaRPr lang="en-US" sz="1400" dirty="0"/>
          </a:p>
        </p:txBody>
      </p:sp>
    </p:spTree>
    <p:extLst>
      <p:ext uri="{BB962C8B-B14F-4D97-AF65-F5344CB8AC3E}">
        <p14:creationId xmlns:p14="http://schemas.microsoft.com/office/powerpoint/2010/main" val="18593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NAU Consent for Release </a:t>
            </a:r>
            <a:endParaRPr lang="en-US" dirty="0"/>
          </a:p>
        </p:txBody>
      </p:sp>
      <p:pic>
        <p:nvPicPr>
          <p:cNvPr id="5" name="Picture 4"/>
          <p:cNvPicPr>
            <a:picLocks noChangeAspect="1"/>
          </p:cNvPicPr>
          <p:nvPr/>
        </p:nvPicPr>
        <p:blipFill>
          <a:blip r:embed="rId2"/>
          <a:stretch>
            <a:fillRect/>
          </a:stretch>
        </p:blipFill>
        <p:spPr>
          <a:xfrm>
            <a:off x="0" y="1092201"/>
            <a:ext cx="4483732" cy="5762570"/>
          </a:xfrm>
          <a:prstGeom prst="rect">
            <a:avLst/>
          </a:prstGeom>
        </p:spPr>
      </p:pic>
      <p:sp>
        <p:nvSpPr>
          <p:cNvPr id="6" name="TextBox 5"/>
          <p:cNvSpPr txBox="1"/>
          <p:nvPr/>
        </p:nvSpPr>
        <p:spPr>
          <a:xfrm>
            <a:off x="3425282" y="1678488"/>
            <a:ext cx="2116899" cy="307777"/>
          </a:xfrm>
          <a:prstGeom prst="rect">
            <a:avLst/>
          </a:prstGeom>
          <a:noFill/>
        </p:spPr>
        <p:txBody>
          <a:bodyPr wrap="square" rtlCol="0">
            <a:spAutoFit/>
          </a:bodyPr>
          <a:lstStyle/>
          <a:p>
            <a:r>
              <a:rPr lang="en-US" sz="1400" b="1" dirty="0" smtClean="0">
                <a:solidFill>
                  <a:srgbClr val="FF0000"/>
                </a:solidFill>
              </a:rPr>
              <a:t>28 Aug 2019</a:t>
            </a:r>
            <a:endParaRPr lang="en-US" sz="1400" b="1" dirty="0">
              <a:solidFill>
                <a:srgbClr val="FF0000"/>
              </a:solidFill>
            </a:endParaRPr>
          </a:p>
        </p:txBody>
      </p:sp>
      <p:sp>
        <p:nvSpPr>
          <p:cNvPr id="7" name="TextBox 6"/>
          <p:cNvSpPr txBox="1"/>
          <p:nvPr/>
        </p:nvSpPr>
        <p:spPr>
          <a:xfrm>
            <a:off x="1837608" y="1876624"/>
            <a:ext cx="2116899" cy="307777"/>
          </a:xfrm>
          <a:prstGeom prst="rect">
            <a:avLst/>
          </a:prstGeom>
          <a:noFill/>
        </p:spPr>
        <p:txBody>
          <a:bodyPr wrap="square" rtlCol="0">
            <a:spAutoFit/>
          </a:bodyPr>
          <a:lstStyle/>
          <a:p>
            <a:r>
              <a:rPr lang="en-US" sz="1400" b="1" dirty="0" smtClean="0">
                <a:solidFill>
                  <a:srgbClr val="92D050"/>
                </a:solidFill>
              </a:rPr>
              <a:t>Jane Doe </a:t>
            </a:r>
            <a:endParaRPr lang="en-US" sz="1400" b="1" dirty="0">
              <a:solidFill>
                <a:srgbClr val="92D050"/>
              </a:solidFill>
            </a:endParaRPr>
          </a:p>
        </p:txBody>
      </p:sp>
      <p:sp>
        <p:nvSpPr>
          <p:cNvPr id="8" name="TextBox 7"/>
          <p:cNvSpPr txBox="1"/>
          <p:nvPr/>
        </p:nvSpPr>
        <p:spPr>
          <a:xfrm>
            <a:off x="3326283" y="2118659"/>
            <a:ext cx="2116899" cy="307777"/>
          </a:xfrm>
          <a:prstGeom prst="rect">
            <a:avLst/>
          </a:prstGeom>
          <a:noFill/>
        </p:spPr>
        <p:txBody>
          <a:bodyPr wrap="square" rtlCol="0">
            <a:spAutoFit/>
          </a:bodyPr>
          <a:lstStyle/>
          <a:p>
            <a:r>
              <a:rPr lang="en-US" sz="1400" b="1" dirty="0" smtClean="0">
                <a:solidFill>
                  <a:srgbClr val="92D050"/>
                </a:solidFill>
              </a:rPr>
              <a:t>027</a:t>
            </a:r>
            <a:endParaRPr lang="en-US" sz="1400" b="1" dirty="0">
              <a:solidFill>
                <a:srgbClr val="92D050"/>
              </a:solidFill>
            </a:endParaRPr>
          </a:p>
        </p:txBody>
      </p:sp>
      <p:sp>
        <p:nvSpPr>
          <p:cNvPr id="9" name="TextBox 8"/>
          <p:cNvSpPr txBox="1"/>
          <p:nvPr/>
        </p:nvSpPr>
        <p:spPr>
          <a:xfrm>
            <a:off x="1853285" y="4636757"/>
            <a:ext cx="2116899" cy="276999"/>
          </a:xfrm>
          <a:prstGeom prst="rect">
            <a:avLst/>
          </a:prstGeom>
          <a:noFill/>
        </p:spPr>
        <p:txBody>
          <a:bodyPr wrap="square" rtlCol="0">
            <a:spAutoFit/>
          </a:bodyPr>
          <a:lstStyle/>
          <a:p>
            <a:r>
              <a:rPr lang="en-US" sz="1200" b="1" dirty="0" smtClean="0">
                <a:solidFill>
                  <a:srgbClr val="92D050"/>
                </a:solidFill>
              </a:rPr>
              <a:t>027</a:t>
            </a:r>
            <a:endParaRPr lang="en-US" sz="1200" b="1" dirty="0">
              <a:solidFill>
                <a:srgbClr val="92D050"/>
              </a:solidFill>
            </a:endParaRPr>
          </a:p>
        </p:txBody>
      </p:sp>
      <p:sp>
        <p:nvSpPr>
          <p:cNvPr id="10" name="Rectangle 17"/>
          <p:cNvSpPr>
            <a:spLocks noChangeArrowheads="1"/>
          </p:cNvSpPr>
          <p:nvPr/>
        </p:nvSpPr>
        <p:spPr bwMode="auto">
          <a:xfrm>
            <a:off x="1929481" y="4029261"/>
            <a:ext cx="4910502" cy="246205"/>
          </a:xfrm>
          <a:prstGeom prst="rect">
            <a:avLst/>
          </a:prstGeom>
          <a:noFill/>
          <a:ln w="9525">
            <a:noFill/>
            <a:miter lim="800000"/>
            <a:headEnd/>
            <a:tailEnd/>
          </a:ln>
        </p:spPr>
        <p:txBody>
          <a:bodyPr wrap="square" lIns="121904" tIns="60952" rIns="121904" bIns="60952">
            <a:spAutoFit/>
          </a:bodyPr>
          <a:lstStyle/>
          <a:p>
            <a:r>
              <a:rPr lang="en-US" sz="800" b="1" i="1" dirty="0" smtClean="0">
                <a:solidFill>
                  <a:srgbClr val="FF0000"/>
                </a:solidFill>
                <a:latin typeface="Perpetua Titling MT" panose="02020502060505020804" pitchFamily="18" charset="0"/>
              </a:rPr>
              <a:t>DO Not Write on this line for DET </a:t>
            </a:r>
            <a:r>
              <a:rPr lang="en-US" sz="800" b="1" i="1" dirty="0" smtClean="0">
                <a:solidFill>
                  <a:srgbClr val="FF0000"/>
                </a:solidFill>
                <a:latin typeface="Perpetua Titling MT" panose="02020502060505020804" pitchFamily="18" charset="0"/>
              </a:rPr>
              <a:t>USE</a:t>
            </a:r>
            <a:endParaRPr lang="en-US" sz="800" b="1" i="1" dirty="0">
              <a:solidFill>
                <a:srgbClr val="FF0000"/>
              </a:solidFill>
              <a:latin typeface="Perpetua Titling MT" panose="02020502060505020804" pitchFamily="18" charset="0"/>
            </a:endParaRPr>
          </a:p>
        </p:txBody>
      </p:sp>
      <p:sp>
        <p:nvSpPr>
          <p:cNvPr id="11" name="TextBox 10"/>
          <p:cNvSpPr txBox="1"/>
          <p:nvPr/>
        </p:nvSpPr>
        <p:spPr>
          <a:xfrm>
            <a:off x="3425282" y="1678836"/>
            <a:ext cx="2116899" cy="307777"/>
          </a:xfrm>
          <a:prstGeom prst="rect">
            <a:avLst/>
          </a:prstGeom>
          <a:noFill/>
        </p:spPr>
        <p:txBody>
          <a:bodyPr wrap="square" rtlCol="0">
            <a:spAutoFit/>
          </a:bodyPr>
          <a:lstStyle/>
          <a:p>
            <a:r>
              <a:rPr lang="en-US" sz="1400" b="1" dirty="0" smtClean="0">
                <a:solidFill>
                  <a:srgbClr val="92D050"/>
                </a:solidFill>
              </a:rPr>
              <a:t>28 Aug 2019</a:t>
            </a:r>
            <a:endParaRPr lang="en-US" sz="1400" b="1" dirty="0">
              <a:solidFill>
                <a:srgbClr val="92D050"/>
              </a:solidFill>
            </a:endParaRPr>
          </a:p>
        </p:txBody>
      </p:sp>
      <p:sp>
        <p:nvSpPr>
          <p:cNvPr id="13" name="TextBox 12"/>
          <p:cNvSpPr txBox="1"/>
          <p:nvPr/>
        </p:nvSpPr>
        <p:spPr>
          <a:xfrm>
            <a:off x="2896057" y="4399206"/>
            <a:ext cx="2116899" cy="307777"/>
          </a:xfrm>
          <a:prstGeom prst="rect">
            <a:avLst/>
          </a:prstGeom>
          <a:noFill/>
        </p:spPr>
        <p:txBody>
          <a:bodyPr wrap="square" rtlCol="0">
            <a:spAutoFit/>
          </a:bodyPr>
          <a:lstStyle/>
          <a:p>
            <a:r>
              <a:rPr lang="en-US" sz="1400" b="1" dirty="0" smtClean="0">
                <a:solidFill>
                  <a:srgbClr val="92D050"/>
                </a:solidFill>
              </a:rPr>
              <a:t>28 Aug 2019</a:t>
            </a:r>
            <a:endParaRPr lang="en-US" sz="1400" b="1" dirty="0">
              <a:solidFill>
                <a:srgbClr val="92D050"/>
              </a:solidFill>
            </a:endParaRPr>
          </a:p>
        </p:txBody>
      </p:sp>
      <p:sp>
        <p:nvSpPr>
          <p:cNvPr id="15" name="TextBox 14"/>
          <p:cNvSpPr txBox="1"/>
          <p:nvPr/>
        </p:nvSpPr>
        <p:spPr>
          <a:xfrm>
            <a:off x="1183416" y="4394722"/>
            <a:ext cx="2116899" cy="307777"/>
          </a:xfrm>
          <a:prstGeom prst="rect">
            <a:avLst/>
          </a:prstGeom>
          <a:noFill/>
        </p:spPr>
        <p:txBody>
          <a:bodyPr wrap="square" rtlCol="0">
            <a:spAutoFit/>
          </a:bodyPr>
          <a:lstStyle/>
          <a:p>
            <a:r>
              <a:rPr lang="en-US" sz="1400" b="1" dirty="0" smtClean="0">
                <a:solidFill>
                  <a:srgbClr val="92D050"/>
                </a:solidFill>
              </a:rPr>
              <a:t>Jane Doe </a:t>
            </a:r>
            <a:endParaRPr lang="en-US" sz="1400" b="1" dirty="0">
              <a:solidFill>
                <a:srgbClr val="92D050"/>
              </a:solidFill>
            </a:endParaRPr>
          </a:p>
        </p:txBody>
      </p:sp>
      <p:sp>
        <p:nvSpPr>
          <p:cNvPr id="16" name="Text Box 21"/>
          <p:cNvSpPr txBox="1">
            <a:spLocks noChangeArrowheads="1"/>
          </p:cNvSpPr>
          <p:nvPr/>
        </p:nvSpPr>
        <p:spPr bwMode="auto">
          <a:xfrm>
            <a:off x="563663" y="5499970"/>
            <a:ext cx="4045328" cy="400093"/>
          </a:xfrm>
          <a:prstGeom prst="rect">
            <a:avLst/>
          </a:prstGeom>
          <a:noFill/>
          <a:ln w="9525">
            <a:noFill/>
            <a:miter lim="800000"/>
            <a:headEnd/>
            <a:tailEnd/>
          </a:ln>
        </p:spPr>
        <p:txBody>
          <a:bodyPr wrap="square" lIns="121904" tIns="60952" rIns="121904" bIns="60952">
            <a:spAutoFit/>
          </a:bodyPr>
          <a:lstStyle/>
          <a:p>
            <a:pPr>
              <a:spcBef>
                <a:spcPct val="50000"/>
              </a:spcBef>
            </a:pPr>
            <a:r>
              <a:rPr lang="en-US" b="1" i="1" dirty="0">
                <a:solidFill>
                  <a:srgbClr val="92D050"/>
                </a:solidFill>
                <a:latin typeface="Brush Script MT" pitchFamily="66" charset="0"/>
                <a:cs typeface="Times New Roman" pitchFamily="18" charset="0"/>
              </a:rPr>
              <a:t>Jane P. </a:t>
            </a:r>
            <a:r>
              <a:rPr lang="en-US" b="1" i="1" dirty="0" smtClean="0">
                <a:solidFill>
                  <a:srgbClr val="92D050"/>
                </a:solidFill>
                <a:latin typeface="Brush Script MT" pitchFamily="66" charset="0"/>
                <a:cs typeface="Times New Roman" pitchFamily="18" charset="0"/>
              </a:rPr>
              <a:t>Doe</a:t>
            </a:r>
            <a:endParaRPr lang="en-US" b="1" i="1" dirty="0">
              <a:solidFill>
                <a:srgbClr val="92D050"/>
              </a:solidFill>
              <a:latin typeface="Brush Script MT" pitchFamily="66" charset="0"/>
              <a:cs typeface="Times New Roman" pitchFamily="18" charset="0"/>
            </a:endParaRPr>
          </a:p>
        </p:txBody>
      </p:sp>
      <p:sp>
        <p:nvSpPr>
          <p:cNvPr id="17" name="Rectangle 17"/>
          <p:cNvSpPr>
            <a:spLocks noChangeArrowheads="1"/>
          </p:cNvSpPr>
          <p:nvPr/>
        </p:nvSpPr>
        <p:spPr bwMode="auto">
          <a:xfrm>
            <a:off x="2040908" y="5495486"/>
            <a:ext cx="3083860" cy="369316"/>
          </a:xfrm>
          <a:prstGeom prst="rect">
            <a:avLst/>
          </a:prstGeom>
          <a:noFill/>
          <a:ln w="9525">
            <a:noFill/>
            <a:miter lim="800000"/>
            <a:headEnd/>
            <a:tailEnd/>
          </a:ln>
        </p:spPr>
        <p:txBody>
          <a:bodyPr wrap="square" lIns="121904" tIns="60952" rIns="121904" bIns="60952">
            <a:spAutoFit/>
          </a:bodyPr>
          <a:lstStyle/>
          <a:p>
            <a:r>
              <a:rPr lang="en-US" sz="800" b="1" i="1" dirty="0" smtClean="0">
                <a:solidFill>
                  <a:srgbClr val="92D050"/>
                </a:solidFill>
                <a:latin typeface="Perpetua Titling MT" panose="02020502060505020804" pitchFamily="18" charset="0"/>
              </a:rPr>
              <a:t>Parent’s signature </a:t>
            </a:r>
            <a:r>
              <a:rPr lang="en-US" sz="800" b="1" i="1" dirty="0" smtClean="0">
                <a:solidFill>
                  <a:srgbClr val="92D050"/>
                </a:solidFill>
                <a:latin typeface="Perpetua Titling MT" panose="02020502060505020804" pitchFamily="18" charset="0"/>
              </a:rPr>
              <a:t>is </a:t>
            </a:r>
            <a:r>
              <a:rPr lang="en-US" sz="800" b="1" i="1" dirty="0" smtClean="0">
                <a:solidFill>
                  <a:srgbClr val="92D050"/>
                </a:solidFill>
                <a:latin typeface="Perpetua Titling MT" panose="02020502060505020804" pitchFamily="18" charset="0"/>
              </a:rPr>
              <a:t>only </a:t>
            </a:r>
            <a:r>
              <a:rPr lang="en-US" sz="800" b="1" i="1" dirty="0" smtClean="0">
                <a:solidFill>
                  <a:srgbClr val="92D050"/>
                </a:solidFill>
                <a:latin typeface="Perpetua Titling MT" panose="02020502060505020804" pitchFamily="18" charset="0"/>
              </a:rPr>
              <a:t>required</a:t>
            </a:r>
          </a:p>
          <a:p>
            <a:r>
              <a:rPr lang="en-US" sz="800" b="1" i="1" dirty="0" smtClean="0">
                <a:solidFill>
                  <a:srgbClr val="92D050"/>
                </a:solidFill>
                <a:latin typeface="Perpetua Titling MT" panose="02020502060505020804" pitchFamily="18" charset="0"/>
              </a:rPr>
              <a:t> </a:t>
            </a:r>
            <a:r>
              <a:rPr lang="en-US" sz="800" b="1" i="1" dirty="0" smtClean="0">
                <a:solidFill>
                  <a:srgbClr val="92D050"/>
                </a:solidFill>
                <a:latin typeface="Perpetua Titling MT" panose="02020502060505020804" pitchFamily="18" charset="0"/>
              </a:rPr>
              <a:t>if you are under 18.  </a:t>
            </a:r>
            <a:endParaRPr lang="en-US" sz="800" b="1" i="1" dirty="0">
              <a:solidFill>
                <a:srgbClr val="92D050"/>
              </a:solidFill>
              <a:latin typeface="Perpetua Titling MT" panose="02020502060505020804" pitchFamily="18" charset="0"/>
            </a:endParaRPr>
          </a:p>
        </p:txBody>
      </p:sp>
      <p:sp>
        <p:nvSpPr>
          <p:cNvPr id="18" name="TextBox 17"/>
          <p:cNvSpPr txBox="1"/>
          <p:nvPr/>
        </p:nvSpPr>
        <p:spPr>
          <a:xfrm>
            <a:off x="982458" y="5114110"/>
            <a:ext cx="2116899" cy="276999"/>
          </a:xfrm>
          <a:prstGeom prst="rect">
            <a:avLst/>
          </a:prstGeom>
          <a:noFill/>
        </p:spPr>
        <p:txBody>
          <a:bodyPr wrap="square" rtlCol="0">
            <a:spAutoFit/>
          </a:bodyPr>
          <a:lstStyle/>
          <a:p>
            <a:r>
              <a:rPr lang="en-US" sz="1200" b="1" dirty="0" smtClean="0">
                <a:solidFill>
                  <a:srgbClr val="92D050"/>
                </a:solidFill>
              </a:rPr>
              <a:t>027</a:t>
            </a:r>
            <a:endParaRPr lang="en-US" sz="1200" b="1" dirty="0">
              <a:solidFill>
                <a:srgbClr val="92D050"/>
              </a:solidFill>
            </a:endParaRPr>
          </a:p>
        </p:txBody>
      </p:sp>
      <p:sp>
        <p:nvSpPr>
          <p:cNvPr id="19" name="Rectangle 18"/>
          <p:cNvSpPr/>
          <p:nvPr/>
        </p:nvSpPr>
        <p:spPr>
          <a:xfrm>
            <a:off x="5291239" y="1507185"/>
            <a:ext cx="6096000" cy="3693319"/>
          </a:xfrm>
          <a:prstGeom prst="rect">
            <a:avLst/>
          </a:prstGeom>
        </p:spPr>
        <p:txBody>
          <a:bodyPr>
            <a:spAutoFit/>
          </a:bodyPr>
          <a:lstStyle/>
          <a:p>
            <a:pPr lvl="1"/>
            <a:r>
              <a:rPr lang="en-US" b="1" u="sng" dirty="0" smtClean="0"/>
              <a:t>NAU Release Form</a:t>
            </a:r>
            <a:r>
              <a:rPr lang="en-US" b="1" dirty="0"/>
              <a:t>        </a:t>
            </a:r>
            <a:r>
              <a:rPr lang="en-US" dirty="0" smtClean="0"/>
              <a:t>This form is a student records release form for NAU.  It authorizes the Detachment and Air Force  to receive your student records.  NAU requires a different form than the Air Force.  Therefore, you are technically filling out two student release forms due to different format requirements by the Air Force and NAU.</a:t>
            </a:r>
          </a:p>
          <a:p>
            <a:pPr lvl="1"/>
            <a:endParaRPr lang="en-US" dirty="0" smtClean="0"/>
          </a:p>
          <a:p>
            <a:pPr lvl="1"/>
            <a:r>
              <a:rPr lang="en-US" dirty="0" smtClean="0"/>
              <a:t>Please fill out all items annotated in green with the applicable information.   DO NOT WRITE ON THE RED LINE IT IS FOR DET USE ONLY.  </a:t>
            </a:r>
            <a:endParaRPr lang="en-US" dirty="0"/>
          </a:p>
          <a:p>
            <a:pPr lvl="1"/>
            <a:r>
              <a:rPr lang="en-US" dirty="0" smtClean="0"/>
              <a:t> </a:t>
            </a:r>
          </a:p>
          <a:p>
            <a:pPr lvl="1"/>
            <a:endParaRPr lang="en-US" dirty="0"/>
          </a:p>
          <a:p>
            <a:pPr lvl="1"/>
            <a:r>
              <a:rPr lang="en-US" dirty="0" smtClean="0"/>
              <a:t> </a:t>
            </a:r>
            <a:endParaRPr lang="en-US" sz="1400" dirty="0"/>
          </a:p>
        </p:txBody>
      </p:sp>
    </p:spTree>
    <p:extLst>
      <p:ext uri="{BB962C8B-B14F-4D97-AF65-F5344CB8AC3E}">
        <p14:creationId xmlns:p14="http://schemas.microsoft.com/office/powerpoint/2010/main" val="425475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386" y="1547835"/>
            <a:ext cx="6781456" cy="5310165"/>
          </a:xfrm>
          <a:prstGeom prst="rect">
            <a:avLst/>
          </a:prstGeom>
        </p:spPr>
      </p:pic>
      <p:sp>
        <p:nvSpPr>
          <p:cNvPr id="3" name="TextBox 2"/>
          <p:cNvSpPr txBox="1"/>
          <p:nvPr/>
        </p:nvSpPr>
        <p:spPr>
          <a:xfrm>
            <a:off x="1800808" y="220630"/>
            <a:ext cx="8871497" cy="830997"/>
          </a:xfrm>
          <a:prstGeom prst="rect">
            <a:avLst/>
          </a:prstGeom>
          <a:noFill/>
        </p:spPr>
        <p:txBody>
          <a:bodyPr wrap="square" rtlCol="0">
            <a:spAutoFit/>
          </a:bodyPr>
          <a:lstStyle/>
          <a:p>
            <a:pPr marL="457189" indent="-457189" algn="ctr">
              <a:spcBef>
                <a:spcPct val="20000"/>
              </a:spcBef>
            </a:pPr>
            <a:r>
              <a:rPr lang="en-US" sz="4800" b="1" dirty="0">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rPr>
              <a:t>Questions?</a:t>
            </a:r>
          </a:p>
        </p:txBody>
      </p:sp>
      <p:sp>
        <p:nvSpPr>
          <p:cNvPr id="2" name="TextBox 1"/>
          <p:cNvSpPr txBox="1"/>
          <p:nvPr/>
        </p:nvSpPr>
        <p:spPr>
          <a:xfrm>
            <a:off x="7252570" y="1741118"/>
            <a:ext cx="4822520" cy="3539430"/>
          </a:xfrm>
          <a:prstGeom prst="rect">
            <a:avLst/>
          </a:prstGeom>
          <a:noFill/>
        </p:spPr>
        <p:txBody>
          <a:bodyPr wrap="square" rtlCol="0">
            <a:spAutoFit/>
          </a:bodyPr>
          <a:lstStyle/>
          <a:p>
            <a:r>
              <a:rPr lang="en-US" sz="2800" dirty="0" smtClean="0"/>
              <a:t>If you have any questions regarding the WINGS online application process or any of the forms please contact      SSgt Deedrah Seth </a:t>
            </a:r>
          </a:p>
          <a:p>
            <a:endParaRPr lang="en-US" sz="2800" dirty="0"/>
          </a:p>
          <a:p>
            <a:r>
              <a:rPr lang="en-US" sz="2800" dirty="0" smtClean="0"/>
              <a:t>Telephone: 928-523-4301</a:t>
            </a:r>
          </a:p>
          <a:p>
            <a:r>
              <a:rPr lang="en-US" sz="2800" dirty="0" smtClean="0"/>
              <a:t>Email: Deedrah.Seth@nau.edu</a:t>
            </a:r>
            <a:endParaRPr lang="en-US" sz="2800" dirty="0"/>
          </a:p>
        </p:txBody>
      </p:sp>
    </p:spTree>
    <p:extLst>
      <p:ext uri="{BB962C8B-B14F-4D97-AF65-F5344CB8AC3E}">
        <p14:creationId xmlns:p14="http://schemas.microsoft.com/office/powerpoint/2010/main" val="100661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133" y="1804658"/>
            <a:ext cx="10446160" cy="3199899"/>
          </a:xfrm>
          <a:prstGeom prst="rect">
            <a:avLst/>
          </a:prstGeom>
        </p:spPr>
        <p:txBody>
          <a:bodyPr wrap="square" lIns="121904" tIns="60952" rIns="121904" bIns="60952">
            <a:spAutoFit/>
          </a:bodyPr>
          <a:lstStyle/>
          <a:p>
            <a:r>
              <a:rPr lang="en-US" sz="1333" b="1" dirty="0"/>
              <a:t>Selective Service Requirement is for </a:t>
            </a:r>
            <a:r>
              <a:rPr lang="en-US" sz="1333" b="1" dirty="0" smtClean="0"/>
              <a:t>Males 18 and over </a:t>
            </a:r>
            <a:r>
              <a:rPr lang="en-US" sz="1333" b="1" dirty="0"/>
              <a:t>Only.  </a:t>
            </a:r>
            <a:r>
              <a:rPr lang="en-US" sz="1333" b="1" dirty="0" smtClean="0"/>
              <a:t>Females </a:t>
            </a:r>
            <a:r>
              <a:rPr lang="en-US" sz="1333" b="1" dirty="0"/>
              <a:t>can skip this slide.   </a:t>
            </a:r>
          </a:p>
          <a:p>
            <a:endParaRPr lang="en-US" sz="1333" b="1" dirty="0" smtClean="0"/>
          </a:p>
          <a:p>
            <a:r>
              <a:rPr lang="en-US" sz="1333" b="1" dirty="0" smtClean="0"/>
              <a:t>Under the Military </a:t>
            </a:r>
            <a:r>
              <a:rPr lang="en-US" sz="1333" b="1" dirty="0"/>
              <a:t>Background tab in WINGS application </a:t>
            </a:r>
            <a:r>
              <a:rPr lang="en-US" sz="1333" b="1" dirty="0" smtClean="0"/>
              <a:t>process (Page 13 of the Applicant Guide) you will find the Selective Service Number Lookup block.  If you click the blue lookup link it will direct you to the site to see if you already have a selective service number.  If a record is not found you can use the site below to register.  </a:t>
            </a:r>
          </a:p>
          <a:p>
            <a:endParaRPr lang="en-US" sz="1333" b="1" dirty="0"/>
          </a:p>
          <a:p>
            <a:r>
              <a:rPr lang="en-US" sz="1333" b="1" dirty="0" smtClean="0"/>
              <a:t>When you are finished registering.  A registration acknowledgement form will pop up.  Please sign and upload into the additional supporting </a:t>
            </a:r>
            <a:r>
              <a:rPr lang="en-US" sz="1333" b="1" dirty="0"/>
              <a:t>documents section (Page </a:t>
            </a:r>
            <a:r>
              <a:rPr lang="en-US" sz="1333" b="1" dirty="0" smtClean="0"/>
              <a:t>21 </a:t>
            </a:r>
            <a:r>
              <a:rPr lang="en-US" sz="1333" b="1" dirty="0"/>
              <a:t>of the Applicant Guide</a:t>
            </a:r>
            <a:r>
              <a:rPr lang="en-US" sz="1333" b="1" dirty="0" smtClean="0"/>
              <a:t>).  </a:t>
            </a:r>
          </a:p>
          <a:p>
            <a:endParaRPr lang="en-US" sz="1333" b="1" dirty="0"/>
          </a:p>
          <a:p>
            <a:r>
              <a:rPr lang="en-US" sz="1333" b="1" dirty="0" smtClean="0"/>
              <a:t>HOW </a:t>
            </a:r>
            <a:r>
              <a:rPr lang="en-US" sz="1333" b="1" dirty="0"/>
              <a:t>TO REGISTER</a:t>
            </a:r>
          </a:p>
          <a:p>
            <a:r>
              <a:rPr lang="en-US" sz="1333" dirty="0"/>
              <a:t>The easiest and fastest way for a man to register is to register </a:t>
            </a:r>
            <a:r>
              <a:rPr lang="en-US" sz="1333" dirty="0" smtClean="0"/>
              <a:t>online</a:t>
            </a:r>
          </a:p>
          <a:p>
            <a:endParaRPr lang="en-US" sz="1333" dirty="0"/>
          </a:p>
          <a:p>
            <a:r>
              <a:rPr lang="en-US" sz="1333" b="1" dirty="0"/>
              <a:t>REGISTER ONLINE</a:t>
            </a:r>
          </a:p>
          <a:p>
            <a:r>
              <a:rPr lang="en-US" sz="1333" dirty="0"/>
              <a:t>Young men may now register online with Selective Service: </a:t>
            </a:r>
            <a:r>
              <a:rPr lang="en-US" sz="1333" dirty="0">
                <a:hlinkClick r:id="rId3"/>
              </a:rPr>
              <a:t>www.sss.gov</a:t>
            </a:r>
            <a:endParaRPr lang="en-US" sz="1333" dirty="0"/>
          </a:p>
          <a:p>
            <a:endParaRPr lang="en-US" sz="1333" dirty="0"/>
          </a:p>
        </p:txBody>
      </p:sp>
      <p:sp>
        <p:nvSpPr>
          <p:cNvPr id="5" name="TextBox 4"/>
          <p:cNvSpPr txBox="1"/>
          <p:nvPr/>
        </p:nvSpPr>
        <p:spPr>
          <a:xfrm>
            <a:off x="2131752" y="96231"/>
            <a:ext cx="8244824" cy="1323439"/>
          </a:xfrm>
          <a:prstGeom prst="rect">
            <a:avLst/>
          </a:prstGeom>
          <a:noFill/>
        </p:spPr>
        <p:txBody>
          <a:bodyPr wrap="square" rtlCol="0">
            <a:spAutoFit/>
          </a:bodyPr>
          <a:lstStyle/>
          <a:p>
            <a:pPr algn="ctr"/>
            <a:r>
              <a:rPr lang="en-US" sz="4000" dirty="0" smtClean="0">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rPr>
              <a:t>Required for Males Only          Selective Service </a:t>
            </a:r>
            <a:endParaRPr lang="en-US" sz="4000" dirty="0">
              <a:solidFill>
                <a:schemeClr val="bg1"/>
              </a:solidFill>
              <a:effectLst>
                <a:outerShdw blurRad="50800" dist="38100" dir="5400000" algn="t" rotWithShape="0">
                  <a:prstClr val="black">
                    <a:alpha val="40000"/>
                  </a:prstClr>
                </a:outerShdw>
              </a:effectLst>
              <a:latin typeface="Mongolian Baiti" panose="03000500000000000000" pitchFamily="66" charset="0"/>
              <a:cs typeface="Mongolian Baiti" panose="03000500000000000000" pitchFamily="66" charset="0"/>
            </a:endParaRPr>
          </a:p>
        </p:txBody>
      </p:sp>
      <p:pic>
        <p:nvPicPr>
          <p:cNvPr id="2" name="Picture 1"/>
          <p:cNvPicPr>
            <a:picLocks noChangeAspect="1"/>
          </p:cNvPicPr>
          <p:nvPr/>
        </p:nvPicPr>
        <p:blipFill>
          <a:blip r:embed="rId4"/>
          <a:stretch>
            <a:fillRect/>
          </a:stretch>
        </p:blipFill>
        <p:spPr>
          <a:xfrm>
            <a:off x="7087479" y="3348279"/>
            <a:ext cx="3642040" cy="3116385"/>
          </a:xfrm>
          <a:prstGeom prst="rect">
            <a:avLst/>
          </a:prstGeom>
        </p:spPr>
      </p:pic>
      <p:sp>
        <p:nvSpPr>
          <p:cNvPr id="3" name="Oval 2"/>
          <p:cNvSpPr/>
          <p:nvPr/>
        </p:nvSpPr>
        <p:spPr>
          <a:xfrm>
            <a:off x="6182687" y="4773336"/>
            <a:ext cx="4840448" cy="1510018"/>
          </a:xfrm>
          <a:prstGeom prst="ellipse">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24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64763"/>
            <a:ext cx="6647979" cy="5300107"/>
          </a:xfrm>
          <a:prstGeom prst="rect">
            <a:avLst/>
          </a:prstGeom>
        </p:spPr>
      </p:pic>
      <p:sp>
        <p:nvSpPr>
          <p:cNvPr id="8" name="Rectangle 17"/>
          <p:cNvSpPr>
            <a:spLocks noChangeArrowheads="1"/>
          </p:cNvSpPr>
          <p:nvPr/>
        </p:nvSpPr>
        <p:spPr bwMode="auto">
          <a:xfrm>
            <a:off x="500386" y="4363145"/>
            <a:ext cx="1567192" cy="533528"/>
          </a:xfrm>
          <a:prstGeom prst="rect">
            <a:avLst/>
          </a:prstGeom>
          <a:noFill/>
          <a:ln w="9525">
            <a:noFill/>
            <a:miter lim="800000"/>
            <a:headEnd/>
            <a:tailEnd/>
          </a:ln>
        </p:spPr>
        <p:txBody>
          <a:bodyPr wrap="none" lIns="121904" tIns="60952" rIns="121904" bIns="60952">
            <a:spAutoFit/>
          </a:bodyPr>
          <a:lstStyle/>
          <a:p>
            <a:r>
              <a:rPr lang="en-US" sz="2667" b="1" i="1" dirty="0">
                <a:solidFill>
                  <a:srgbClr val="92D050"/>
                </a:solidFill>
                <a:latin typeface="French Script MT" pitchFamily="66" charset="0"/>
              </a:rPr>
              <a:t>Jane P. Doe</a:t>
            </a:r>
          </a:p>
        </p:txBody>
      </p:sp>
      <p:sp>
        <p:nvSpPr>
          <p:cNvPr id="9" name="Rectangle 18"/>
          <p:cNvSpPr>
            <a:spLocks noChangeArrowheads="1"/>
          </p:cNvSpPr>
          <p:nvPr/>
        </p:nvSpPr>
        <p:spPr bwMode="auto">
          <a:xfrm>
            <a:off x="1955850" y="4488135"/>
            <a:ext cx="1102193" cy="369316"/>
          </a:xfrm>
          <a:prstGeom prst="rect">
            <a:avLst/>
          </a:prstGeom>
          <a:noFill/>
          <a:ln w="9525">
            <a:noFill/>
            <a:miter lim="800000"/>
            <a:headEnd/>
            <a:tailEnd/>
          </a:ln>
        </p:spPr>
        <p:txBody>
          <a:bodyPr wrap="none" lIns="121904" tIns="60952" rIns="121904" bIns="60952">
            <a:spAutoFit/>
          </a:bodyPr>
          <a:lstStyle/>
          <a:p>
            <a:r>
              <a:rPr lang="en-US" sz="1600" b="1" dirty="0">
                <a:solidFill>
                  <a:srgbClr val="92D050"/>
                </a:solidFill>
                <a:latin typeface="Agency FB" pitchFamily="34" charset="0"/>
              </a:rPr>
              <a:t>29 Aug </a:t>
            </a:r>
            <a:r>
              <a:rPr lang="en-US" sz="1600" b="1" dirty="0" smtClean="0">
                <a:solidFill>
                  <a:srgbClr val="92D050"/>
                </a:solidFill>
                <a:latin typeface="Agency FB" pitchFamily="34" charset="0"/>
              </a:rPr>
              <a:t>2019</a:t>
            </a:r>
            <a:endParaRPr lang="en-US" sz="1600" b="1" dirty="0">
              <a:solidFill>
                <a:srgbClr val="92D050"/>
              </a:solidFill>
              <a:latin typeface="Agency FB" pitchFamily="34" charset="0"/>
            </a:endParaRPr>
          </a:p>
        </p:txBody>
      </p:sp>
      <p:sp>
        <p:nvSpPr>
          <p:cNvPr id="11" name="Rectangle 17"/>
          <p:cNvSpPr>
            <a:spLocks noChangeArrowheads="1"/>
          </p:cNvSpPr>
          <p:nvPr/>
        </p:nvSpPr>
        <p:spPr bwMode="auto">
          <a:xfrm>
            <a:off x="602792" y="6052192"/>
            <a:ext cx="4910502" cy="276983"/>
          </a:xfrm>
          <a:prstGeom prst="rect">
            <a:avLst/>
          </a:prstGeom>
          <a:noFill/>
          <a:ln w="9525">
            <a:noFill/>
            <a:miter lim="800000"/>
            <a:headEnd/>
            <a:tailEnd/>
          </a:ln>
        </p:spPr>
        <p:txBody>
          <a:bodyPr wrap="square" lIns="121904" tIns="60952" rIns="121904" bIns="60952">
            <a:spAutoFit/>
          </a:bodyPr>
          <a:lstStyle/>
          <a:p>
            <a:r>
              <a:rPr lang="en-US" sz="1000" b="1" i="1" dirty="0" smtClean="0">
                <a:solidFill>
                  <a:srgbClr val="FF0000"/>
                </a:solidFill>
                <a:latin typeface="Perpetua Titling MT" panose="02020502060505020804" pitchFamily="18" charset="0"/>
              </a:rPr>
              <a:t>DO Not Write on this line for DET USE  Or </a:t>
            </a:r>
            <a:r>
              <a:rPr lang="en-US" sz="1000" b="1" i="1" dirty="0" err="1" smtClean="0">
                <a:solidFill>
                  <a:srgbClr val="FF0000"/>
                </a:solidFill>
                <a:latin typeface="Perpetua Titling MT" panose="02020502060505020804" pitchFamily="18" charset="0"/>
              </a:rPr>
              <a:t>NoTARY</a:t>
            </a:r>
            <a:r>
              <a:rPr lang="en-US" sz="1000" b="1" i="1" dirty="0" smtClean="0">
                <a:solidFill>
                  <a:srgbClr val="FF0000"/>
                </a:solidFill>
                <a:latin typeface="Perpetua Titling MT" panose="02020502060505020804" pitchFamily="18" charset="0"/>
              </a:rPr>
              <a:t> USE Only </a:t>
            </a:r>
            <a:endParaRPr lang="en-US" sz="1000" b="1" i="1" dirty="0">
              <a:solidFill>
                <a:srgbClr val="FF0000"/>
              </a:solidFill>
              <a:latin typeface="Perpetua Titling MT" panose="02020502060505020804" pitchFamily="18" charset="0"/>
            </a:endParaRPr>
          </a:p>
        </p:txBody>
      </p:sp>
      <p:sp>
        <p:nvSpPr>
          <p:cNvPr id="10"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Drug Testing Policy</a:t>
            </a:r>
          </a:p>
        </p:txBody>
      </p:sp>
      <p:sp>
        <p:nvSpPr>
          <p:cNvPr id="4" name="TextBox 3"/>
          <p:cNvSpPr txBox="1"/>
          <p:nvPr/>
        </p:nvSpPr>
        <p:spPr>
          <a:xfrm>
            <a:off x="6647979" y="1490597"/>
            <a:ext cx="4847287" cy="4401205"/>
          </a:xfrm>
          <a:prstGeom prst="rect">
            <a:avLst/>
          </a:prstGeom>
          <a:noFill/>
        </p:spPr>
        <p:txBody>
          <a:bodyPr wrap="square" rtlCol="0">
            <a:spAutoFit/>
          </a:bodyPr>
          <a:lstStyle/>
          <a:p>
            <a:r>
              <a:rPr lang="en-US" sz="1400" dirty="0" smtClean="0"/>
              <a:t>This form basically explains you are subjected to Drug Testing while participating in the AFROTC Program.</a:t>
            </a:r>
          </a:p>
          <a:p>
            <a:endParaRPr lang="en-US" sz="1400" dirty="0"/>
          </a:p>
          <a:p>
            <a:r>
              <a:rPr lang="en-US" sz="1400" dirty="0" smtClean="0"/>
              <a:t>Please read statement and Sign and Date the Cadet Signature block.  Please use date format shown DD Mon YYYY.   </a:t>
            </a:r>
          </a:p>
          <a:p>
            <a:endParaRPr lang="en-US" sz="1400" dirty="0" smtClean="0"/>
          </a:p>
          <a:p>
            <a:r>
              <a:rPr lang="en-US" sz="1400" dirty="0" smtClean="0"/>
              <a:t>If you are over 18 the parent/guardian block can be left blank.  </a:t>
            </a:r>
          </a:p>
          <a:p>
            <a:endParaRPr lang="en-US" sz="1400" dirty="0"/>
          </a:p>
          <a:p>
            <a:r>
              <a:rPr lang="en-US" sz="1400" dirty="0" smtClean="0"/>
              <a:t>Note.  </a:t>
            </a:r>
            <a:r>
              <a:rPr lang="en-US" sz="1400" b="1" dirty="0" smtClean="0">
                <a:solidFill>
                  <a:srgbClr val="FF0000"/>
                </a:solidFill>
              </a:rPr>
              <a:t>If you are under 18 </a:t>
            </a:r>
            <a:r>
              <a:rPr lang="en-US" sz="1400" dirty="0" smtClean="0"/>
              <a:t>the form requires a parent’s signature.  Parents will need to sign the form at your </a:t>
            </a:r>
            <a:r>
              <a:rPr lang="en-US" sz="1400" dirty="0" err="1" smtClean="0"/>
              <a:t>inprocessing</a:t>
            </a:r>
            <a:r>
              <a:rPr lang="en-US" sz="1400" dirty="0" smtClean="0"/>
              <a:t> appointment.  If they are not available to attend </a:t>
            </a:r>
            <a:r>
              <a:rPr lang="en-US" sz="1400" dirty="0" err="1" smtClean="0"/>
              <a:t>inprocessing</a:t>
            </a:r>
            <a:r>
              <a:rPr lang="en-US" sz="1400" dirty="0" smtClean="0"/>
              <a:t>.  They will need to sign the form in the front of a Notary.   If the form needs a Notary signature you will need to bring the original form to your </a:t>
            </a:r>
            <a:r>
              <a:rPr lang="en-US" sz="1400" dirty="0" err="1" smtClean="0"/>
              <a:t>inprocessing</a:t>
            </a:r>
            <a:r>
              <a:rPr lang="en-US" sz="1400" dirty="0" smtClean="0"/>
              <a:t> appt.  </a:t>
            </a:r>
          </a:p>
          <a:p>
            <a:endParaRPr lang="en-US" sz="1400" dirty="0"/>
          </a:p>
          <a:p>
            <a:r>
              <a:rPr lang="en-US" sz="1400" dirty="0" smtClean="0"/>
              <a:t>Printed Name or Signature Witness or Notary.  If you are over 18 leave the block blank.  If you are under 18 and your parent is not able to attend </a:t>
            </a:r>
            <a:r>
              <a:rPr lang="en-US" sz="1400" dirty="0" err="1" smtClean="0"/>
              <a:t>inprocessing</a:t>
            </a:r>
            <a:r>
              <a:rPr lang="en-US" sz="1400" dirty="0" smtClean="0"/>
              <a:t>, that is where the Notary will need to sign. </a:t>
            </a:r>
            <a:r>
              <a:rPr lang="en-US" sz="1400" dirty="0"/>
              <a:t>If the form needs a Notary signature you will need to bring the original form to your </a:t>
            </a:r>
            <a:r>
              <a:rPr lang="en-US" sz="1400" dirty="0" err="1"/>
              <a:t>inprocessing</a:t>
            </a:r>
            <a:r>
              <a:rPr lang="en-US" sz="1400" dirty="0"/>
              <a:t> appt. </a:t>
            </a:r>
          </a:p>
        </p:txBody>
      </p:sp>
      <p:sp>
        <p:nvSpPr>
          <p:cNvPr id="13" name="Rectangle 17"/>
          <p:cNvSpPr>
            <a:spLocks noChangeArrowheads="1"/>
          </p:cNvSpPr>
          <p:nvPr/>
        </p:nvSpPr>
        <p:spPr bwMode="auto">
          <a:xfrm>
            <a:off x="3236258" y="4426580"/>
            <a:ext cx="3083860" cy="430871"/>
          </a:xfrm>
          <a:prstGeom prst="rect">
            <a:avLst/>
          </a:prstGeom>
          <a:noFill/>
          <a:ln w="9525">
            <a:noFill/>
            <a:miter lim="800000"/>
            <a:headEnd/>
            <a:tailEnd/>
          </a:ln>
        </p:spPr>
        <p:txBody>
          <a:bodyPr wrap="square" lIns="121904" tIns="60952" rIns="121904" bIns="60952">
            <a:spAutoFit/>
          </a:bodyPr>
          <a:lstStyle/>
          <a:p>
            <a:r>
              <a:rPr lang="en-US" sz="1000" b="1" i="1" dirty="0" smtClean="0">
                <a:solidFill>
                  <a:srgbClr val="FF0000"/>
                </a:solidFill>
                <a:latin typeface="Perpetua Titling MT" panose="02020502060505020804" pitchFamily="18" charset="0"/>
              </a:rPr>
              <a:t>Parent’s signature and Date  is only required if you are under 18.  </a:t>
            </a:r>
            <a:endParaRPr lang="en-US" sz="1000" b="1" i="1" dirty="0">
              <a:solidFill>
                <a:srgbClr val="FF0000"/>
              </a:solidFill>
              <a:latin typeface="Perpetua Titling MT" panose="02020502060505020804" pitchFamily="18" charset="0"/>
            </a:endParaRPr>
          </a:p>
        </p:txBody>
      </p:sp>
    </p:spTree>
    <p:extLst>
      <p:ext uri="{BB962C8B-B14F-4D97-AF65-F5344CB8AC3E}">
        <p14:creationId xmlns:p14="http://schemas.microsoft.com/office/powerpoint/2010/main" val="57097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00016"/>
            <a:ext cx="6185647" cy="5357985"/>
          </a:xfrm>
          <a:prstGeom prst="rect">
            <a:avLst/>
          </a:prstGeom>
        </p:spPr>
      </p:pic>
      <p:sp>
        <p:nvSpPr>
          <p:cNvPr id="5" name="Text Box 13"/>
          <p:cNvSpPr txBox="1">
            <a:spLocks noChangeArrowheads="1"/>
          </p:cNvSpPr>
          <p:nvPr/>
        </p:nvSpPr>
        <p:spPr bwMode="auto">
          <a:xfrm>
            <a:off x="52896" y="5972626"/>
            <a:ext cx="2816367" cy="533528"/>
          </a:xfrm>
          <a:prstGeom prst="rect">
            <a:avLst/>
          </a:prstGeom>
          <a:noFill/>
          <a:ln w="9525">
            <a:noFill/>
            <a:miter lim="800000"/>
            <a:headEnd/>
            <a:tailEnd/>
          </a:ln>
        </p:spPr>
        <p:txBody>
          <a:bodyPr wrap="square" lIns="121904" tIns="60952" rIns="121904" bIns="60952">
            <a:spAutoFit/>
          </a:bodyPr>
          <a:lstStyle/>
          <a:p>
            <a:r>
              <a:rPr lang="en-US" sz="2667" b="1" i="1" dirty="0">
                <a:solidFill>
                  <a:srgbClr val="FF0000"/>
                </a:solidFill>
                <a:latin typeface="French Script MT" pitchFamily="66" charset="0"/>
              </a:rPr>
              <a:t>Jane P. Doe</a:t>
            </a:r>
          </a:p>
        </p:txBody>
      </p:sp>
      <p:sp>
        <p:nvSpPr>
          <p:cNvPr id="6" name="Text Box 22"/>
          <p:cNvSpPr txBox="1">
            <a:spLocks noChangeArrowheads="1"/>
          </p:cNvSpPr>
          <p:nvPr/>
        </p:nvSpPr>
        <p:spPr bwMode="auto">
          <a:xfrm>
            <a:off x="4751860" y="6095928"/>
            <a:ext cx="1433787"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20190829</a:t>
            </a:r>
            <a:endParaRPr lang="en-US" sz="2133" b="1" dirty="0">
              <a:solidFill>
                <a:srgbClr val="FF0000"/>
              </a:solidFill>
              <a:latin typeface="Times New Roman" pitchFamily="18" charset="0"/>
              <a:cs typeface="Times New Roman" pitchFamily="18" charset="0"/>
            </a:endParaRPr>
          </a:p>
        </p:txBody>
      </p:sp>
      <p:sp>
        <p:nvSpPr>
          <p:cNvPr id="7" name="Text Box 34"/>
          <p:cNvSpPr txBox="1">
            <a:spLocks noChangeArrowheads="1"/>
          </p:cNvSpPr>
          <p:nvPr/>
        </p:nvSpPr>
        <p:spPr bwMode="auto">
          <a:xfrm>
            <a:off x="2699491" y="6054828"/>
            <a:ext cx="2611540" cy="4924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400" b="1" dirty="0">
                <a:solidFill>
                  <a:srgbClr val="FF0000"/>
                </a:solidFill>
                <a:latin typeface="Times New Roman" pitchFamily="18" charset="0"/>
                <a:cs typeface="Times New Roman" pitchFamily="18" charset="0"/>
              </a:rPr>
              <a:t>123-45-6789</a:t>
            </a:r>
          </a:p>
        </p:txBody>
      </p:sp>
      <p:sp>
        <p:nvSpPr>
          <p:cNvPr id="8"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DD Form 2005</a:t>
            </a:r>
          </a:p>
        </p:txBody>
      </p:sp>
      <p:sp>
        <p:nvSpPr>
          <p:cNvPr id="9" name="TextBox 8"/>
          <p:cNvSpPr txBox="1"/>
          <p:nvPr/>
        </p:nvSpPr>
        <p:spPr>
          <a:xfrm>
            <a:off x="7165866" y="1642868"/>
            <a:ext cx="3331804" cy="4401205"/>
          </a:xfrm>
          <a:prstGeom prst="rect">
            <a:avLst/>
          </a:prstGeom>
          <a:noFill/>
        </p:spPr>
        <p:txBody>
          <a:bodyPr wrap="square" rtlCol="0">
            <a:spAutoFit/>
          </a:bodyPr>
          <a:lstStyle/>
          <a:p>
            <a:r>
              <a:rPr lang="en-US" sz="2800" dirty="0" smtClean="0"/>
              <a:t>DD Form 2005-Privacy Act statement details what we will use your privacy act information for .  </a:t>
            </a:r>
            <a:endParaRPr lang="en-US" sz="2800" dirty="0"/>
          </a:p>
          <a:p>
            <a:endParaRPr lang="en-US" sz="2800" dirty="0" smtClean="0"/>
          </a:p>
          <a:p>
            <a:r>
              <a:rPr lang="en-US" sz="2800" dirty="0" smtClean="0"/>
              <a:t>Read Entire form and sign Block and Enter SSN in Block 6 and enter date in Block 7.   </a:t>
            </a:r>
            <a:endParaRPr lang="en-US" sz="2800" dirty="0"/>
          </a:p>
        </p:txBody>
      </p:sp>
    </p:spTree>
    <p:extLst>
      <p:ext uri="{BB962C8B-B14F-4D97-AF65-F5344CB8AC3E}">
        <p14:creationId xmlns:p14="http://schemas.microsoft.com/office/powerpoint/2010/main" val="383250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2608" y="1387908"/>
            <a:ext cx="4603529" cy="5470092"/>
          </a:xfrm>
          <a:prstGeom prst="rect">
            <a:avLst/>
          </a:prstGeom>
        </p:spPr>
      </p:pic>
      <p:sp>
        <p:nvSpPr>
          <p:cNvPr id="9" name="TextBox 8"/>
          <p:cNvSpPr txBox="1"/>
          <p:nvPr/>
        </p:nvSpPr>
        <p:spPr>
          <a:xfrm>
            <a:off x="0" y="5615727"/>
            <a:ext cx="4230805" cy="492426"/>
          </a:xfrm>
          <a:prstGeom prst="rect">
            <a:avLst/>
          </a:prstGeom>
          <a:noFill/>
        </p:spPr>
        <p:txBody>
          <a:bodyPr wrap="square" lIns="121904" tIns="60952" rIns="121904" bIns="60952" rtlCol="0">
            <a:spAutoFit/>
          </a:bodyPr>
          <a:lstStyle/>
          <a:p>
            <a:r>
              <a:rPr lang="en-US" sz="2400" dirty="0">
                <a:solidFill>
                  <a:srgbClr val="FF0000"/>
                </a:solidFill>
                <a:latin typeface="Edwardian Script ITC" panose="030303020407070D0804" pitchFamily="66" charset="0"/>
              </a:rPr>
              <a:t>John D. </a:t>
            </a:r>
            <a:r>
              <a:rPr lang="en-US" sz="2400" dirty="0" smtClean="0">
                <a:solidFill>
                  <a:srgbClr val="FF0000"/>
                </a:solidFill>
                <a:latin typeface="Edwardian Script ITC" panose="030303020407070D0804" pitchFamily="66" charset="0"/>
              </a:rPr>
              <a:t>Doe 28 Aug 2019</a:t>
            </a:r>
            <a:endParaRPr lang="en-US" sz="2400" dirty="0">
              <a:solidFill>
                <a:srgbClr val="FF0000"/>
              </a:solidFill>
              <a:latin typeface="Edwardian Script ITC" panose="030303020407070D0804" pitchFamily="66" charset="0"/>
            </a:endParaRPr>
          </a:p>
        </p:txBody>
      </p:sp>
      <p:sp>
        <p:nvSpPr>
          <p:cNvPr id="11" name="Text Placeholder 1"/>
          <p:cNvSpPr txBox="1">
            <a:spLocks/>
          </p:cNvSpPr>
          <p:nvPr/>
        </p:nvSpPr>
        <p:spPr>
          <a:xfrm>
            <a:off x="2169984" y="56028"/>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733" b="1" dirty="0">
                <a:solidFill>
                  <a:srgbClr val="FFFFFF"/>
                </a:solidFill>
                <a:latin typeface="Mongolian Baiti"/>
                <a:cs typeface="Mongolian Baiti"/>
              </a:rPr>
              <a:t>Mail Access Authorization MOU</a:t>
            </a:r>
          </a:p>
        </p:txBody>
      </p:sp>
      <p:sp>
        <p:nvSpPr>
          <p:cNvPr id="3" name="Rectangle 2"/>
          <p:cNvSpPr/>
          <p:nvPr/>
        </p:nvSpPr>
        <p:spPr>
          <a:xfrm>
            <a:off x="5565732" y="2580905"/>
            <a:ext cx="6096000" cy="2246769"/>
          </a:xfrm>
          <a:prstGeom prst="rect">
            <a:avLst/>
          </a:prstGeom>
        </p:spPr>
        <p:txBody>
          <a:bodyPr>
            <a:spAutoFit/>
          </a:bodyPr>
          <a:lstStyle/>
          <a:p>
            <a:pPr lvl="1"/>
            <a:r>
              <a:rPr lang="en-US" b="1" u="sng" dirty="0" smtClean="0"/>
              <a:t>Mail Access Form-</a:t>
            </a:r>
            <a:r>
              <a:rPr lang="en-US" b="1" dirty="0"/>
              <a:t>       </a:t>
            </a:r>
            <a:r>
              <a:rPr lang="en-US" b="1" dirty="0" smtClean="0"/>
              <a:t>Read the statement and sign and date on the Cadet Signature line.  </a:t>
            </a:r>
            <a:r>
              <a:rPr lang="en-US" dirty="0"/>
              <a:t>  </a:t>
            </a:r>
            <a:r>
              <a:rPr lang="en-US" dirty="0" smtClean="0"/>
              <a:t>If you are under 18 your parent will need to sign the parent line.  They must sign in our presence at </a:t>
            </a:r>
            <a:r>
              <a:rPr lang="en-US" dirty="0" err="1" smtClean="0"/>
              <a:t>inprocessing</a:t>
            </a:r>
            <a:r>
              <a:rPr lang="en-US" dirty="0" smtClean="0"/>
              <a:t> or if they are not available to come to NAU they must sign it in front of a Notary. </a:t>
            </a:r>
            <a:r>
              <a:rPr lang="en-US" dirty="0"/>
              <a:t>If the form needs a Notary signature you will need to bring the original form to your </a:t>
            </a:r>
            <a:r>
              <a:rPr lang="en-US" dirty="0" err="1"/>
              <a:t>inprocessing</a:t>
            </a:r>
            <a:r>
              <a:rPr lang="en-US" dirty="0"/>
              <a:t> appt. </a:t>
            </a:r>
          </a:p>
          <a:p>
            <a:pPr lvl="1"/>
            <a:endParaRPr lang="en-US" sz="1400" dirty="0"/>
          </a:p>
        </p:txBody>
      </p:sp>
    </p:spTree>
    <p:extLst>
      <p:ext uri="{BB962C8B-B14F-4D97-AF65-F5344CB8AC3E}">
        <p14:creationId xmlns:p14="http://schemas.microsoft.com/office/powerpoint/2010/main" val="393231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1936" y="1386929"/>
            <a:ext cx="6297123" cy="5471071"/>
          </a:xfrm>
          <a:prstGeom prst="rect">
            <a:avLst/>
          </a:prstGeom>
        </p:spPr>
      </p:pic>
      <p:sp>
        <p:nvSpPr>
          <p:cNvPr id="2" name="Rectangle 1"/>
          <p:cNvSpPr/>
          <p:nvPr/>
        </p:nvSpPr>
        <p:spPr>
          <a:xfrm>
            <a:off x="514482" y="1585562"/>
            <a:ext cx="10497367" cy="1276102"/>
          </a:xfrm>
          <a:prstGeom prst="rect">
            <a:avLst/>
          </a:prstGeom>
        </p:spPr>
        <p:txBody>
          <a:bodyPr wrap="square" lIns="121904" tIns="60952" rIns="121904" bIns="60952">
            <a:spAutoFit/>
          </a:bodyPr>
          <a:lstStyle/>
          <a:p>
            <a:r>
              <a:rPr lang="en-US" sz="2133" dirty="0"/>
              <a:t> </a:t>
            </a:r>
          </a:p>
          <a:p>
            <a:pPr marL="3148203" marR="738166" indent="-926094">
              <a:lnSpc>
                <a:spcPct val="115000"/>
              </a:lnSpc>
              <a:spcBef>
                <a:spcPts val="507"/>
              </a:spcBef>
            </a:pPr>
            <a:endParaRPr lang="en-US" sz="2133" dirty="0">
              <a:latin typeface="Calibri" panose="020F0502020204030204" pitchFamily="34" charset="0"/>
              <a:ea typeface="Calibri" panose="020F0502020204030204" pitchFamily="34" charset="0"/>
              <a:cs typeface="Times New Roman" panose="02020603050405020304" pitchFamily="18" charset="0"/>
            </a:endParaRPr>
          </a:p>
          <a:p>
            <a:pPr>
              <a:lnSpc>
                <a:spcPts val="1333"/>
              </a:lnSpc>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2133" dirty="0">
              <a:latin typeface="Calibri" panose="020F0502020204030204" pitchFamily="34" charset="0"/>
              <a:ea typeface="Calibri" panose="020F0502020204030204" pitchFamily="34" charset="0"/>
              <a:cs typeface="Times New Roman" panose="02020603050405020304" pitchFamily="18" charset="0"/>
            </a:endParaRPr>
          </a:p>
          <a:p>
            <a:pPr>
              <a:lnSpc>
                <a:spcPts val="1467"/>
              </a:lnSpc>
              <a:spcBef>
                <a:spcPts val="47"/>
              </a:spcBef>
            </a:pPr>
            <a:r>
              <a:rPr lang="en-US" sz="2133"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ectangle 14"/>
          <p:cNvSpPr>
            <a:spLocks noChangeArrowheads="1"/>
          </p:cNvSpPr>
          <p:nvPr/>
        </p:nvSpPr>
        <p:spPr bwMode="auto">
          <a:xfrm>
            <a:off x="1293574" y="2173672"/>
            <a:ext cx="2662747" cy="451326"/>
          </a:xfrm>
          <a:prstGeom prst="rect">
            <a:avLst/>
          </a:prstGeom>
          <a:noFill/>
          <a:ln w="9525">
            <a:noFill/>
            <a:miter lim="800000"/>
            <a:headEnd/>
            <a:tailEnd/>
          </a:ln>
        </p:spPr>
        <p:txBody>
          <a:bodyPr wrap="square" lIns="121904" tIns="60952" rIns="121904" bIns="60952">
            <a:spAutoFit/>
          </a:bodyPr>
          <a:lstStyle/>
          <a:p>
            <a:r>
              <a:rPr lang="en-US" sz="2133" b="1" dirty="0">
                <a:solidFill>
                  <a:srgbClr val="FF0000"/>
                </a:solidFill>
                <a:latin typeface="Bodoni MT" pitchFamily="18" charset="0"/>
              </a:rPr>
              <a:t>Jane P. DOE</a:t>
            </a:r>
          </a:p>
        </p:txBody>
      </p:sp>
      <p:sp>
        <p:nvSpPr>
          <p:cNvPr id="20" name="Rectangle 14"/>
          <p:cNvSpPr>
            <a:spLocks noChangeArrowheads="1"/>
          </p:cNvSpPr>
          <p:nvPr/>
        </p:nvSpPr>
        <p:spPr bwMode="auto">
          <a:xfrm>
            <a:off x="5297988" y="1837446"/>
            <a:ext cx="1709447" cy="492426"/>
          </a:xfrm>
          <a:prstGeom prst="rect">
            <a:avLst/>
          </a:prstGeom>
          <a:noFill/>
          <a:ln w="9525">
            <a:noFill/>
            <a:miter lim="800000"/>
            <a:headEnd/>
            <a:tailEnd/>
          </a:ln>
        </p:spPr>
        <p:txBody>
          <a:bodyPr wrap="square" lIns="121904" tIns="60952" rIns="121904" bIns="60952">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20190829</a:t>
            </a:r>
            <a:endParaRPr lang="en-US" sz="1467" b="1" dirty="0">
              <a:solidFill>
                <a:srgbClr val="FF0000"/>
              </a:solidFill>
              <a:latin typeface="Times New Roman" panose="02020603050405020304" pitchFamily="18" charset="0"/>
              <a:cs typeface="Times New Roman" panose="02020603050405020304" pitchFamily="18" charset="0"/>
            </a:endParaRPr>
          </a:p>
        </p:txBody>
      </p:sp>
      <p:sp>
        <p:nvSpPr>
          <p:cNvPr id="9" name="Text Placeholder 1"/>
          <p:cNvSpPr txBox="1">
            <a:spLocks/>
          </p:cNvSpPr>
          <p:nvPr/>
        </p:nvSpPr>
        <p:spPr>
          <a:xfrm>
            <a:off x="2169984" y="26829"/>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267" b="1" dirty="0">
                <a:solidFill>
                  <a:srgbClr val="FFFFFF"/>
                </a:solidFill>
                <a:latin typeface="Mongolian Baiti"/>
                <a:cs typeface="Mongolian Baiti"/>
              </a:rPr>
              <a:t>Request and Consent for Release of Student Records</a:t>
            </a:r>
          </a:p>
        </p:txBody>
      </p:sp>
      <p:sp>
        <p:nvSpPr>
          <p:cNvPr id="12" name="Rectangle 14"/>
          <p:cNvSpPr>
            <a:spLocks noChangeArrowheads="1"/>
          </p:cNvSpPr>
          <p:nvPr/>
        </p:nvSpPr>
        <p:spPr bwMode="auto">
          <a:xfrm>
            <a:off x="838609" y="6072480"/>
            <a:ext cx="2662747" cy="451326"/>
          </a:xfrm>
          <a:prstGeom prst="rect">
            <a:avLst/>
          </a:prstGeom>
          <a:noFill/>
          <a:ln w="9525">
            <a:noFill/>
            <a:miter lim="800000"/>
            <a:headEnd/>
            <a:tailEnd/>
          </a:ln>
        </p:spPr>
        <p:txBody>
          <a:bodyPr wrap="square" lIns="121904" tIns="60952" rIns="121904" bIns="60952">
            <a:spAutoFit/>
          </a:bodyPr>
          <a:lstStyle/>
          <a:p>
            <a:r>
              <a:rPr lang="en-US" sz="2133" b="1" dirty="0">
                <a:solidFill>
                  <a:srgbClr val="FF0000"/>
                </a:solidFill>
                <a:latin typeface="Brush Script MT Italic"/>
                <a:cs typeface="Brush Script MT Italic"/>
              </a:rPr>
              <a:t>Jane P. DOE</a:t>
            </a:r>
          </a:p>
        </p:txBody>
      </p:sp>
      <p:sp>
        <p:nvSpPr>
          <p:cNvPr id="8" name="TextBox 7"/>
          <p:cNvSpPr txBox="1"/>
          <p:nvPr/>
        </p:nvSpPr>
        <p:spPr>
          <a:xfrm>
            <a:off x="8040761" y="1917496"/>
            <a:ext cx="3331804" cy="4154984"/>
          </a:xfrm>
          <a:prstGeom prst="rect">
            <a:avLst/>
          </a:prstGeom>
          <a:noFill/>
        </p:spPr>
        <p:txBody>
          <a:bodyPr wrap="square" rtlCol="0">
            <a:spAutoFit/>
          </a:bodyPr>
          <a:lstStyle/>
          <a:p>
            <a:r>
              <a:rPr lang="en-US" sz="2400" dirty="0" smtClean="0"/>
              <a:t>Release of Student records- Authorizes </a:t>
            </a:r>
            <a:r>
              <a:rPr lang="en-US" sz="2400" dirty="0" smtClean="0"/>
              <a:t>the Air Force </a:t>
            </a:r>
            <a:r>
              <a:rPr lang="en-US" sz="2400" dirty="0" smtClean="0"/>
              <a:t>to receive student records from the school.   </a:t>
            </a:r>
            <a:endParaRPr lang="en-US" sz="2400" dirty="0"/>
          </a:p>
          <a:p>
            <a:endParaRPr lang="en-US" sz="2400" dirty="0" smtClean="0"/>
          </a:p>
          <a:p>
            <a:r>
              <a:rPr lang="en-US" sz="2400" dirty="0" smtClean="0"/>
              <a:t>Read Entire form and sign on Student signature block.  If you are under 18, make sure your parent signs as well.  </a:t>
            </a:r>
            <a:endParaRPr lang="en-US" sz="2400" dirty="0"/>
          </a:p>
        </p:txBody>
      </p:sp>
    </p:spTree>
    <p:extLst>
      <p:ext uri="{BB962C8B-B14F-4D97-AF65-F5344CB8AC3E}">
        <p14:creationId xmlns:p14="http://schemas.microsoft.com/office/powerpoint/2010/main" val="70929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w043adm\Desktop\93 p1.png"/>
          <p:cNvPicPr>
            <a:picLocks noChangeAspect="1" noChangeArrowheads="1"/>
          </p:cNvPicPr>
          <p:nvPr/>
        </p:nvPicPr>
        <p:blipFill>
          <a:blip r:embed="rId3" cstate="print"/>
          <a:srcRect/>
          <a:stretch>
            <a:fillRect/>
          </a:stretch>
        </p:blipFill>
        <p:spPr bwMode="auto">
          <a:xfrm>
            <a:off x="0" y="1364937"/>
            <a:ext cx="7500767" cy="5493063"/>
          </a:xfrm>
          <a:prstGeom prst="rect">
            <a:avLst/>
          </a:prstGeom>
          <a:noFill/>
        </p:spPr>
      </p:pic>
      <p:sp>
        <p:nvSpPr>
          <p:cNvPr id="7" name="Text Box 34"/>
          <p:cNvSpPr txBox="1">
            <a:spLocks noChangeArrowheads="1"/>
          </p:cNvSpPr>
          <p:nvPr/>
        </p:nvSpPr>
        <p:spPr bwMode="auto">
          <a:xfrm>
            <a:off x="217124" y="5108627"/>
            <a:ext cx="3533260" cy="533528"/>
          </a:xfrm>
          <a:prstGeom prst="rect">
            <a:avLst/>
          </a:prstGeom>
          <a:noFill/>
          <a:ln w="9525">
            <a:noFill/>
            <a:miter lim="800000"/>
            <a:headEnd/>
            <a:tailEnd/>
          </a:ln>
        </p:spPr>
        <p:txBody>
          <a:bodyPr wrap="square" lIns="121904" tIns="60952" rIns="121904" bIns="60952">
            <a:spAutoFit/>
          </a:bodyPr>
          <a:lstStyle/>
          <a:p>
            <a:pPr>
              <a:spcBef>
                <a:spcPct val="50000"/>
              </a:spcBef>
            </a:pPr>
            <a:r>
              <a:rPr lang="en-US" sz="2667" b="1" dirty="0">
                <a:solidFill>
                  <a:srgbClr val="FF0000"/>
                </a:solidFill>
                <a:latin typeface="Times New Roman" pitchFamily="18" charset="0"/>
                <a:cs typeface="Times New Roman" pitchFamily="18" charset="0"/>
              </a:rPr>
              <a:t>Doe, Jane </a:t>
            </a:r>
            <a:r>
              <a:rPr lang="en-US" sz="2667" b="1" dirty="0" smtClean="0">
                <a:solidFill>
                  <a:srgbClr val="FF0000"/>
                </a:solidFill>
                <a:latin typeface="Times New Roman" pitchFamily="18" charset="0"/>
                <a:cs typeface="Times New Roman" pitchFamily="18" charset="0"/>
              </a:rPr>
              <a:t>P.</a:t>
            </a:r>
            <a:endParaRPr lang="en-US" sz="2667" b="1" dirty="0">
              <a:solidFill>
                <a:srgbClr val="FF0000"/>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4721559" y="5047089"/>
            <a:ext cx="2304300" cy="533528"/>
          </a:xfrm>
          <a:prstGeom prst="rect">
            <a:avLst/>
          </a:prstGeom>
          <a:noFill/>
          <a:ln w="9525">
            <a:noFill/>
            <a:miter lim="800000"/>
            <a:headEnd/>
            <a:tailEnd/>
          </a:ln>
        </p:spPr>
        <p:txBody>
          <a:bodyPr wrap="square" lIns="121904" tIns="60952" rIns="121904" bIns="60952">
            <a:spAutoFit/>
          </a:bodyPr>
          <a:lstStyle/>
          <a:p>
            <a:pPr>
              <a:spcBef>
                <a:spcPct val="50000"/>
              </a:spcBef>
            </a:pPr>
            <a:r>
              <a:rPr lang="en-US" sz="2667" b="1" dirty="0">
                <a:solidFill>
                  <a:srgbClr val="FF0000"/>
                </a:solidFill>
                <a:latin typeface="Times New Roman" pitchFamily="18" charset="0"/>
                <a:cs typeface="Times New Roman" pitchFamily="18" charset="0"/>
              </a:rPr>
              <a:t>123-45-6789</a:t>
            </a:r>
          </a:p>
        </p:txBody>
      </p:sp>
      <p:sp>
        <p:nvSpPr>
          <p:cNvPr id="9" name="Text Box 41"/>
          <p:cNvSpPr txBox="1">
            <a:spLocks noChangeArrowheads="1"/>
          </p:cNvSpPr>
          <p:nvPr/>
        </p:nvSpPr>
        <p:spPr bwMode="auto">
          <a:xfrm>
            <a:off x="308644" y="5920288"/>
            <a:ext cx="19304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 Single</a:t>
            </a:r>
            <a:endParaRPr lang="en-US" sz="2667" b="1" dirty="0">
              <a:solidFill>
                <a:srgbClr val="FF0000"/>
              </a:solidFill>
              <a:latin typeface="Times New Roman" pitchFamily="18" charset="0"/>
              <a:cs typeface="Times New Roman" pitchFamily="18" charset="0"/>
            </a:endParaRPr>
          </a:p>
        </p:txBody>
      </p:sp>
      <p:sp>
        <p:nvSpPr>
          <p:cNvPr id="10" name="Text Box 37"/>
          <p:cNvSpPr txBox="1">
            <a:spLocks noChangeArrowheads="1"/>
          </p:cNvSpPr>
          <p:nvPr/>
        </p:nvSpPr>
        <p:spPr bwMode="auto">
          <a:xfrm>
            <a:off x="3544681" y="5555081"/>
            <a:ext cx="46086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X</a:t>
            </a:r>
          </a:p>
        </p:txBody>
      </p:sp>
      <p:sp>
        <p:nvSpPr>
          <p:cNvPr id="11" name="Text Box 37"/>
          <p:cNvSpPr txBox="1">
            <a:spLocks noChangeArrowheads="1"/>
          </p:cNvSpPr>
          <p:nvPr/>
        </p:nvSpPr>
        <p:spPr bwMode="auto">
          <a:xfrm>
            <a:off x="0" y="6236158"/>
            <a:ext cx="46086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X</a:t>
            </a:r>
          </a:p>
        </p:txBody>
      </p:sp>
      <p:sp>
        <p:nvSpPr>
          <p:cNvPr id="12" name="Text Box 40"/>
          <p:cNvSpPr txBox="1">
            <a:spLocks noChangeArrowheads="1"/>
          </p:cNvSpPr>
          <p:nvPr/>
        </p:nvSpPr>
        <p:spPr bwMode="auto">
          <a:xfrm>
            <a:off x="3544681" y="6042040"/>
            <a:ext cx="455739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Kent, OH 45431 </a:t>
            </a:r>
          </a:p>
          <a:p>
            <a:r>
              <a:rPr lang="en-US" sz="1600" b="1" dirty="0">
                <a:solidFill>
                  <a:srgbClr val="FF0000"/>
                </a:solidFill>
                <a:latin typeface="Times New Roman" pitchFamily="18" charset="0"/>
                <a:cs typeface="Times New Roman" pitchFamily="18" charset="0"/>
              </a:rPr>
              <a:t>(937) 555-1012</a:t>
            </a:r>
          </a:p>
        </p:txBody>
      </p:sp>
      <p:sp>
        <p:nvSpPr>
          <p:cNvPr id="13" name="Text Box 41"/>
          <p:cNvSpPr txBox="1">
            <a:spLocks noChangeArrowheads="1"/>
          </p:cNvSpPr>
          <p:nvPr/>
        </p:nvSpPr>
        <p:spPr bwMode="auto">
          <a:xfrm>
            <a:off x="5311178" y="5578168"/>
            <a:ext cx="2048265" cy="369316"/>
          </a:xfrm>
          <a:prstGeom prst="rect">
            <a:avLst/>
          </a:prstGeom>
          <a:noFill/>
          <a:ln w="9525">
            <a:noFill/>
            <a:miter lim="800000"/>
            <a:headEnd/>
            <a:tailEnd/>
          </a:ln>
        </p:spPr>
        <p:txBody>
          <a:bodyPr wrap="square" lIns="121904" tIns="60952" rIns="121904" bIns="60952">
            <a:spAutoFit/>
          </a:bodyPr>
          <a:lstStyle/>
          <a:p>
            <a:pPr>
              <a:spcBef>
                <a:spcPct val="50000"/>
              </a:spcBef>
            </a:pPr>
            <a:r>
              <a:rPr lang="en-US" sz="1600" b="1" dirty="0">
                <a:solidFill>
                  <a:srgbClr val="FF0000"/>
                </a:solidFill>
                <a:latin typeface="Times New Roman" pitchFamily="18" charset="0"/>
                <a:cs typeface="Times New Roman" pitchFamily="18" charset="0"/>
              </a:rPr>
              <a:t>AFROTC </a:t>
            </a:r>
            <a:r>
              <a:rPr lang="en-US" sz="1600" b="1" dirty="0" err="1">
                <a:solidFill>
                  <a:srgbClr val="FF0000"/>
                </a:solidFill>
                <a:latin typeface="Times New Roman" pitchFamily="18" charset="0"/>
                <a:cs typeface="Times New Roman" pitchFamily="18" charset="0"/>
              </a:rPr>
              <a:t>Det</a:t>
            </a:r>
            <a:r>
              <a:rPr lang="en-US" sz="1600" b="1" dirty="0">
                <a:solidFill>
                  <a:srgbClr val="FF0000"/>
                </a:solidFill>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027</a:t>
            </a:r>
            <a:endParaRPr lang="en-US" sz="1600" b="1" dirty="0">
              <a:solidFill>
                <a:srgbClr val="FF0000"/>
              </a:solidFill>
              <a:latin typeface="Times New Roman" pitchFamily="18" charset="0"/>
              <a:cs typeface="Times New Roman" pitchFamily="18" charset="0"/>
            </a:endParaRPr>
          </a:p>
        </p:txBody>
      </p:sp>
      <p:sp>
        <p:nvSpPr>
          <p:cNvPr id="14"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DD Form 93</a:t>
            </a:r>
          </a:p>
        </p:txBody>
      </p:sp>
      <p:sp>
        <p:nvSpPr>
          <p:cNvPr id="2" name="TextBox 1"/>
          <p:cNvSpPr txBox="1"/>
          <p:nvPr/>
        </p:nvSpPr>
        <p:spPr>
          <a:xfrm>
            <a:off x="7510365" y="1364937"/>
            <a:ext cx="3675530" cy="5262979"/>
          </a:xfrm>
          <a:prstGeom prst="rect">
            <a:avLst/>
          </a:prstGeom>
          <a:noFill/>
        </p:spPr>
        <p:txBody>
          <a:bodyPr wrap="square" rtlCol="0">
            <a:spAutoFit/>
          </a:bodyPr>
          <a:lstStyle/>
          <a:p>
            <a:r>
              <a:rPr lang="en-US" sz="1200" dirty="0" smtClean="0"/>
              <a:t>This form basically explains who we need to contact in case of an emergency.  </a:t>
            </a:r>
          </a:p>
          <a:p>
            <a:endParaRPr lang="en-US" sz="1200" dirty="0" smtClean="0"/>
          </a:p>
          <a:p>
            <a:r>
              <a:rPr lang="en-US" sz="1200" dirty="0" smtClean="0"/>
              <a:t>Block 1- Enter Last, First MI </a:t>
            </a:r>
          </a:p>
          <a:p>
            <a:r>
              <a:rPr lang="en-US" sz="1200" dirty="0" smtClean="0"/>
              <a:t>Block 2-Enter Social Security Number</a:t>
            </a:r>
          </a:p>
          <a:p>
            <a:r>
              <a:rPr lang="en-US" sz="1200" dirty="0" smtClean="0"/>
              <a:t>Block 3a- Mark  appropriate Status with a “X” most Cadets are Categorized as a Civilian.  Unless you are in the Active Duty or Reserve of any of the branches. </a:t>
            </a:r>
          </a:p>
          <a:p>
            <a:endParaRPr lang="en-US" sz="1200" dirty="0"/>
          </a:p>
          <a:p>
            <a:r>
              <a:rPr lang="en-US" sz="1200" dirty="0" smtClean="0"/>
              <a:t>Block 3b.- Annotate AFROTC </a:t>
            </a:r>
            <a:r>
              <a:rPr lang="en-US" sz="1200" dirty="0" err="1" smtClean="0"/>
              <a:t>Det</a:t>
            </a:r>
            <a:r>
              <a:rPr lang="en-US" sz="1200" dirty="0" smtClean="0"/>
              <a:t> 027</a:t>
            </a:r>
          </a:p>
          <a:p>
            <a:endParaRPr lang="en-US" sz="1200" dirty="0" smtClean="0"/>
          </a:p>
          <a:p>
            <a:r>
              <a:rPr lang="en-US" sz="1200" dirty="0" smtClean="0"/>
              <a:t>Block 4a. Enter Spouse name if you are legally married.  If not annotate N/A Single.  </a:t>
            </a:r>
          </a:p>
          <a:p>
            <a:endParaRPr lang="en-US" sz="1200" dirty="0"/>
          </a:p>
          <a:p>
            <a:r>
              <a:rPr lang="en-US" sz="1200" dirty="0" smtClean="0"/>
              <a:t>Also Mark the applicable block with an X…Single, Divorced or Widowed.</a:t>
            </a:r>
          </a:p>
          <a:p>
            <a:endParaRPr lang="en-US" sz="1200" dirty="0"/>
          </a:p>
          <a:p>
            <a:r>
              <a:rPr lang="en-US" sz="1200" dirty="0" smtClean="0"/>
              <a:t>Block b. – Enter your current NAU address and cell phone number as shown.  If you do not know your NAU address you can put your home of record address which is usually where you reside when you are not in school. Ex.  Parent’s address.  </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20008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1794643" y="5129527"/>
            <a:ext cx="3533260" cy="533528"/>
          </a:xfrm>
          <a:prstGeom prst="rect">
            <a:avLst/>
          </a:prstGeom>
          <a:noFill/>
          <a:ln w="9525">
            <a:noFill/>
            <a:miter lim="800000"/>
            <a:headEnd/>
            <a:tailEnd/>
          </a:ln>
        </p:spPr>
        <p:txBody>
          <a:bodyPr wrap="square" lIns="121904" tIns="60952" rIns="121904" bIns="60952">
            <a:spAutoFit/>
          </a:bodyPr>
          <a:lstStyle/>
          <a:p>
            <a:pPr>
              <a:spcBef>
                <a:spcPct val="50000"/>
              </a:spcBef>
            </a:pPr>
            <a:r>
              <a:rPr lang="en-US" sz="2667" b="1" dirty="0">
                <a:solidFill>
                  <a:srgbClr val="FF0000"/>
                </a:solidFill>
                <a:latin typeface="Times New Roman" pitchFamily="18" charset="0"/>
                <a:cs typeface="Times New Roman" pitchFamily="18" charset="0"/>
              </a:rPr>
              <a:t>Doe, Jane Paula</a:t>
            </a:r>
          </a:p>
        </p:txBody>
      </p:sp>
      <p:sp>
        <p:nvSpPr>
          <p:cNvPr id="9" name="Text Box 41"/>
          <p:cNvSpPr txBox="1">
            <a:spLocks noChangeArrowheads="1"/>
          </p:cNvSpPr>
          <p:nvPr/>
        </p:nvSpPr>
        <p:spPr bwMode="auto">
          <a:xfrm>
            <a:off x="2613947" y="5948833"/>
            <a:ext cx="19304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a:solidFill>
                  <a:srgbClr val="FF0000"/>
                </a:solidFill>
                <a:latin typeface="Times New Roman" pitchFamily="18" charset="0"/>
                <a:cs typeface="Times New Roman" pitchFamily="18" charset="0"/>
              </a:rPr>
              <a:t>Single</a:t>
            </a:r>
          </a:p>
        </p:txBody>
      </p:sp>
      <p:sp>
        <p:nvSpPr>
          <p:cNvPr id="10" name="Text Box 37"/>
          <p:cNvSpPr txBox="1">
            <a:spLocks noChangeArrowheads="1"/>
          </p:cNvSpPr>
          <p:nvPr/>
        </p:nvSpPr>
        <p:spPr bwMode="auto">
          <a:xfrm>
            <a:off x="4406182" y="5641596"/>
            <a:ext cx="46086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X</a:t>
            </a:r>
          </a:p>
        </p:txBody>
      </p:sp>
      <p:sp>
        <p:nvSpPr>
          <p:cNvPr id="11" name="Text Box 37"/>
          <p:cNvSpPr txBox="1">
            <a:spLocks noChangeArrowheads="1"/>
          </p:cNvSpPr>
          <p:nvPr/>
        </p:nvSpPr>
        <p:spPr bwMode="auto">
          <a:xfrm>
            <a:off x="1743435" y="6307280"/>
            <a:ext cx="46086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X</a:t>
            </a:r>
          </a:p>
        </p:txBody>
      </p:sp>
      <p:pic>
        <p:nvPicPr>
          <p:cNvPr id="2051" name="Picture 3" descr="C:\Documents and Settings\w043adm\Desktop\93 p2.png"/>
          <p:cNvPicPr>
            <a:picLocks noChangeAspect="1" noChangeArrowheads="1"/>
          </p:cNvPicPr>
          <p:nvPr/>
        </p:nvPicPr>
        <p:blipFill>
          <a:blip r:embed="rId3" cstate="print"/>
          <a:srcRect/>
          <a:stretch>
            <a:fillRect/>
          </a:stretch>
        </p:blipFill>
        <p:spPr bwMode="auto">
          <a:xfrm>
            <a:off x="0" y="1463796"/>
            <a:ext cx="8679615" cy="5482491"/>
          </a:xfrm>
          <a:prstGeom prst="rect">
            <a:avLst/>
          </a:prstGeom>
          <a:noFill/>
        </p:spPr>
      </p:pic>
      <p:sp>
        <p:nvSpPr>
          <p:cNvPr id="13" name="Text Box 43"/>
          <p:cNvSpPr txBox="1">
            <a:spLocks noChangeArrowheads="1"/>
          </p:cNvSpPr>
          <p:nvPr/>
        </p:nvSpPr>
        <p:spPr bwMode="auto">
          <a:xfrm>
            <a:off x="270643" y="1686658"/>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14" name="Text Box 44"/>
          <p:cNvSpPr txBox="1">
            <a:spLocks noChangeArrowheads="1"/>
          </p:cNvSpPr>
          <p:nvPr/>
        </p:nvSpPr>
        <p:spPr bwMode="auto">
          <a:xfrm>
            <a:off x="258440" y="3851052"/>
            <a:ext cx="2355507"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Doe, </a:t>
            </a:r>
            <a:r>
              <a:rPr lang="en-US" sz="2133" b="1" dirty="0" smtClean="0">
                <a:solidFill>
                  <a:srgbClr val="FF0000"/>
                </a:solidFill>
                <a:latin typeface="Times New Roman" pitchFamily="18" charset="0"/>
                <a:cs typeface="Times New Roman" pitchFamily="18" charset="0"/>
              </a:rPr>
              <a:t>Buck J.</a:t>
            </a:r>
            <a:endParaRPr lang="en-US" sz="2133" b="1" dirty="0">
              <a:solidFill>
                <a:srgbClr val="FF0000"/>
              </a:solidFill>
              <a:latin typeface="Times New Roman" pitchFamily="18" charset="0"/>
              <a:cs typeface="Times New Roman" pitchFamily="18" charset="0"/>
            </a:endParaRPr>
          </a:p>
        </p:txBody>
      </p:sp>
      <p:sp>
        <p:nvSpPr>
          <p:cNvPr id="15" name="Text Box 46"/>
          <p:cNvSpPr txBox="1">
            <a:spLocks noChangeArrowheads="1"/>
          </p:cNvSpPr>
          <p:nvPr/>
        </p:nvSpPr>
        <p:spPr bwMode="auto">
          <a:xfrm>
            <a:off x="143827" y="4403999"/>
            <a:ext cx="291878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Doe, </a:t>
            </a:r>
            <a:r>
              <a:rPr lang="en-US" sz="2133" b="1" dirty="0" smtClean="0">
                <a:solidFill>
                  <a:srgbClr val="FF0000"/>
                </a:solidFill>
                <a:latin typeface="Times New Roman" pitchFamily="18" charset="0"/>
                <a:cs typeface="Times New Roman" pitchFamily="18" charset="0"/>
              </a:rPr>
              <a:t>Betsie A.</a:t>
            </a:r>
            <a:endParaRPr lang="en-US" sz="2133" b="1" dirty="0">
              <a:solidFill>
                <a:srgbClr val="FF0000"/>
              </a:solidFill>
              <a:latin typeface="Times New Roman" pitchFamily="18" charset="0"/>
              <a:cs typeface="Times New Roman" pitchFamily="18" charset="0"/>
            </a:endParaRPr>
          </a:p>
        </p:txBody>
      </p:sp>
      <p:sp>
        <p:nvSpPr>
          <p:cNvPr id="16" name="Text Box 45"/>
          <p:cNvSpPr txBox="1">
            <a:spLocks noChangeArrowheads="1"/>
          </p:cNvSpPr>
          <p:nvPr/>
        </p:nvSpPr>
        <p:spPr bwMode="auto">
          <a:xfrm>
            <a:off x="2915523" y="3907744"/>
            <a:ext cx="2336800" cy="451326"/>
          </a:xfrm>
          <a:prstGeom prst="rect">
            <a:avLst/>
          </a:prstGeom>
          <a:noFill/>
          <a:ln w="9525">
            <a:noFill/>
            <a:miter lim="800000"/>
            <a:headEnd/>
            <a:tailEnd/>
          </a:ln>
        </p:spPr>
        <p:txBody>
          <a:bodyPr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Address</a:t>
            </a:r>
          </a:p>
        </p:txBody>
      </p:sp>
      <p:sp>
        <p:nvSpPr>
          <p:cNvPr id="17" name="Text Box 47"/>
          <p:cNvSpPr txBox="1">
            <a:spLocks noChangeArrowheads="1"/>
          </p:cNvSpPr>
          <p:nvPr/>
        </p:nvSpPr>
        <p:spPr bwMode="auto">
          <a:xfrm>
            <a:off x="2915523" y="4409601"/>
            <a:ext cx="3021193"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Address </a:t>
            </a:r>
          </a:p>
        </p:txBody>
      </p:sp>
      <p:sp>
        <p:nvSpPr>
          <p:cNvPr id="18" name="Text Box 43"/>
          <p:cNvSpPr txBox="1">
            <a:spLocks noChangeArrowheads="1"/>
          </p:cNvSpPr>
          <p:nvPr/>
        </p:nvSpPr>
        <p:spPr bwMode="auto">
          <a:xfrm>
            <a:off x="192316" y="4912058"/>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19" name="Text Box 43"/>
          <p:cNvSpPr txBox="1">
            <a:spLocks noChangeArrowheads="1"/>
          </p:cNvSpPr>
          <p:nvPr/>
        </p:nvSpPr>
        <p:spPr bwMode="auto">
          <a:xfrm>
            <a:off x="141246" y="5611849"/>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20" name="Text Box 43"/>
          <p:cNvSpPr txBox="1">
            <a:spLocks noChangeArrowheads="1"/>
          </p:cNvSpPr>
          <p:nvPr/>
        </p:nvSpPr>
        <p:spPr bwMode="auto">
          <a:xfrm>
            <a:off x="141246" y="6173784"/>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21" name="Text Box 43"/>
          <p:cNvSpPr txBox="1">
            <a:spLocks noChangeArrowheads="1"/>
          </p:cNvSpPr>
          <p:nvPr/>
        </p:nvSpPr>
        <p:spPr bwMode="auto">
          <a:xfrm>
            <a:off x="2942683" y="4913711"/>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22" name="Text Box 43"/>
          <p:cNvSpPr txBox="1">
            <a:spLocks noChangeArrowheads="1"/>
          </p:cNvSpPr>
          <p:nvPr/>
        </p:nvSpPr>
        <p:spPr bwMode="auto">
          <a:xfrm>
            <a:off x="4325133" y="5568933"/>
            <a:ext cx="1524000" cy="533528"/>
          </a:xfrm>
          <a:prstGeom prst="rect">
            <a:avLst/>
          </a:prstGeom>
          <a:noFill/>
          <a:ln w="9525">
            <a:noFill/>
            <a:miter lim="800000"/>
            <a:headEnd/>
            <a:tailEnd/>
          </a:ln>
        </p:spPr>
        <p:txBody>
          <a:bodyPr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N/A</a:t>
            </a:r>
            <a:endParaRPr lang="en-US" sz="2667" b="1" dirty="0">
              <a:solidFill>
                <a:srgbClr val="FF0000"/>
              </a:solidFill>
              <a:latin typeface="Times New Roman" pitchFamily="18" charset="0"/>
              <a:cs typeface="Times New Roman" pitchFamily="18" charset="0"/>
            </a:endParaRPr>
          </a:p>
        </p:txBody>
      </p:sp>
      <p:sp>
        <p:nvSpPr>
          <p:cNvPr id="23"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DD Form 93</a:t>
            </a:r>
          </a:p>
        </p:txBody>
      </p:sp>
      <p:sp>
        <p:nvSpPr>
          <p:cNvPr id="12" name="Text Box 40"/>
          <p:cNvSpPr txBox="1">
            <a:spLocks noChangeArrowheads="1"/>
          </p:cNvSpPr>
          <p:nvPr/>
        </p:nvSpPr>
        <p:spPr bwMode="auto">
          <a:xfrm>
            <a:off x="4151019" y="3815064"/>
            <a:ext cx="455739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555-1012</a:t>
            </a:r>
          </a:p>
        </p:txBody>
      </p:sp>
      <p:sp>
        <p:nvSpPr>
          <p:cNvPr id="24" name="Text Box 40"/>
          <p:cNvSpPr txBox="1">
            <a:spLocks noChangeArrowheads="1"/>
          </p:cNvSpPr>
          <p:nvPr/>
        </p:nvSpPr>
        <p:spPr bwMode="auto">
          <a:xfrm>
            <a:off x="4161385" y="4342535"/>
            <a:ext cx="455739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555-1012</a:t>
            </a:r>
          </a:p>
        </p:txBody>
      </p:sp>
      <p:sp>
        <p:nvSpPr>
          <p:cNvPr id="25" name="Text Box 43"/>
          <p:cNvSpPr txBox="1">
            <a:spLocks noChangeArrowheads="1"/>
          </p:cNvSpPr>
          <p:nvPr/>
        </p:nvSpPr>
        <p:spPr bwMode="auto">
          <a:xfrm>
            <a:off x="3034024" y="2220186"/>
            <a:ext cx="1718964" cy="369316"/>
          </a:xfrm>
          <a:prstGeom prst="rect">
            <a:avLst/>
          </a:prstGeom>
          <a:noFill/>
          <a:ln w="9525">
            <a:noFill/>
            <a:miter lim="800000"/>
            <a:headEnd/>
            <a:tailEnd/>
          </a:ln>
        </p:spPr>
        <p:txBody>
          <a:bodyPr wrap="square" lIns="121904" tIns="60952" rIns="121904" bIns="60952">
            <a:spAutoFit/>
          </a:bodyPr>
          <a:lstStyle/>
          <a:p>
            <a:pPr>
              <a:spcBef>
                <a:spcPct val="50000"/>
              </a:spcBef>
            </a:pPr>
            <a:r>
              <a:rPr lang="en-US" sz="1600" b="1" dirty="0" smtClean="0">
                <a:solidFill>
                  <a:srgbClr val="FF0000"/>
                </a:solidFill>
                <a:latin typeface="Times New Roman" pitchFamily="18" charset="0"/>
                <a:cs typeface="Times New Roman" pitchFamily="18" charset="0"/>
              </a:rPr>
              <a:t>Son</a:t>
            </a:r>
            <a:endParaRPr lang="en-US" sz="1600" b="1" dirty="0">
              <a:solidFill>
                <a:srgbClr val="FF0000"/>
              </a:solidFill>
              <a:latin typeface="Times New Roman" pitchFamily="18" charset="0"/>
              <a:cs typeface="Times New Roman" pitchFamily="18" charset="0"/>
            </a:endParaRPr>
          </a:p>
        </p:txBody>
      </p:sp>
      <p:sp>
        <p:nvSpPr>
          <p:cNvPr id="26" name="Text Box 43"/>
          <p:cNvSpPr txBox="1">
            <a:spLocks noChangeArrowheads="1"/>
          </p:cNvSpPr>
          <p:nvPr/>
        </p:nvSpPr>
        <p:spPr bwMode="auto">
          <a:xfrm>
            <a:off x="158005" y="2114187"/>
            <a:ext cx="2455942" cy="533528"/>
          </a:xfrm>
          <a:prstGeom prst="rect">
            <a:avLst/>
          </a:prstGeom>
          <a:noFill/>
          <a:ln w="9525">
            <a:noFill/>
            <a:miter lim="800000"/>
            <a:headEnd/>
            <a:tailEnd/>
          </a:ln>
        </p:spPr>
        <p:txBody>
          <a:bodyPr wrap="square" lIns="121904" tIns="60952" rIns="121904" bIns="60952">
            <a:spAutoFit/>
          </a:bodyPr>
          <a:lstStyle/>
          <a:p>
            <a:pPr>
              <a:spcBef>
                <a:spcPct val="50000"/>
              </a:spcBef>
            </a:pPr>
            <a:r>
              <a:rPr lang="en-US" sz="2667" b="1" dirty="0" smtClean="0">
                <a:solidFill>
                  <a:srgbClr val="FF0000"/>
                </a:solidFill>
                <a:latin typeface="Times New Roman" pitchFamily="18" charset="0"/>
                <a:cs typeface="Times New Roman" pitchFamily="18" charset="0"/>
              </a:rPr>
              <a:t>Doe, Kent J.</a:t>
            </a:r>
            <a:endParaRPr lang="en-US" sz="2667" b="1" dirty="0">
              <a:solidFill>
                <a:srgbClr val="FF0000"/>
              </a:solidFill>
              <a:latin typeface="Times New Roman" pitchFamily="18" charset="0"/>
              <a:cs typeface="Times New Roman" pitchFamily="18" charset="0"/>
            </a:endParaRPr>
          </a:p>
        </p:txBody>
      </p:sp>
      <p:sp>
        <p:nvSpPr>
          <p:cNvPr id="27" name="Text Box 43"/>
          <p:cNvSpPr txBox="1">
            <a:spLocks noChangeArrowheads="1"/>
          </p:cNvSpPr>
          <p:nvPr/>
        </p:nvSpPr>
        <p:spPr bwMode="auto">
          <a:xfrm>
            <a:off x="4083923" y="2196293"/>
            <a:ext cx="1718964" cy="369316"/>
          </a:xfrm>
          <a:prstGeom prst="rect">
            <a:avLst/>
          </a:prstGeom>
          <a:noFill/>
          <a:ln w="9525">
            <a:noFill/>
            <a:miter lim="800000"/>
            <a:headEnd/>
            <a:tailEnd/>
          </a:ln>
        </p:spPr>
        <p:txBody>
          <a:bodyPr wrap="square" lIns="121904" tIns="60952" rIns="121904" bIns="60952">
            <a:spAutoFit/>
          </a:bodyPr>
          <a:lstStyle/>
          <a:p>
            <a:pPr>
              <a:spcBef>
                <a:spcPct val="50000"/>
              </a:spcBef>
            </a:pPr>
            <a:r>
              <a:rPr lang="en-US" sz="1600" b="1" dirty="0" smtClean="0">
                <a:solidFill>
                  <a:srgbClr val="FF0000"/>
                </a:solidFill>
                <a:latin typeface="Times New Roman" pitchFamily="18" charset="0"/>
                <a:cs typeface="Times New Roman" pitchFamily="18" charset="0"/>
              </a:rPr>
              <a:t>20180204</a:t>
            </a:r>
            <a:endParaRPr lang="en-US" sz="1600" b="1" dirty="0">
              <a:solidFill>
                <a:srgbClr val="FF0000"/>
              </a:solidFill>
              <a:latin typeface="Times New Roman" pitchFamily="18" charset="0"/>
              <a:cs typeface="Times New Roman" pitchFamily="18" charset="0"/>
            </a:endParaRPr>
          </a:p>
        </p:txBody>
      </p:sp>
      <p:sp>
        <p:nvSpPr>
          <p:cNvPr id="28" name="Text Box 40"/>
          <p:cNvSpPr txBox="1">
            <a:spLocks noChangeArrowheads="1"/>
          </p:cNvSpPr>
          <p:nvPr/>
        </p:nvSpPr>
        <p:spPr bwMode="auto">
          <a:xfrm>
            <a:off x="5181810" y="2042953"/>
            <a:ext cx="361044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555-1012</a:t>
            </a:r>
          </a:p>
        </p:txBody>
      </p:sp>
      <p:sp>
        <p:nvSpPr>
          <p:cNvPr id="29" name="TextBox 28"/>
          <p:cNvSpPr txBox="1"/>
          <p:nvPr/>
        </p:nvSpPr>
        <p:spPr>
          <a:xfrm>
            <a:off x="8566015" y="1501917"/>
            <a:ext cx="3675530" cy="3970318"/>
          </a:xfrm>
          <a:prstGeom prst="rect">
            <a:avLst/>
          </a:prstGeom>
          <a:noFill/>
        </p:spPr>
        <p:txBody>
          <a:bodyPr wrap="square" rtlCol="0">
            <a:spAutoFit/>
          </a:bodyPr>
          <a:lstStyle/>
          <a:p>
            <a:r>
              <a:rPr lang="en-US" sz="1200" dirty="0" smtClean="0"/>
              <a:t>Continuation of DD Form 93</a:t>
            </a:r>
          </a:p>
          <a:p>
            <a:endParaRPr lang="en-US" sz="1200" dirty="0" smtClean="0"/>
          </a:p>
          <a:p>
            <a:r>
              <a:rPr lang="en-US" sz="1200" dirty="0" smtClean="0"/>
              <a:t>Block 5- Enter N/A if you don’t have children.  If you do have children list the applicable information as shown. For your children’s telephone if they are not old enough to have a phone list the primary care giver’s phone number.  </a:t>
            </a:r>
          </a:p>
          <a:p>
            <a:endParaRPr lang="en-US" sz="1200" dirty="0" smtClean="0"/>
          </a:p>
          <a:p>
            <a:r>
              <a:rPr lang="en-US" sz="1200" dirty="0" smtClean="0"/>
              <a:t>Block 6a and 7a-List Father and Mothers Info as shown.  Be sure to include full address and phone numbers.  If your parent is deceased, please annotate “deceased” after their name.  </a:t>
            </a:r>
          </a:p>
          <a:p>
            <a:endParaRPr lang="en-US" sz="1200" dirty="0"/>
          </a:p>
          <a:p>
            <a:r>
              <a:rPr lang="en-US" sz="1200" dirty="0" smtClean="0"/>
              <a:t>8a/8b-  Put N/A if we are allowed to contact you parents for any health emergency.  If you do not want one of both of your parents notified if you are in ill health.  Please list their names and who we should contact instead.  </a:t>
            </a:r>
          </a:p>
          <a:p>
            <a:endParaRPr lang="en-US" sz="1200" dirty="0" smtClean="0"/>
          </a:p>
          <a:p>
            <a:r>
              <a:rPr lang="en-US" sz="1200" dirty="0" smtClean="0"/>
              <a:t>Block 9a/9b/10- Mark N/A.  These blocks do not apply to you.   </a:t>
            </a:r>
            <a:endParaRPr lang="en-US" dirty="0"/>
          </a:p>
        </p:txBody>
      </p:sp>
    </p:spTree>
    <p:extLst>
      <p:ext uri="{BB962C8B-B14F-4D97-AF65-F5344CB8AC3E}">
        <p14:creationId xmlns:p14="http://schemas.microsoft.com/office/powerpoint/2010/main" val="56689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w043adm\Desktop\93 P3.png"/>
          <p:cNvPicPr>
            <a:picLocks noChangeAspect="1" noChangeArrowheads="1"/>
          </p:cNvPicPr>
          <p:nvPr/>
        </p:nvPicPr>
        <p:blipFill>
          <a:blip r:embed="rId3" cstate="print"/>
          <a:srcRect/>
          <a:stretch>
            <a:fillRect/>
          </a:stretch>
        </p:blipFill>
        <p:spPr bwMode="auto">
          <a:xfrm>
            <a:off x="47511" y="1423242"/>
            <a:ext cx="8077200" cy="4967047"/>
          </a:xfrm>
          <a:prstGeom prst="rect">
            <a:avLst/>
          </a:prstGeom>
          <a:noFill/>
        </p:spPr>
      </p:pic>
      <p:sp>
        <p:nvSpPr>
          <p:cNvPr id="23" name="Text Box 13"/>
          <p:cNvSpPr txBox="1">
            <a:spLocks noChangeArrowheads="1"/>
          </p:cNvSpPr>
          <p:nvPr/>
        </p:nvSpPr>
        <p:spPr bwMode="auto">
          <a:xfrm>
            <a:off x="6992125" y="2320123"/>
            <a:ext cx="1024133"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50 </a:t>
            </a:r>
            <a:r>
              <a:rPr lang="en-US" sz="2133" b="1" dirty="0">
                <a:solidFill>
                  <a:srgbClr val="FF0000"/>
                </a:solidFill>
                <a:latin typeface="Times New Roman" pitchFamily="18" charset="0"/>
                <a:cs typeface="Times New Roman" pitchFamily="18" charset="0"/>
              </a:rPr>
              <a:t>%</a:t>
            </a:r>
          </a:p>
        </p:txBody>
      </p:sp>
      <p:sp>
        <p:nvSpPr>
          <p:cNvPr id="24" name="Text Box 44"/>
          <p:cNvSpPr txBox="1">
            <a:spLocks noChangeArrowheads="1"/>
          </p:cNvSpPr>
          <p:nvPr/>
        </p:nvSpPr>
        <p:spPr bwMode="auto">
          <a:xfrm>
            <a:off x="2904968" y="2406200"/>
            <a:ext cx="107534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Father</a:t>
            </a:r>
          </a:p>
        </p:txBody>
      </p:sp>
      <p:sp>
        <p:nvSpPr>
          <p:cNvPr id="25" name="Rectangle 16"/>
          <p:cNvSpPr>
            <a:spLocks noChangeArrowheads="1"/>
          </p:cNvSpPr>
          <p:nvPr/>
        </p:nvSpPr>
        <p:spPr bwMode="auto">
          <a:xfrm>
            <a:off x="363428" y="5145997"/>
            <a:ext cx="2445509" cy="451326"/>
          </a:xfrm>
          <a:prstGeom prst="rect">
            <a:avLst/>
          </a:prstGeom>
          <a:noFill/>
          <a:ln w="9525">
            <a:noFill/>
            <a:miter lim="800000"/>
            <a:headEnd/>
            <a:tailEnd/>
          </a:ln>
        </p:spPr>
        <p:txBody>
          <a:bodyPr wrap="none" lIns="121904" tIns="60952" rIns="121904" bIns="60952">
            <a:spAutoFit/>
          </a:bodyPr>
          <a:lstStyle/>
          <a:p>
            <a:r>
              <a:rPr lang="en-US" sz="2133" b="1" dirty="0">
                <a:solidFill>
                  <a:srgbClr val="FF0000"/>
                </a:solidFill>
                <a:latin typeface="Times New Roman" pitchFamily="18" charset="0"/>
                <a:cs typeface="Times New Roman" pitchFamily="18" charset="0"/>
              </a:rPr>
              <a:t>Doe, Buck  / father</a:t>
            </a:r>
          </a:p>
        </p:txBody>
      </p:sp>
      <p:sp>
        <p:nvSpPr>
          <p:cNvPr id="29" name="Rectangle 16"/>
          <p:cNvSpPr>
            <a:spLocks noChangeArrowheads="1"/>
          </p:cNvSpPr>
          <p:nvPr/>
        </p:nvSpPr>
        <p:spPr bwMode="auto">
          <a:xfrm>
            <a:off x="330066" y="5962701"/>
            <a:ext cx="2445509" cy="451326"/>
          </a:xfrm>
          <a:prstGeom prst="rect">
            <a:avLst/>
          </a:prstGeom>
          <a:noFill/>
          <a:ln w="9525">
            <a:noFill/>
            <a:miter lim="800000"/>
            <a:headEnd/>
            <a:tailEnd/>
          </a:ln>
        </p:spPr>
        <p:txBody>
          <a:bodyPr wrap="none" lIns="121904" tIns="60952" rIns="121904" bIns="60952">
            <a:spAutoFit/>
          </a:bodyPr>
          <a:lstStyle/>
          <a:p>
            <a:r>
              <a:rPr lang="en-US" sz="2133" b="1" dirty="0">
                <a:solidFill>
                  <a:srgbClr val="FF0000"/>
                </a:solidFill>
                <a:latin typeface="Times New Roman" pitchFamily="18" charset="0"/>
                <a:cs typeface="Times New Roman" pitchFamily="18" charset="0"/>
              </a:rPr>
              <a:t>Doe, Buck  / </a:t>
            </a:r>
            <a:r>
              <a:rPr lang="en-US" sz="2133" b="1" dirty="0" smtClean="0">
                <a:solidFill>
                  <a:srgbClr val="FF0000"/>
                </a:solidFill>
                <a:latin typeface="Times New Roman" pitchFamily="18" charset="0"/>
                <a:cs typeface="Times New Roman" pitchFamily="18" charset="0"/>
              </a:rPr>
              <a:t>father</a:t>
            </a:r>
            <a:endParaRPr lang="en-US" sz="2133" b="1" dirty="0">
              <a:solidFill>
                <a:srgbClr val="FF0000"/>
              </a:solidFill>
              <a:latin typeface="Times New Roman" pitchFamily="18" charset="0"/>
              <a:cs typeface="Times New Roman" pitchFamily="18" charset="0"/>
            </a:endParaRPr>
          </a:p>
        </p:txBody>
      </p:sp>
      <p:sp>
        <p:nvSpPr>
          <p:cNvPr id="14" name="Text Placeholder 1"/>
          <p:cNvSpPr txBox="1">
            <a:spLocks/>
          </p:cNvSpPr>
          <p:nvPr/>
        </p:nvSpPr>
        <p:spPr>
          <a:xfrm>
            <a:off x="2169984" y="187421"/>
            <a:ext cx="8115457" cy="943848"/>
          </a:xfrm>
          <a:prstGeom prst="rect">
            <a:avLst/>
          </a:prstGeom>
        </p:spPr>
        <p:txBody>
          <a:bodyPr/>
          <a:lst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333" b="1" dirty="0">
                <a:solidFill>
                  <a:srgbClr val="FFFFFF"/>
                </a:solidFill>
                <a:latin typeface="Mongolian Baiti"/>
                <a:cs typeface="Mongolian Baiti"/>
              </a:rPr>
              <a:t>DD Form 93</a:t>
            </a:r>
          </a:p>
        </p:txBody>
      </p:sp>
      <p:sp>
        <p:nvSpPr>
          <p:cNvPr id="15" name="Text Box 44"/>
          <p:cNvSpPr txBox="1">
            <a:spLocks noChangeArrowheads="1"/>
          </p:cNvSpPr>
          <p:nvPr/>
        </p:nvSpPr>
        <p:spPr bwMode="auto">
          <a:xfrm>
            <a:off x="126793" y="2429938"/>
            <a:ext cx="2355507"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Doe, </a:t>
            </a:r>
            <a:r>
              <a:rPr lang="en-US" sz="2133" b="1" dirty="0" smtClean="0">
                <a:solidFill>
                  <a:srgbClr val="FF0000"/>
                </a:solidFill>
                <a:latin typeface="Times New Roman" pitchFamily="18" charset="0"/>
                <a:cs typeface="Times New Roman" pitchFamily="18" charset="0"/>
              </a:rPr>
              <a:t>Buck J.</a:t>
            </a:r>
            <a:endParaRPr lang="en-US" sz="2133" b="1" dirty="0">
              <a:solidFill>
                <a:srgbClr val="FF0000"/>
              </a:solidFill>
              <a:latin typeface="Times New Roman" pitchFamily="18" charset="0"/>
              <a:cs typeface="Times New Roman" pitchFamily="18" charset="0"/>
            </a:endParaRPr>
          </a:p>
        </p:txBody>
      </p:sp>
      <p:sp>
        <p:nvSpPr>
          <p:cNvPr id="16" name="Text Box 40"/>
          <p:cNvSpPr txBox="1">
            <a:spLocks noChangeArrowheads="1"/>
          </p:cNvSpPr>
          <p:nvPr/>
        </p:nvSpPr>
        <p:spPr bwMode="auto">
          <a:xfrm>
            <a:off x="3811747" y="2306835"/>
            <a:ext cx="361044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555-1012</a:t>
            </a:r>
          </a:p>
        </p:txBody>
      </p:sp>
      <p:sp>
        <p:nvSpPr>
          <p:cNvPr id="17" name="Text Box 46"/>
          <p:cNvSpPr txBox="1">
            <a:spLocks noChangeArrowheads="1"/>
          </p:cNvSpPr>
          <p:nvPr/>
        </p:nvSpPr>
        <p:spPr bwMode="auto">
          <a:xfrm>
            <a:off x="126793" y="2881264"/>
            <a:ext cx="291878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Doe, </a:t>
            </a:r>
            <a:r>
              <a:rPr lang="en-US" sz="2133" b="1" dirty="0" smtClean="0">
                <a:solidFill>
                  <a:srgbClr val="FF0000"/>
                </a:solidFill>
                <a:latin typeface="Times New Roman" pitchFamily="18" charset="0"/>
                <a:cs typeface="Times New Roman" pitchFamily="18" charset="0"/>
              </a:rPr>
              <a:t>Betsie A.</a:t>
            </a:r>
            <a:endParaRPr lang="en-US" sz="2133" b="1" dirty="0">
              <a:solidFill>
                <a:srgbClr val="FF0000"/>
              </a:solidFill>
              <a:latin typeface="Times New Roman" pitchFamily="18" charset="0"/>
              <a:cs typeface="Times New Roman" pitchFamily="18" charset="0"/>
            </a:endParaRPr>
          </a:p>
        </p:txBody>
      </p:sp>
      <p:sp>
        <p:nvSpPr>
          <p:cNvPr id="18" name="Text Box 44"/>
          <p:cNvSpPr txBox="1">
            <a:spLocks noChangeArrowheads="1"/>
          </p:cNvSpPr>
          <p:nvPr/>
        </p:nvSpPr>
        <p:spPr bwMode="auto">
          <a:xfrm>
            <a:off x="2820688" y="2857526"/>
            <a:ext cx="115962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Mother</a:t>
            </a:r>
            <a:endParaRPr lang="en-US" sz="2133" b="1" dirty="0">
              <a:solidFill>
                <a:srgbClr val="FF0000"/>
              </a:solidFill>
              <a:latin typeface="Times New Roman" pitchFamily="18" charset="0"/>
              <a:cs typeface="Times New Roman" pitchFamily="18" charset="0"/>
            </a:endParaRPr>
          </a:p>
        </p:txBody>
      </p:sp>
      <p:sp>
        <p:nvSpPr>
          <p:cNvPr id="19" name="Text Box 40"/>
          <p:cNvSpPr txBox="1">
            <a:spLocks noChangeArrowheads="1"/>
          </p:cNvSpPr>
          <p:nvPr/>
        </p:nvSpPr>
        <p:spPr bwMode="auto">
          <a:xfrm>
            <a:off x="3952352" y="2870814"/>
            <a:ext cx="3610443"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a:t>
            </a:r>
            <a:r>
              <a:rPr lang="en-US" sz="1600" b="1" dirty="0" smtClean="0">
                <a:solidFill>
                  <a:srgbClr val="FF0000"/>
                </a:solidFill>
                <a:latin typeface="Times New Roman" pitchFamily="18" charset="0"/>
                <a:cs typeface="Times New Roman" pitchFamily="18" charset="0"/>
              </a:rPr>
              <a:t>555-1112</a:t>
            </a:r>
            <a:endParaRPr lang="en-US" sz="1600" b="1" dirty="0">
              <a:solidFill>
                <a:srgbClr val="FF0000"/>
              </a:solidFill>
              <a:latin typeface="Times New Roman" pitchFamily="18" charset="0"/>
              <a:cs typeface="Times New Roman" pitchFamily="18" charset="0"/>
            </a:endParaRPr>
          </a:p>
        </p:txBody>
      </p:sp>
      <p:sp>
        <p:nvSpPr>
          <p:cNvPr id="20" name="Text Box 13"/>
          <p:cNvSpPr txBox="1">
            <a:spLocks noChangeArrowheads="1"/>
          </p:cNvSpPr>
          <p:nvPr/>
        </p:nvSpPr>
        <p:spPr bwMode="auto">
          <a:xfrm>
            <a:off x="7033551" y="2907622"/>
            <a:ext cx="1024133"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50 </a:t>
            </a:r>
            <a:r>
              <a:rPr lang="en-US" sz="2133" b="1" dirty="0">
                <a:solidFill>
                  <a:srgbClr val="FF0000"/>
                </a:solidFill>
                <a:latin typeface="Times New Roman" pitchFamily="18" charset="0"/>
                <a:cs typeface="Times New Roman" pitchFamily="18" charset="0"/>
              </a:rPr>
              <a:t>%</a:t>
            </a:r>
          </a:p>
        </p:txBody>
      </p:sp>
      <p:sp>
        <p:nvSpPr>
          <p:cNvPr id="27" name="Text Box 46"/>
          <p:cNvSpPr txBox="1">
            <a:spLocks noChangeArrowheads="1"/>
          </p:cNvSpPr>
          <p:nvPr/>
        </p:nvSpPr>
        <p:spPr bwMode="auto">
          <a:xfrm>
            <a:off x="146788" y="3855151"/>
            <a:ext cx="291878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a:solidFill>
                  <a:srgbClr val="FF0000"/>
                </a:solidFill>
                <a:latin typeface="Times New Roman" pitchFamily="18" charset="0"/>
                <a:cs typeface="Times New Roman" pitchFamily="18" charset="0"/>
              </a:rPr>
              <a:t>Doe, </a:t>
            </a:r>
            <a:r>
              <a:rPr lang="en-US" sz="2133" b="1" dirty="0" smtClean="0">
                <a:solidFill>
                  <a:srgbClr val="FF0000"/>
                </a:solidFill>
                <a:latin typeface="Times New Roman" pitchFamily="18" charset="0"/>
                <a:cs typeface="Times New Roman" pitchFamily="18" charset="0"/>
              </a:rPr>
              <a:t>Betsie A.</a:t>
            </a:r>
            <a:endParaRPr lang="en-US" sz="2133" b="1" dirty="0">
              <a:solidFill>
                <a:srgbClr val="FF0000"/>
              </a:solidFill>
              <a:latin typeface="Times New Roman" pitchFamily="18" charset="0"/>
              <a:cs typeface="Times New Roman" pitchFamily="18" charset="0"/>
            </a:endParaRPr>
          </a:p>
        </p:txBody>
      </p:sp>
      <p:sp>
        <p:nvSpPr>
          <p:cNvPr id="30" name="Text Box 44"/>
          <p:cNvSpPr txBox="1">
            <a:spLocks noChangeArrowheads="1"/>
          </p:cNvSpPr>
          <p:nvPr/>
        </p:nvSpPr>
        <p:spPr bwMode="auto">
          <a:xfrm>
            <a:off x="2792699" y="3784565"/>
            <a:ext cx="115962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Mother</a:t>
            </a:r>
            <a:endParaRPr lang="en-US" sz="2133" b="1" dirty="0">
              <a:solidFill>
                <a:srgbClr val="FF0000"/>
              </a:solidFill>
              <a:latin typeface="Times New Roman" pitchFamily="18" charset="0"/>
              <a:cs typeface="Times New Roman" pitchFamily="18" charset="0"/>
            </a:endParaRPr>
          </a:p>
        </p:txBody>
      </p:sp>
      <p:sp>
        <p:nvSpPr>
          <p:cNvPr id="31" name="Text Box 40"/>
          <p:cNvSpPr txBox="1">
            <a:spLocks noChangeArrowheads="1"/>
          </p:cNvSpPr>
          <p:nvPr/>
        </p:nvSpPr>
        <p:spPr bwMode="auto">
          <a:xfrm>
            <a:off x="3952319" y="3715469"/>
            <a:ext cx="3206830"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r>
              <a:rPr lang="en-US" sz="1600" b="1" dirty="0" smtClean="0">
                <a:solidFill>
                  <a:srgbClr val="FF0000"/>
                </a:solidFill>
                <a:latin typeface="Times New Roman" pitchFamily="18" charset="0"/>
                <a:cs typeface="Times New Roman" pitchFamily="18" charset="0"/>
              </a:rPr>
              <a:t>(</a:t>
            </a:r>
            <a:r>
              <a:rPr lang="en-US" sz="1600" b="1" dirty="0">
                <a:solidFill>
                  <a:srgbClr val="FF0000"/>
                </a:solidFill>
                <a:latin typeface="Times New Roman" pitchFamily="18" charset="0"/>
                <a:cs typeface="Times New Roman" pitchFamily="18" charset="0"/>
              </a:rPr>
              <a:t>937) </a:t>
            </a:r>
            <a:r>
              <a:rPr lang="en-US" sz="1600" b="1" dirty="0" smtClean="0">
                <a:solidFill>
                  <a:srgbClr val="FF0000"/>
                </a:solidFill>
                <a:latin typeface="Times New Roman" pitchFamily="18" charset="0"/>
                <a:cs typeface="Times New Roman" pitchFamily="18" charset="0"/>
              </a:rPr>
              <a:t>555-1112</a:t>
            </a:r>
            <a:endParaRPr lang="en-US" sz="1600" b="1" dirty="0">
              <a:solidFill>
                <a:srgbClr val="FF0000"/>
              </a:solidFill>
              <a:latin typeface="Times New Roman" pitchFamily="18" charset="0"/>
              <a:cs typeface="Times New Roman" pitchFamily="18" charset="0"/>
            </a:endParaRPr>
          </a:p>
        </p:txBody>
      </p:sp>
      <p:sp>
        <p:nvSpPr>
          <p:cNvPr id="32" name="Text Box 13"/>
          <p:cNvSpPr txBox="1">
            <a:spLocks noChangeArrowheads="1"/>
          </p:cNvSpPr>
          <p:nvPr/>
        </p:nvSpPr>
        <p:spPr bwMode="auto">
          <a:xfrm>
            <a:off x="6973885" y="3804503"/>
            <a:ext cx="1024133"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100%</a:t>
            </a:r>
            <a:endParaRPr lang="en-US" sz="2133" b="1" dirty="0">
              <a:solidFill>
                <a:srgbClr val="FF0000"/>
              </a:solidFill>
              <a:latin typeface="Times New Roman" pitchFamily="18" charset="0"/>
              <a:cs typeface="Times New Roman" pitchFamily="18" charset="0"/>
            </a:endParaRPr>
          </a:p>
        </p:txBody>
      </p:sp>
      <p:sp>
        <p:nvSpPr>
          <p:cNvPr id="33" name="Text Box 40"/>
          <p:cNvSpPr txBox="1">
            <a:spLocks noChangeArrowheads="1"/>
          </p:cNvSpPr>
          <p:nvPr/>
        </p:nvSpPr>
        <p:spPr bwMode="auto">
          <a:xfrm>
            <a:off x="3864477" y="4981786"/>
            <a:ext cx="3382514" cy="615537"/>
          </a:xfrm>
          <a:prstGeom prst="rect">
            <a:avLst/>
          </a:prstGeom>
          <a:noFill/>
          <a:ln w="9525">
            <a:noFill/>
            <a:miter lim="800000"/>
            <a:headEnd/>
            <a:tailEnd/>
          </a:ln>
        </p:spPr>
        <p:txBody>
          <a:bodyPr wrap="square" lIns="121904" tIns="60952" rIns="121904" bIns="60952">
            <a:spAutoFit/>
          </a:bodyPr>
          <a:lstStyle/>
          <a:p>
            <a:r>
              <a:rPr lang="en-US" sz="1600" b="1" dirty="0">
                <a:solidFill>
                  <a:srgbClr val="FF0000"/>
                </a:solidFill>
                <a:latin typeface="Times New Roman" pitchFamily="18" charset="0"/>
                <a:cs typeface="Times New Roman" pitchFamily="18" charset="0"/>
              </a:rPr>
              <a:t>123 Apple Lane Dayton, OH 45431 </a:t>
            </a:r>
          </a:p>
          <a:p>
            <a:r>
              <a:rPr lang="en-US" sz="1600" b="1" dirty="0">
                <a:solidFill>
                  <a:srgbClr val="FF0000"/>
                </a:solidFill>
                <a:latin typeface="Times New Roman" pitchFamily="18" charset="0"/>
                <a:cs typeface="Times New Roman" pitchFamily="18" charset="0"/>
              </a:rPr>
              <a:t>(937) 555-1012</a:t>
            </a:r>
          </a:p>
        </p:txBody>
      </p:sp>
      <p:sp>
        <p:nvSpPr>
          <p:cNvPr id="34" name="Text Box 13"/>
          <p:cNvSpPr txBox="1">
            <a:spLocks noChangeArrowheads="1"/>
          </p:cNvSpPr>
          <p:nvPr/>
        </p:nvSpPr>
        <p:spPr bwMode="auto">
          <a:xfrm>
            <a:off x="6992125" y="5030944"/>
            <a:ext cx="1024133"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100%</a:t>
            </a:r>
            <a:endParaRPr lang="en-US" sz="2133" b="1" dirty="0">
              <a:solidFill>
                <a:srgbClr val="FF0000"/>
              </a:solidFill>
              <a:latin typeface="Times New Roman" pitchFamily="18" charset="0"/>
              <a:cs typeface="Times New Roman" pitchFamily="18" charset="0"/>
            </a:endParaRPr>
          </a:p>
        </p:txBody>
      </p:sp>
      <p:sp>
        <p:nvSpPr>
          <p:cNvPr id="2" name="Rectangle 1"/>
          <p:cNvSpPr/>
          <p:nvPr/>
        </p:nvSpPr>
        <p:spPr>
          <a:xfrm>
            <a:off x="3893749" y="5918445"/>
            <a:ext cx="6096000" cy="584775"/>
          </a:xfrm>
          <a:prstGeom prst="rect">
            <a:avLst/>
          </a:prstGeom>
        </p:spPr>
        <p:txBody>
          <a:bodyPr>
            <a:spAutoFit/>
          </a:bodyPr>
          <a:lstStyle/>
          <a:p>
            <a:pPr lvl="0"/>
            <a:r>
              <a:rPr lang="en-US" sz="1600" b="1" dirty="0">
                <a:solidFill>
                  <a:srgbClr val="FF0000"/>
                </a:solidFill>
                <a:latin typeface="Times New Roman" pitchFamily="18" charset="0"/>
                <a:cs typeface="Times New Roman" pitchFamily="18" charset="0"/>
              </a:rPr>
              <a:t>123 Apple Lane Dayton, OH 45431 </a:t>
            </a:r>
          </a:p>
          <a:p>
            <a:pPr lvl="0"/>
            <a:r>
              <a:rPr lang="en-US" sz="1600" b="1" dirty="0">
                <a:solidFill>
                  <a:srgbClr val="FF0000"/>
                </a:solidFill>
                <a:latin typeface="Times New Roman" pitchFamily="18" charset="0"/>
                <a:cs typeface="Times New Roman" pitchFamily="18" charset="0"/>
              </a:rPr>
              <a:t>(937) 555-1012</a:t>
            </a:r>
          </a:p>
        </p:txBody>
      </p:sp>
      <p:sp>
        <p:nvSpPr>
          <p:cNvPr id="35" name="TextBox 34"/>
          <p:cNvSpPr txBox="1"/>
          <p:nvPr/>
        </p:nvSpPr>
        <p:spPr>
          <a:xfrm>
            <a:off x="8151984" y="1730040"/>
            <a:ext cx="3675530" cy="3231654"/>
          </a:xfrm>
          <a:prstGeom prst="rect">
            <a:avLst/>
          </a:prstGeom>
          <a:noFill/>
        </p:spPr>
        <p:txBody>
          <a:bodyPr wrap="square" rtlCol="0">
            <a:spAutoFit/>
          </a:bodyPr>
          <a:lstStyle/>
          <a:p>
            <a:r>
              <a:rPr lang="en-US" sz="1200" dirty="0" smtClean="0"/>
              <a:t>Continuation of DD Form 93-Section 2 basically details who we can give your death benefits and remains to.    </a:t>
            </a:r>
          </a:p>
          <a:p>
            <a:endParaRPr lang="en-US" sz="1200" dirty="0"/>
          </a:p>
          <a:p>
            <a:endParaRPr lang="en-US" sz="1200" dirty="0" smtClean="0"/>
          </a:p>
          <a:p>
            <a:r>
              <a:rPr lang="en-US" sz="1200" dirty="0" smtClean="0"/>
              <a:t>Block 11a-d- Input the applicable information of the individuals you would like to receive your death benefits.  You can list as many as you desire.  But the final percentage has to equal 100%.  </a:t>
            </a:r>
          </a:p>
          <a:p>
            <a:endParaRPr lang="en-US" sz="1200" dirty="0" smtClean="0"/>
          </a:p>
          <a:p>
            <a:r>
              <a:rPr lang="en-US" sz="1200" dirty="0" smtClean="0"/>
              <a:t>Block 12a-b-List  applicable information for the person you would like to receive your unpaid allowances in case of your death.  </a:t>
            </a:r>
          </a:p>
          <a:p>
            <a:endParaRPr lang="en-US" sz="1200" dirty="0"/>
          </a:p>
          <a:p>
            <a:r>
              <a:rPr lang="en-US" sz="1200" dirty="0" smtClean="0"/>
              <a:t>Block 13a-b- List the person we are authorized to release your remains to.   </a:t>
            </a:r>
          </a:p>
          <a:p>
            <a:endParaRPr lang="en-US" sz="1200" dirty="0"/>
          </a:p>
          <a:p>
            <a:endParaRPr lang="en-US" sz="1200" dirty="0"/>
          </a:p>
        </p:txBody>
      </p:sp>
      <p:sp>
        <p:nvSpPr>
          <p:cNvPr id="36" name="Text Box 46"/>
          <p:cNvSpPr txBox="1">
            <a:spLocks noChangeArrowheads="1"/>
          </p:cNvSpPr>
          <p:nvPr/>
        </p:nvSpPr>
        <p:spPr bwMode="auto">
          <a:xfrm>
            <a:off x="330066" y="3381009"/>
            <a:ext cx="2918780" cy="451326"/>
          </a:xfrm>
          <a:prstGeom prst="rect">
            <a:avLst/>
          </a:prstGeom>
          <a:noFill/>
          <a:ln w="9525">
            <a:noFill/>
            <a:miter lim="800000"/>
            <a:headEnd/>
            <a:tailEnd/>
          </a:ln>
        </p:spPr>
        <p:txBody>
          <a:bodyPr wrap="square" lIns="121904" tIns="60952" rIns="121904" bIns="60952">
            <a:spAutoFit/>
          </a:bodyPr>
          <a:lstStyle/>
          <a:p>
            <a:pPr>
              <a:spcBef>
                <a:spcPct val="50000"/>
              </a:spcBef>
            </a:pPr>
            <a:r>
              <a:rPr lang="en-US" sz="2133" b="1" dirty="0" smtClean="0">
                <a:solidFill>
                  <a:srgbClr val="FF0000"/>
                </a:solidFill>
                <a:latin typeface="Times New Roman" pitchFamily="18" charset="0"/>
                <a:cs typeface="Times New Roman" pitchFamily="18" charset="0"/>
              </a:rPr>
              <a:t>Or  </a:t>
            </a:r>
            <a:endParaRPr lang="en-US" sz="2133"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7006552"/>
      </p:ext>
    </p:extLst>
  </p:cSld>
  <p:clrMapOvr>
    <a:masterClrMapping/>
  </p:clrMapOvr>
</p:sld>
</file>

<file path=ppt/theme/theme1.xml><?xml version="1.0" encoding="utf-8"?>
<a:theme xmlns:a="http://schemas.openxmlformats.org/drawingml/2006/main" name="Holm Center Staff Meeting New Template 17 N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1396</Words>
  <Application>Microsoft Office PowerPoint</Application>
  <PresentationFormat>Widescreen</PresentationFormat>
  <Paragraphs>211</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ＭＳ Ｐゴシック</vt:lpstr>
      <vt:lpstr>Agency FB</vt:lpstr>
      <vt:lpstr>Arial</vt:lpstr>
      <vt:lpstr>Bodoni MT</vt:lpstr>
      <vt:lpstr>Brush Script MT</vt:lpstr>
      <vt:lpstr>Brush Script MT Italic</vt:lpstr>
      <vt:lpstr>Calibri</vt:lpstr>
      <vt:lpstr>Edwardian Script ITC</vt:lpstr>
      <vt:lpstr>French Script MT</vt:lpstr>
      <vt:lpstr>Mongolian Baiti</vt:lpstr>
      <vt:lpstr>Perpetua Titling MT</vt:lpstr>
      <vt:lpstr>Times New Roman</vt:lpstr>
      <vt:lpstr>Holm Center Staff Meeting New Template 17 Nov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Shannon</dc:creator>
  <cp:lastModifiedBy>Deedrah Yvonne Seth</cp:lastModifiedBy>
  <cp:revision>134</cp:revision>
  <dcterms:created xsi:type="dcterms:W3CDTF">2019-02-12T19:25:32Z</dcterms:created>
  <dcterms:modified xsi:type="dcterms:W3CDTF">2019-06-07T22:12:46Z</dcterms:modified>
</cp:coreProperties>
</file>