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27"/>
  </p:notesMasterIdLst>
  <p:sldIdLst>
    <p:sldId id="256" r:id="rId2"/>
    <p:sldId id="262" r:id="rId3"/>
    <p:sldId id="283" r:id="rId4"/>
    <p:sldId id="285" r:id="rId5"/>
    <p:sldId id="260" r:id="rId6"/>
    <p:sldId id="286" r:id="rId7"/>
    <p:sldId id="288" r:id="rId8"/>
    <p:sldId id="269" r:id="rId9"/>
    <p:sldId id="258" r:id="rId10"/>
    <p:sldId id="287" r:id="rId11"/>
    <p:sldId id="259" r:id="rId12"/>
    <p:sldId id="277" r:id="rId13"/>
    <p:sldId id="289" r:id="rId14"/>
    <p:sldId id="272" r:id="rId15"/>
    <p:sldId id="273" r:id="rId16"/>
    <p:sldId id="279" r:id="rId17"/>
    <p:sldId id="290" r:id="rId18"/>
    <p:sldId id="278" r:id="rId19"/>
    <p:sldId id="291" r:id="rId20"/>
    <p:sldId id="280" r:id="rId21"/>
    <p:sldId id="292" r:id="rId22"/>
    <p:sldId id="261" r:id="rId23"/>
    <p:sldId id="281" r:id="rId24"/>
    <p:sldId id="282" r:id="rId25"/>
    <p:sldId id="26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gYEL2OA+nsa+P7x99gsRROV2Sj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30DBDA-E2BF-4EB9-A37F-6D1F20FDF0EB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D22A49C-F49A-4D61-BBE8-631D128ED9A1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Award year 2018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9754D4-6347-42A6-B289-F0DEA9F58AD5}" type="parTrans" cxnId="{A4A420C5-E9C3-4873-92B8-0872688D2C22}">
      <dgm:prSet/>
      <dgm:spPr/>
      <dgm:t>
        <a:bodyPr/>
        <a:lstStyle/>
        <a:p>
          <a:endParaRPr lang="en-US"/>
        </a:p>
      </dgm:t>
    </dgm:pt>
    <dgm:pt modelId="{8D76167D-6F92-4F2E-A40C-33B26542C067}" type="sibTrans" cxnId="{A4A420C5-E9C3-4873-92B8-0872688D2C22}">
      <dgm:prSet/>
      <dgm:spPr/>
      <dgm:t>
        <a:bodyPr/>
        <a:lstStyle/>
        <a:p>
          <a:endParaRPr lang="en-US"/>
        </a:p>
      </dgm:t>
    </dgm:pt>
    <dgm:pt modelId="{CE5E73D5-D3D8-4634-AD61-765691308636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b="1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GEAR UP Grant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25A54C-D3A4-444B-95D1-52CD09526ED5}" type="parTrans" cxnId="{F41CE799-D483-4328-A85D-DD56E619D1AD}">
      <dgm:prSet/>
      <dgm:spPr/>
      <dgm:t>
        <a:bodyPr/>
        <a:lstStyle/>
        <a:p>
          <a:endParaRPr lang="en-US"/>
        </a:p>
      </dgm:t>
    </dgm:pt>
    <dgm:pt modelId="{F18CFAF0-E0A7-410D-89E2-842C99A2ABD4}" type="sibTrans" cxnId="{F41CE799-D483-4328-A85D-DD56E619D1AD}">
      <dgm:prSet/>
      <dgm:spPr/>
      <dgm:t>
        <a:bodyPr/>
        <a:lstStyle/>
        <a:p>
          <a:endParaRPr lang="en-US"/>
        </a:p>
      </dgm:t>
    </dgm:pt>
    <dgm:pt modelId="{BAD7A25C-E954-4D7C-B35B-CDF16F287498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Partnership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C08B37-E32A-42BF-81AE-21A8001D62EF}" type="parTrans" cxnId="{CEFF351D-BAF5-47DD-AC19-CA90D72699D1}">
      <dgm:prSet/>
      <dgm:spPr/>
      <dgm:t>
        <a:bodyPr/>
        <a:lstStyle/>
        <a:p>
          <a:endParaRPr lang="en-US"/>
        </a:p>
      </dgm:t>
    </dgm:pt>
    <dgm:pt modelId="{1E2DC2D3-CDA3-4A5E-BE1E-1C9D82B94026}" type="sibTrans" cxnId="{CEFF351D-BAF5-47DD-AC19-CA90D72699D1}">
      <dgm:prSet/>
      <dgm:spPr/>
      <dgm:t>
        <a:bodyPr/>
        <a:lstStyle/>
        <a:p>
          <a:endParaRPr lang="en-US"/>
        </a:p>
      </dgm:t>
    </dgm:pt>
    <dgm:pt modelId="{52D9B3DB-AAB4-4F21-84D5-3775D27F0824}" type="pres">
      <dgm:prSet presAssocID="{DE30DBDA-E2BF-4EB9-A37F-6D1F20FDF0E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7C88DD-1BCF-428E-B076-EC961B48D081}" type="pres">
      <dgm:prSet presAssocID="{3D22A49C-F49A-4D61-BBE8-631D128ED9A1}" presName="hierRoot1" presStyleCnt="0"/>
      <dgm:spPr/>
    </dgm:pt>
    <dgm:pt modelId="{53C05A8D-DBD2-4A05-9A98-F6D53186BC88}" type="pres">
      <dgm:prSet presAssocID="{3D22A49C-F49A-4D61-BBE8-631D128ED9A1}" presName="composite" presStyleCnt="0"/>
      <dgm:spPr/>
    </dgm:pt>
    <dgm:pt modelId="{8706C186-0FAC-47F1-9888-5663D09F7E90}" type="pres">
      <dgm:prSet presAssocID="{3D22A49C-F49A-4D61-BBE8-631D128ED9A1}" presName="background" presStyleLbl="node0" presStyleIdx="0" presStyleCnt="3"/>
      <dgm:spPr/>
    </dgm:pt>
    <dgm:pt modelId="{38A74D8F-0B27-4B59-9B49-EC1F3E82CD01}" type="pres">
      <dgm:prSet presAssocID="{3D22A49C-F49A-4D61-BBE8-631D128ED9A1}" presName="text" presStyleLbl="fgAcc0" presStyleIdx="0" presStyleCnt="3">
        <dgm:presLayoutVars>
          <dgm:chPref val="3"/>
        </dgm:presLayoutVars>
      </dgm:prSet>
      <dgm:spPr/>
    </dgm:pt>
    <dgm:pt modelId="{8CCDDE5C-88CC-497D-8FFA-38E64AB0AEA5}" type="pres">
      <dgm:prSet presAssocID="{3D22A49C-F49A-4D61-BBE8-631D128ED9A1}" presName="hierChild2" presStyleCnt="0"/>
      <dgm:spPr/>
    </dgm:pt>
    <dgm:pt modelId="{1A9CC91A-4157-49A9-8EC1-E344F22AD164}" type="pres">
      <dgm:prSet presAssocID="{CE5E73D5-D3D8-4634-AD61-765691308636}" presName="hierRoot1" presStyleCnt="0"/>
      <dgm:spPr/>
    </dgm:pt>
    <dgm:pt modelId="{9130E809-CA45-450A-9E70-C7172DAB2647}" type="pres">
      <dgm:prSet presAssocID="{CE5E73D5-D3D8-4634-AD61-765691308636}" presName="composite" presStyleCnt="0"/>
      <dgm:spPr/>
    </dgm:pt>
    <dgm:pt modelId="{852F789C-6BC0-4BF2-B4A2-15D94C96AD3C}" type="pres">
      <dgm:prSet presAssocID="{CE5E73D5-D3D8-4634-AD61-765691308636}" presName="background" presStyleLbl="node0" presStyleIdx="1" presStyleCnt="3"/>
      <dgm:spPr/>
    </dgm:pt>
    <dgm:pt modelId="{9E412CFF-62D2-42B3-A166-09202DE41F30}" type="pres">
      <dgm:prSet presAssocID="{CE5E73D5-D3D8-4634-AD61-765691308636}" presName="text" presStyleLbl="fgAcc0" presStyleIdx="1" presStyleCnt="3">
        <dgm:presLayoutVars>
          <dgm:chPref val="3"/>
        </dgm:presLayoutVars>
      </dgm:prSet>
      <dgm:spPr/>
    </dgm:pt>
    <dgm:pt modelId="{BD125DBC-FC4C-4025-847C-0619D0EC349A}" type="pres">
      <dgm:prSet presAssocID="{CE5E73D5-D3D8-4634-AD61-765691308636}" presName="hierChild2" presStyleCnt="0"/>
      <dgm:spPr/>
    </dgm:pt>
    <dgm:pt modelId="{05BE4EDD-6F9D-48FD-B08A-2ABF9D59F618}" type="pres">
      <dgm:prSet presAssocID="{BAD7A25C-E954-4D7C-B35B-CDF16F287498}" presName="hierRoot1" presStyleCnt="0"/>
      <dgm:spPr/>
    </dgm:pt>
    <dgm:pt modelId="{581B73AC-B6CC-488B-850E-A10F07CE0FD5}" type="pres">
      <dgm:prSet presAssocID="{BAD7A25C-E954-4D7C-B35B-CDF16F287498}" presName="composite" presStyleCnt="0"/>
      <dgm:spPr/>
    </dgm:pt>
    <dgm:pt modelId="{C4649D8F-ADB3-4111-8625-D65152247776}" type="pres">
      <dgm:prSet presAssocID="{BAD7A25C-E954-4D7C-B35B-CDF16F287498}" presName="background" presStyleLbl="node0" presStyleIdx="2" presStyleCnt="3"/>
      <dgm:spPr/>
    </dgm:pt>
    <dgm:pt modelId="{D2F436E6-1E96-4392-8FD0-27D9525F0DB2}" type="pres">
      <dgm:prSet presAssocID="{BAD7A25C-E954-4D7C-B35B-CDF16F287498}" presName="text" presStyleLbl="fgAcc0" presStyleIdx="2" presStyleCnt="3">
        <dgm:presLayoutVars>
          <dgm:chPref val="3"/>
        </dgm:presLayoutVars>
      </dgm:prSet>
      <dgm:spPr/>
    </dgm:pt>
    <dgm:pt modelId="{6D1D9C31-3C04-46CC-8BA9-101FF202AAF2}" type="pres">
      <dgm:prSet presAssocID="{BAD7A25C-E954-4D7C-B35B-CDF16F287498}" presName="hierChild2" presStyleCnt="0"/>
      <dgm:spPr/>
    </dgm:pt>
  </dgm:ptLst>
  <dgm:cxnLst>
    <dgm:cxn modelId="{CEFF351D-BAF5-47DD-AC19-CA90D72699D1}" srcId="{DE30DBDA-E2BF-4EB9-A37F-6D1F20FDF0EB}" destId="{BAD7A25C-E954-4D7C-B35B-CDF16F287498}" srcOrd="2" destOrd="0" parTransId="{3CC08B37-E32A-42BF-81AE-21A8001D62EF}" sibTransId="{1E2DC2D3-CDA3-4A5E-BE1E-1C9D82B94026}"/>
    <dgm:cxn modelId="{5BB0774A-DBBF-479B-8BE8-222F6CF82E50}" type="presOf" srcId="{BAD7A25C-E954-4D7C-B35B-CDF16F287498}" destId="{D2F436E6-1E96-4392-8FD0-27D9525F0DB2}" srcOrd="0" destOrd="0" presId="urn:microsoft.com/office/officeart/2005/8/layout/hierarchy1"/>
    <dgm:cxn modelId="{41EFFE6A-A148-474C-88FA-11CAD3CA0210}" type="presOf" srcId="{DE30DBDA-E2BF-4EB9-A37F-6D1F20FDF0EB}" destId="{52D9B3DB-AAB4-4F21-84D5-3775D27F0824}" srcOrd="0" destOrd="0" presId="urn:microsoft.com/office/officeart/2005/8/layout/hierarchy1"/>
    <dgm:cxn modelId="{F41CE799-D483-4328-A85D-DD56E619D1AD}" srcId="{DE30DBDA-E2BF-4EB9-A37F-6D1F20FDF0EB}" destId="{CE5E73D5-D3D8-4634-AD61-765691308636}" srcOrd="1" destOrd="0" parTransId="{DE25A54C-D3A4-444B-95D1-52CD09526ED5}" sibTransId="{F18CFAF0-E0A7-410D-89E2-842C99A2ABD4}"/>
    <dgm:cxn modelId="{A3AC3EA8-5ADB-4713-B8E7-96B2D49EAF7B}" type="presOf" srcId="{CE5E73D5-D3D8-4634-AD61-765691308636}" destId="{9E412CFF-62D2-42B3-A166-09202DE41F30}" srcOrd="0" destOrd="0" presId="urn:microsoft.com/office/officeart/2005/8/layout/hierarchy1"/>
    <dgm:cxn modelId="{774880B1-DBAF-4A7D-BF64-C4B73585BD67}" type="presOf" srcId="{3D22A49C-F49A-4D61-BBE8-631D128ED9A1}" destId="{38A74D8F-0B27-4B59-9B49-EC1F3E82CD01}" srcOrd="0" destOrd="0" presId="urn:microsoft.com/office/officeart/2005/8/layout/hierarchy1"/>
    <dgm:cxn modelId="{A4A420C5-E9C3-4873-92B8-0872688D2C22}" srcId="{DE30DBDA-E2BF-4EB9-A37F-6D1F20FDF0EB}" destId="{3D22A49C-F49A-4D61-BBE8-631D128ED9A1}" srcOrd="0" destOrd="0" parTransId="{F59754D4-6347-42A6-B289-F0DEA9F58AD5}" sibTransId="{8D76167D-6F92-4F2E-A40C-33B26542C067}"/>
    <dgm:cxn modelId="{EF7AD765-9637-404C-BEC3-71646D897FE5}" type="presParOf" srcId="{52D9B3DB-AAB4-4F21-84D5-3775D27F0824}" destId="{A27C88DD-1BCF-428E-B076-EC961B48D081}" srcOrd="0" destOrd="0" presId="urn:microsoft.com/office/officeart/2005/8/layout/hierarchy1"/>
    <dgm:cxn modelId="{ADD99A75-2F0A-4A44-9A36-60805AF4BD78}" type="presParOf" srcId="{A27C88DD-1BCF-428E-B076-EC961B48D081}" destId="{53C05A8D-DBD2-4A05-9A98-F6D53186BC88}" srcOrd="0" destOrd="0" presId="urn:microsoft.com/office/officeart/2005/8/layout/hierarchy1"/>
    <dgm:cxn modelId="{44D516C6-3DB7-4FC4-8C70-B5D45F637BC3}" type="presParOf" srcId="{53C05A8D-DBD2-4A05-9A98-F6D53186BC88}" destId="{8706C186-0FAC-47F1-9888-5663D09F7E90}" srcOrd="0" destOrd="0" presId="urn:microsoft.com/office/officeart/2005/8/layout/hierarchy1"/>
    <dgm:cxn modelId="{BDFAA905-7752-475A-A229-53A817F35FC9}" type="presParOf" srcId="{53C05A8D-DBD2-4A05-9A98-F6D53186BC88}" destId="{38A74D8F-0B27-4B59-9B49-EC1F3E82CD01}" srcOrd="1" destOrd="0" presId="urn:microsoft.com/office/officeart/2005/8/layout/hierarchy1"/>
    <dgm:cxn modelId="{879A72F1-09B6-448F-AC4B-359893531BB2}" type="presParOf" srcId="{A27C88DD-1BCF-428E-B076-EC961B48D081}" destId="{8CCDDE5C-88CC-497D-8FFA-38E64AB0AEA5}" srcOrd="1" destOrd="0" presId="urn:microsoft.com/office/officeart/2005/8/layout/hierarchy1"/>
    <dgm:cxn modelId="{ED6D2205-9C60-4ED8-994C-6C6500E07130}" type="presParOf" srcId="{52D9B3DB-AAB4-4F21-84D5-3775D27F0824}" destId="{1A9CC91A-4157-49A9-8EC1-E344F22AD164}" srcOrd="1" destOrd="0" presId="urn:microsoft.com/office/officeart/2005/8/layout/hierarchy1"/>
    <dgm:cxn modelId="{E2863353-9CE1-41CC-927D-A3BBDEA25068}" type="presParOf" srcId="{1A9CC91A-4157-49A9-8EC1-E344F22AD164}" destId="{9130E809-CA45-450A-9E70-C7172DAB2647}" srcOrd="0" destOrd="0" presId="urn:microsoft.com/office/officeart/2005/8/layout/hierarchy1"/>
    <dgm:cxn modelId="{EAFD4BB3-615D-4D4D-842B-42C984A81601}" type="presParOf" srcId="{9130E809-CA45-450A-9E70-C7172DAB2647}" destId="{852F789C-6BC0-4BF2-B4A2-15D94C96AD3C}" srcOrd="0" destOrd="0" presId="urn:microsoft.com/office/officeart/2005/8/layout/hierarchy1"/>
    <dgm:cxn modelId="{BD23D479-E0FF-4701-9924-11C3B7134717}" type="presParOf" srcId="{9130E809-CA45-450A-9E70-C7172DAB2647}" destId="{9E412CFF-62D2-42B3-A166-09202DE41F30}" srcOrd="1" destOrd="0" presId="urn:microsoft.com/office/officeart/2005/8/layout/hierarchy1"/>
    <dgm:cxn modelId="{763C86E9-44D7-47AA-8E2E-8888279D20F4}" type="presParOf" srcId="{1A9CC91A-4157-49A9-8EC1-E344F22AD164}" destId="{BD125DBC-FC4C-4025-847C-0619D0EC349A}" srcOrd="1" destOrd="0" presId="urn:microsoft.com/office/officeart/2005/8/layout/hierarchy1"/>
    <dgm:cxn modelId="{FCCAF4BC-54C8-4A4F-9149-0D1DA4A27C78}" type="presParOf" srcId="{52D9B3DB-AAB4-4F21-84D5-3775D27F0824}" destId="{05BE4EDD-6F9D-48FD-B08A-2ABF9D59F618}" srcOrd="2" destOrd="0" presId="urn:microsoft.com/office/officeart/2005/8/layout/hierarchy1"/>
    <dgm:cxn modelId="{F68BE5F6-1BF0-4F9B-93CB-3F1FC751E3AE}" type="presParOf" srcId="{05BE4EDD-6F9D-48FD-B08A-2ABF9D59F618}" destId="{581B73AC-B6CC-488B-850E-A10F07CE0FD5}" srcOrd="0" destOrd="0" presId="urn:microsoft.com/office/officeart/2005/8/layout/hierarchy1"/>
    <dgm:cxn modelId="{92158F26-DD93-4900-9B01-2D24CD8FDE2B}" type="presParOf" srcId="{581B73AC-B6CC-488B-850E-A10F07CE0FD5}" destId="{C4649D8F-ADB3-4111-8625-D65152247776}" srcOrd="0" destOrd="0" presId="urn:microsoft.com/office/officeart/2005/8/layout/hierarchy1"/>
    <dgm:cxn modelId="{2E4E540E-8287-4ED2-9517-8DD2F0DF7A1A}" type="presParOf" srcId="{581B73AC-B6CC-488B-850E-A10F07CE0FD5}" destId="{D2F436E6-1E96-4392-8FD0-27D9525F0DB2}" srcOrd="1" destOrd="0" presId="urn:microsoft.com/office/officeart/2005/8/layout/hierarchy1"/>
    <dgm:cxn modelId="{F1801E95-AAA3-41CB-ADC4-143A0AD7534E}" type="presParOf" srcId="{05BE4EDD-6F9D-48FD-B08A-2ABF9D59F618}" destId="{6D1D9C31-3C04-46CC-8BA9-101FF202AA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B096C4-D87D-4BD0-9960-79B0716DCCC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96EF27-07E0-4D87-AD11-7ADFC040BBB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What is a growing pain you have experienced in your first year with GEAR UP?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93B21E-8A6D-4AF5-97C4-2077E31DF907}" type="parTrans" cxnId="{4F78237B-B254-48CC-AC72-FF90A780234E}">
      <dgm:prSet/>
      <dgm:spPr/>
      <dgm:t>
        <a:bodyPr/>
        <a:lstStyle/>
        <a:p>
          <a:endParaRPr lang="en-US"/>
        </a:p>
      </dgm:t>
    </dgm:pt>
    <dgm:pt modelId="{F111D90C-7686-4DB1-8AF2-2B6466C94C8B}" type="sibTrans" cxnId="{4F78237B-B254-48CC-AC72-FF90A780234E}">
      <dgm:prSet/>
      <dgm:spPr/>
      <dgm:t>
        <a:bodyPr/>
        <a:lstStyle/>
        <a:p>
          <a:endParaRPr lang="en-US"/>
        </a:p>
      </dgm:t>
    </dgm:pt>
    <dgm:pt modelId="{34ACD821-2F64-40F4-BB54-C6F65344081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What advice may you be able to offer to another program who may be struggling in that same area?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DF772D-69B3-4369-AE76-33F45B213168}" type="parTrans" cxnId="{6DD3F184-9E1D-4184-8407-8BC736BA5A4D}">
      <dgm:prSet/>
      <dgm:spPr/>
      <dgm:t>
        <a:bodyPr/>
        <a:lstStyle/>
        <a:p>
          <a:endParaRPr lang="en-US"/>
        </a:p>
      </dgm:t>
    </dgm:pt>
    <dgm:pt modelId="{81F5D357-3936-49E2-9B2A-CD0F4B3F99A4}" type="sibTrans" cxnId="{6DD3F184-9E1D-4184-8407-8BC736BA5A4D}">
      <dgm:prSet/>
      <dgm:spPr/>
      <dgm:t>
        <a:bodyPr/>
        <a:lstStyle/>
        <a:p>
          <a:endParaRPr lang="en-US"/>
        </a:p>
      </dgm:t>
    </dgm:pt>
    <dgm:pt modelId="{892C99F6-7328-48C2-9F9C-E1A4FF6BDA2A}" type="pres">
      <dgm:prSet presAssocID="{98B096C4-D87D-4BD0-9960-79B0716DCCC3}" presName="root" presStyleCnt="0">
        <dgm:presLayoutVars>
          <dgm:dir/>
          <dgm:resizeHandles val="exact"/>
        </dgm:presLayoutVars>
      </dgm:prSet>
      <dgm:spPr/>
    </dgm:pt>
    <dgm:pt modelId="{F9767431-6294-4AE4-B27D-AA47437A6F0B}" type="pres">
      <dgm:prSet presAssocID="{1C96EF27-07E0-4D87-AD11-7ADFC040BBB2}" presName="compNode" presStyleCnt="0"/>
      <dgm:spPr/>
    </dgm:pt>
    <dgm:pt modelId="{5C0BF3E0-CBD8-4852-B22A-C0E7DB0CD8D0}" type="pres">
      <dgm:prSet presAssocID="{1C96EF27-07E0-4D87-AD11-7ADFC040BBB2}" presName="iconBgRect" presStyleLbl="bgShp" presStyleIdx="0" presStyleCnt="2"/>
      <dgm:spPr/>
    </dgm:pt>
    <dgm:pt modelId="{4F1A56ED-C1A8-4822-9707-9072BE9C0B70}" type="pres">
      <dgm:prSet presAssocID="{1C96EF27-07E0-4D87-AD11-7ADFC040BBB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B1C51D65-62D9-4767-95C2-F19332BE39AB}" type="pres">
      <dgm:prSet presAssocID="{1C96EF27-07E0-4D87-AD11-7ADFC040BBB2}" presName="spaceRect" presStyleCnt="0"/>
      <dgm:spPr/>
    </dgm:pt>
    <dgm:pt modelId="{D0110D46-D14A-4212-81BD-7298142D99B9}" type="pres">
      <dgm:prSet presAssocID="{1C96EF27-07E0-4D87-AD11-7ADFC040BBB2}" presName="textRect" presStyleLbl="revTx" presStyleIdx="0" presStyleCnt="2">
        <dgm:presLayoutVars>
          <dgm:chMax val="1"/>
          <dgm:chPref val="1"/>
        </dgm:presLayoutVars>
      </dgm:prSet>
      <dgm:spPr/>
    </dgm:pt>
    <dgm:pt modelId="{7C41881A-6347-46D5-A625-F4F09F72230D}" type="pres">
      <dgm:prSet presAssocID="{F111D90C-7686-4DB1-8AF2-2B6466C94C8B}" presName="sibTrans" presStyleCnt="0"/>
      <dgm:spPr/>
    </dgm:pt>
    <dgm:pt modelId="{3CFD1D0E-629D-400B-939A-F6CE8FC9B527}" type="pres">
      <dgm:prSet presAssocID="{34ACD821-2F64-40F4-BB54-C6F65344081A}" presName="compNode" presStyleCnt="0"/>
      <dgm:spPr/>
    </dgm:pt>
    <dgm:pt modelId="{C2F189DE-A39E-40AA-A532-828317D9E167}" type="pres">
      <dgm:prSet presAssocID="{34ACD821-2F64-40F4-BB54-C6F65344081A}" presName="iconBgRect" presStyleLbl="bgShp" presStyleIdx="1" presStyleCnt="2"/>
      <dgm:spPr/>
    </dgm:pt>
    <dgm:pt modelId="{7FFF2370-C485-441F-B74F-C09F573AAD5C}" type="pres">
      <dgm:prSet presAssocID="{34ACD821-2F64-40F4-BB54-C6F65344081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813D5D9-3E2B-45A8-90AE-4189EE52FA6C}" type="pres">
      <dgm:prSet presAssocID="{34ACD821-2F64-40F4-BB54-C6F65344081A}" presName="spaceRect" presStyleCnt="0"/>
      <dgm:spPr/>
    </dgm:pt>
    <dgm:pt modelId="{098BE90F-D705-4891-A872-AF21EE479D3D}" type="pres">
      <dgm:prSet presAssocID="{34ACD821-2F64-40F4-BB54-C6F65344081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F78237B-B254-48CC-AC72-FF90A780234E}" srcId="{98B096C4-D87D-4BD0-9960-79B0716DCCC3}" destId="{1C96EF27-07E0-4D87-AD11-7ADFC040BBB2}" srcOrd="0" destOrd="0" parTransId="{1793B21E-8A6D-4AF5-97C4-2077E31DF907}" sibTransId="{F111D90C-7686-4DB1-8AF2-2B6466C94C8B}"/>
    <dgm:cxn modelId="{6DD3F184-9E1D-4184-8407-8BC736BA5A4D}" srcId="{98B096C4-D87D-4BD0-9960-79B0716DCCC3}" destId="{34ACD821-2F64-40F4-BB54-C6F65344081A}" srcOrd="1" destOrd="0" parTransId="{C9DF772D-69B3-4369-AE76-33F45B213168}" sibTransId="{81F5D357-3936-49E2-9B2A-CD0F4B3F99A4}"/>
    <dgm:cxn modelId="{C72538CD-1463-4CDA-A735-9F4BA255AA6D}" type="presOf" srcId="{98B096C4-D87D-4BD0-9960-79B0716DCCC3}" destId="{892C99F6-7328-48C2-9F9C-E1A4FF6BDA2A}" srcOrd="0" destOrd="0" presId="urn:microsoft.com/office/officeart/2018/5/layout/IconCircleLabelList"/>
    <dgm:cxn modelId="{48B61EDA-F496-4CCD-A823-8607DC6DE2D4}" type="presOf" srcId="{1C96EF27-07E0-4D87-AD11-7ADFC040BBB2}" destId="{D0110D46-D14A-4212-81BD-7298142D99B9}" srcOrd="0" destOrd="0" presId="urn:microsoft.com/office/officeart/2018/5/layout/IconCircleLabelList"/>
    <dgm:cxn modelId="{53310FF2-888F-44A3-83A6-280318F52313}" type="presOf" srcId="{34ACD821-2F64-40F4-BB54-C6F65344081A}" destId="{098BE90F-D705-4891-A872-AF21EE479D3D}" srcOrd="0" destOrd="0" presId="urn:microsoft.com/office/officeart/2018/5/layout/IconCircleLabelList"/>
    <dgm:cxn modelId="{DC0ED21C-689A-45A0-B4B8-80B24E88674B}" type="presParOf" srcId="{892C99F6-7328-48C2-9F9C-E1A4FF6BDA2A}" destId="{F9767431-6294-4AE4-B27D-AA47437A6F0B}" srcOrd="0" destOrd="0" presId="urn:microsoft.com/office/officeart/2018/5/layout/IconCircleLabelList"/>
    <dgm:cxn modelId="{62041DFE-5301-47FF-8D2C-BB0477BB4C6A}" type="presParOf" srcId="{F9767431-6294-4AE4-B27D-AA47437A6F0B}" destId="{5C0BF3E0-CBD8-4852-B22A-C0E7DB0CD8D0}" srcOrd="0" destOrd="0" presId="urn:microsoft.com/office/officeart/2018/5/layout/IconCircleLabelList"/>
    <dgm:cxn modelId="{21E272A0-EAC8-4F09-ABC0-8BCDE6FFD0A8}" type="presParOf" srcId="{F9767431-6294-4AE4-B27D-AA47437A6F0B}" destId="{4F1A56ED-C1A8-4822-9707-9072BE9C0B70}" srcOrd="1" destOrd="0" presId="urn:microsoft.com/office/officeart/2018/5/layout/IconCircleLabelList"/>
    <dgm:cxn modelId="{85631FF8-D79E-4A64-8039-DBB917DB950B}" type="presParOf" srcId="{F9767431-6294-4AE4-B27D-AA47437A6F0B}" destId="{B1C51D65-62D9-4767-95C2-F19332BE39AB}" srcOrd="2" destOrd="0" presId="urn:microsoft.com/office/officeart/2018/5/layout/IconCircleLabelList"/>
    <dgm:cxn modelId="{EDB693C2-F3E4-463C-BCAA-FD9F57AF9E77}" type="presParOf" srcId="{F9767431-6294-4AE4-B27D-AA47437A6F0B}" destId="{D0110D46-D14A-4212-81BD-7298142D99B9}" srcOrd="3" destOrd="0" presId="urn:microsoft.com/office/officeart/2018/5/layout/IconCircleLabelList"/>
    <dgm:cxn modelId="{A03F3E9C-71C2-4D69-B572-C5EAFD83994C}" type="presParOf" srcId="{892C99F6-7328-48C2-9F9C-E1A4FF6BDA2A}" destId="{7C41881A-6347-46D5-A625-F4F09F72230D}" srcOrd="1" destOrd="0" presId="urn:microsoft.com/office/officeart/2018/5/layout/IconCircleLabelList"/>
    <dgm:cxn modelId="{7D76E806-B4C2-46B7-AF3B-7F98AC7ADEF0}" type="presParOf" srcId="{892C99F6-7328-48C2-9F9C-E1A4FF6BDA2A}" destId="{3CFD1D0E-629D-400B-939A-F6CE8FC9B527}" srcOrd="2" destOrd="0" presId="urn:microsoft.com/office/officeart/2018/5/layout/IconCircleLabelList"/>
    <dgm:cxn modelId="{B32E2C85-E4A6-45A9-95D0-58991636CCF0}" type="presParOf" srcId="{3CFD1D0E-629D-400B-939A-F6CE8FC9B527}" destId="{C2F189DE-A39E-40AA-A532-828317D9E167}" srcOrd="0" destOrd="0" presId="urn:microsoft.com/office/officeart/2018/5/layout/IconCircleLabelList"/>
    <dgm:cxn modelId="{FC7AD988-84E7-44D5-9365-99C043AD4173}" type="presParOf" srcId="{3CFD1D0E-629D-400B-939A-F6CE8FC9B527}" destId="{7FFF2370-C485-441F-B74F-C09F573AAD5C}" srcOrd="1" destOrd="0" presId="urn:microsoft.com/office/officeart/2018/5/layout/IconCircleLabelList"/>
    <dgm:cxn modelId="{C40BDB3F-C330-4C96-8C2F-F87290E58B1A}" type="presParOf" srcId="{3CFD1D0E-629D-400B-939A-F6CE8FC9B527}" destId="{7813D5D9-3E2B-45A8-90AE-4189EE52FA6C}" srcOrd="2" destOrd="0" presId="urn:microsoft.com/office/officeart/2018/5/layout/IconCircleLabelList"/>
    <dgm:cxn modelId="{182C5B2B-E827-4085-A8A9-CD67C1723952}" type="presParOf" srcId="{3CFD1D0E-629D-400B-939A-F6CE8FC9B527}" destId="{098BE90F-D705-4891-A872-AF21EE479D3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850278-A6E4-4269-A2A5-357DBFB01021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7E2866-C38A-4783-A105-C36418D507F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Where are areas you feel your grant still needs to improve in?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BD7BDF-690B-405D-8C8D-F34EDDC02B40}" type="parTrans" cxnId="{80359B10-78EF-417B-875A-F8BBD7E1D7CE}">
      <dgm:prSet/>
      <dgm:spPr/>
      <dgm:t>
        <a:bodyPr/>
        <a:lstStyle/>
        <a:p>
          <a:endParaRPr lang="en-US"/>
        </a:p>
      </dgm:t>
    </dgm:pt>
    <dgm:pt modelId="{0C40531E-BB86-4622-83BC-96E4DDDA5382}" type="sibTrans" cxnId="{80359B10-78EF-417B-875A-F8BBD7E1D7CE}">
      <dgm:prSet/>
      <dgm:spPr/>
      <dgm:t>
        <a:bodyPr/>
        <a:lstStyle/>
        <a:p>
          <a:endParaRPr lang="en-US"/>
        </a:p>
      </dgm:t>
    </dgm:pt>
    <dgm:pt modelId="{1BF3785C-6BD2-4ADF-9A33-A765859F280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Do you have any suggestions for these changes?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09E272-8737-4C9B-9462-B729566F289F}" type="parTrans" cxnId="{A143D0C4-40FB-4210-80BB-AD5CC3E15422}">
      <dgm:prSet/>
      <dgm:spPr/>
      <dgm:t>
        <a:bodyPr/>
        <a:lstStyle/>
        <a:p>
          <a:endParaRPr lang="en-US"/>
        </a:p>
      </dgm:t>
    </dgm:pt>
    <dgm:pt modelId="{F9F0A059-A31D-46BD-9935-CB394C601903}" type="sibTrans" cxnId="{A143D0C4-40FB-4210-80BB-AD5CC3E15422}">
      <dgm:prSet/>
      <dgm:spPr/>
      <dgm:t>
        <a:bodyPr/>
        <a:lstStyle/>
        <a:p>
          <a:endParaRPr lang="en-US"/>
        </a:p>
      </dgm:t>
    </dgm:pt>
    <dgm:pt modelId="{CF368A32-6032-4577-858E-C431B3B59179}" type="pres">
      <dgm:prSet presAssocID="{AF850278-A6E4-4269-A2A5-357DBFB01021}" presName="root" presStyleCnt="0">
        <dgm:presLayoutVars>
          <dgm:dir/>
          <dgm:resizeHandles val="exact"/>
        </dgm:presLayoutVars>
      </dgm:prSet>
      <dgm:spPr/>
    </dgm:pt>
    <dgm:pt modelId="{73758880-1CD6-434D-A250-D146C6EE36BA}" type="pres">
      <dgm:prSet presAssocID="{E17E2866-C38A-4783-A105-C36418D507FD}" presName="compNode" presStyleCnt="0"/>
      <dgm:spPr/>
    </dgm:pt>
    <dgm:pt modelId="{E25FFAFF-ABDC-42D8-AFA4-2F18A79B7D0A}" type="pres">
      <dgm:prSet presAssocID="{E17E2866-C38A-4783-A105-C36418D507FD}" presName="iconBgRect" presStyleLbl="bgShp" presStyleIdx="0" presStyleCnt="2"/>
      <dgm:spPr/>
    </dgm:pt>
    <dgm:pt modelId="{38278292-97EA-4ECF-BE99-E828069096E7}" type="pres">
      <dgm:prSet presAssocID="{E17E2866-C38A-4783-A105-C36418D507F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89582DFC-3198-47BE-80F3-28CE962AF171}" type="pres">
      <dgm:prSet presAssocID="{E17E2866-C38A-4783-A105-C36418D507FD}" presName="spaceRect" presStyleCnt="0"/>
      <dgm:spPr/>
    </dgm:pt>
    <dgm:pt modelId="{3A92E0FE-1023-4472-A8A9-87BB18B9F1AC}" type="pres">
      <dgm:prSet presAssocID="{E17E2866-C38A-4783-A105-C36418D507FD}" presName="textRect" presStyleLbl="revTx" presStyleIdx="0" presStyleCnt="2">
        <dgm:presLayoutVars>
          <dgm:chMax val="1"/>
          <dgm:chPref val="1"/>
        </dgm:presLayoutVars>
      </dgm:prSet>
      <dgm:spPr/>
    </dgm:pt>
    <dgm:pt modelId="{D44FDF32-4A0B-4ACE-855B-610EEB351C7E}" type="pres">
      <dgm:prSet presAssocID="{0C40531E-BB86-4622-83BC-96E4DDDA5382}" presName="sibTrans" presStyleCnt="0"/>
      <dgm:spPr/>
    </dgm:pt>
    <dgm:pt modelId="{D4F7F71F-EB74-4C41-9417-C8E0A5BF1232}" type="pres">
      <dgm:prSet presAssocID="{1BF3785C-6BD2-4ADF-9A33-A765859F2800}" presName="compNode" presStyleCnt="0"/>
      <dgm:spPr/>
    </dgm:pt>
    <dgm:pt modelId="{28C26389-46BD-4357-982D-27CB7F67752B}" type="pres">
      <dgm:prSet presAssocID="{1BF3785C-6BD2-4ADF-9A33-A765859F2800}" presName="iconBgRect" presStyleLbl="bgShp" presStyleIdx="1" presStyleCnt="2"/>
      <dgm:spPr/>
    </dgm:pt>
    <dgm:pt modelId="{042A4CC5-E2E8-4E9C-BB45-CA6C588898FD}" type="pres">
      <dgm:prSet presAssocID="{1BF3785C-6BD2-4ADF-9A33-A765859F280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B151BB81-968F-4B73-9F7F-34888A0316FF}" type="pres">
      <dgm:prSet presAssocID="{1BF3785C-6BD2-4ADF-9A33-A765859F2800}" presName="spaceRect" presStyleCnt="0"/>
      <dgm:spPr/>
    </dgm:pt>
    <dgm:pt modelId="{3DFCC8E4-1495-40BF-954A-5755F496B6EB}" type="pres">
      <dgm:prSet presAssocID="{1BF3785C-6BD2-4ADF-9A33-A765859F280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0359B10-78EF-417B-875A-F8BBD7E1D7CE}" srcId="{AF850278-A6E4-4269-A2A5-357DBFB01021}" destId="{E17E2866-C38A-4783-A105-C36418D507FD}" srcOrd="0" destOrd="0" parTransId="{CFBD7BDF-690B-405D-8C8D-F34EDDC02B40}" sibTransId="{0C40531E-BB86-4622-83BC-96E4DDDA5382}"/>
    <dgm:cxn modelId="{43738038-B476-4A93-94B6-555412D3B553}" type="presOf" srcId="{1BF3785C-6BD2-4ADF-9A33-A765859F2800}" destId="{3DFCC8E4-1495-40BF-954A-5755F496B6EB}" srcOrd="0" destOrd="0" presId="urn:microsoft.com/office/officeart/2018/5/layout/IconCircleLabelList"/>
    <dgm:cxn modelId="{C41C2E86-B339-4E16-894B-4C0A977D8C88}" type="presOf" srcId="{E17E2866-C38A-4783-A105-C36418D507FD}" destId="{3A92E0FE-1023-4472-A8A9-87BB18B9F1AC}" srcOrd="0" destOrd="0" presId="urn:microsoft.com/office/officeart/2018/5/layout/IconCircleLabelList"/>
    <dgm:cxn modelId="{A143D0C4-40FB-4210-80BB-AD5CC3E15422}" srcId="{AF850278-A6E4-4269-A2A5-357DBFB01021}" destId="{1BF3785C-6BD2-4ADF-9A33-A765859F2800}" srcOrd="1" destOrd="0" parTransId="{4309E272-8737-4C9B-9462-B729566F289F}" sibTransId="{F9F0A059-A31D-46BD-9935-CB394C601903}"/>
    <dgm:cxn modelId="{827909CE-1C17-4098-9D34-771BB6797A8B}" type="presOf" srcId="{AF850278-A6E4-4269-A2A5-357DBFB01021}" destId="{CF368A32-6032-4577-858E-C431B3B59179}" srcOrd="0" destOrd="0" presId="urn:microsoft.com/office/officeart/2018/5/layout/IconCircleLabelList"/>
    <dgm:cxn modelId="{C3690006-C330-40DA-A77B-FFDBB42C2078}" type="presParOf" srcId="{CF368A32-6032-4577-858E-C431B3B59179}" destId="{73758880-1CD6-434D-A250-D146C6EE36BA}" srcOrd="0" destOrd="0" presId="urn:microsoft.com/office/officeart/2018/5/layout/IconCircleLabelList"/>
    <dgm:cxn modelId="{5EBAD15A-7F6F-4D3F-9086-D4CA3ED8A0DC}" type="presParOf" srcId="{73758880-1CD6-434D-A250-D146C6EE36BA}" destId="{E25FFAFF-ABDC-42D8-AFA4-2F18A79B7D0A}" srcOrd="0" destOrd="0" presId="urn:microsoft.com/office/officeart/2018/5/layout/IconCircleLabelList"/>
    <dgm:cxn modelId="{8BF3E986-9D40-4400-BC7B-94B5E2DEF09A}" type="presParOf" srcId="{73758880-1CD6-434D-A250-D146C6EE36BA}" destId="{38278292-97EA-4ECF-BE99-E828069096E7}" srcOrd="1" destOrd="0" presId="urn:microsoft.com/office/officeart/2018/5/layout/IconCircleLabelList"/>
    <dgm:cxn modelId="{B4C7211B-D309-4A8E-97E9-453E9B153905}" type="presParOf" srcId="{73758880-1CD6-434D-A250-D146C6EE36BA}" destId="{89582DFC-3198-47BE-80F3-28CE962AF171}" srcOrd="2" destOrd="0" presId="urn:microsoft.com/office/officeart/2018/5/layout/IconCircleLabelList"/>
    <dgm:cxn modelId="{675448DC-A648-4CA9-AAB1-C2A07DDCC9D8}" type="presParOf" srcId="{73758880-1CD6-434D-A250-D146C6EE36BA}" destId="{3A92E0FE-1023-4472-A8A9-87BB18B9F1AC}" srcOrd="3" destOrd="0" presId="urn:microsoft.com/office/officeart/2018/5/layout/IconCircleLabelList"/>
    <dgm:cxn modelId="{278B0D30-7EA8-42A2-B1E2-67574330D135}" type="presParOf" srcId="{CF368A32-6032-4577-858E-C431B3B59179}" destId="{D44FDF32-4A0B-4ACE-855B-610EEB351C7E}" srcOrd="1" destOrd="0" presId="urn:microsoft.com/office/officeart/2018/5/layout/IconCircleLabelList"/>
    <dgm:cxn modelId="{3625B00C-C795-4DF6-AF4D-3EE5BD6747C7}" type="presParOf" srcId="{CF368A32-6032-4577-858E-C431B3B59179}" destId="{D4F7F71F-EB74-4C41-9417-C8E0A5BF1232}" srcOrd="2" destOrd="0" presId="urn:microsoft.com/office/officeart/2018/5/layout/IconCircleLabelList"/>
    <dgm:cxn modelId="{1022A5D4-61D1-4C51-8367-3DD519F23A64}" type="presParOf" srcId="{D4F7F71F-EB74-4C41-9417-C8E0A5BF1232}" destId="{28C26389-46BD-4357-982D-27CB7F67752B}" srcOrd="0" destOrd="0" presId="urn:microsoft.com/office/officeart/2018/5/layout/IconCircleLabelList"/>
    <dgm:cxn modelId="{F475400B-3DE6-462F-B4EE-AFDE4BAB1146}" type="presParOf" srcId="{D4F7F71F-EB74-4C41-9417-C8E0A5BF1232}" destId="{042A4CC5-E2E8-4E9C-BB45-CA6C588898FD}" srcOrd="1" destOrd="0" presId="urn:microsoft.com/office/officeart/2018/5/layout/IconCircleLabelList"/>
    <dgm:cxn modelId="{78EA1A33-30AA-4B86-A85D-4EAEF8C31CEA}" type="presParOf" srcId="{D4F7F71F-EB74-4C41-9417-C8E0A5BF1232}" destId="{B151BB81-968F-4B73-9F7F-34888A0316FF}" srcOrd="2" destOrd="0" presId="urn:microsoft.com/office/officeart/2018/5/layout/IconCircleLabelList"/>
    <dgm:cxn modelId="{BC73D8A7-1033-4326-9C58-C64FC91AA785}" type="presParOf" srcId="{D4F7F71F-EB74-4C41-9417-C8E0A5BF1232}" destId="{3DFCC8E4-1495-40BF-954A-5755F496B6E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A9B399-111B-41B4-8083-593516E57A4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7CE8EA-D8DD-4763-A31F-6A66F778B2B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b="1" i="0" dirty="0">
              <a:latin typeface="Arial" panose="020B0604020202020204" pitchFamily="34" charset="0"/>
              <a:cs typeface="Arial" panose="020B0604020202020204" pitchFamily="34" charset="0"/>
            </a:rPr>
            <a:t>What is a tool or strategy you picked up during the pandemic that you have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continued using?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DC12FE-D625-42F7-8C5B-7B7D9689A7D2}" type="parTrans" cxnId="{9C4DF1EE-947A-4DFA-A9D9-A9AA327B433E}">
      <dgm:prSet/>
      <dgm:spPr/>
      <dgm:t>
        <a:bodyPr/>
        <a:lstStyle/>
        <a:p>
          <a:endParaRPr lang="en-US"/>
        </a:p>
      </dgm:t>
    </dgm:pt>
    <dgm:pt modelId="{5E27B4AE-0FF8-4EDB-8588-384B59E9295E}" type="sibTrans" cxnId="{9C4DF1EE-947A-4DFA-A9D9-A9AA327B433E}">
      <dgm:prSet/>
      <dgm:spPr/>
      <dgm:t>
        <a:bodyPr/>
        <a:lstStyle/>
        <a:p>
          <a:endParaRPr lang="en-US"/>
        </a:p>
      </dgm:t>
    </dgm:pt>
    <dgm:pt modelId="{0293BBF1-D3B5-4FB5-83FA-5EF36994366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b="1" i="0" dirty="0">
              <a:latin typeface="Arial" panose="020B0604020202020204" pitchFamily="34" charset="0"/>
              <a:cs typeface="Arial" panose="020B0604020202020204" pitchFamily="34" charset="0"/>
            </a:rPr>
            <a:t>How has this tool or strategy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benefited your program</a:t>
          </a:r>
          <a:r>
            <a:rPr lang="en-US" sz="1800" b="1" i="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2CBA89-E828-4B99-8554-F382E2C7126E}" type="parTrans" cxnId="{AA0BD279-7392-4BEC-8B6D-8329E37FD0C6}">
      <dgm:prSet/>
      <dgm:spPr/>
      <dgm:t>
        <a:bodyPr/>
        <a:lstStyle/>
        <a:p>
          <a:endParaRPr lang="en-US"/>
        </a:p>
      </dgm:t>
    </dgm:pt>
    <dgm:pt modelId="{7FF7F38B-DD9C-4153-92B1-5855B12912C4}" type="sibTrans" cxnId="{AA0BD279-7392-4BEC-8B6D-8329E37FD0C6}">
      <dgm:prSet/>
      <dgm:spPr/>
      <dgm:t>
        <a:bodyPr/>
        <a:lstStyle/>
        <a:p>
          <a:endParaRPr lang="en-US"/>
        </a:p>
      </dgm:t>
    </dgm:pt>
    <dgm:pt modelId="{AD875CBF-9550-46F3-9136-6B16F3A9F0E4}" type="pres">
      <dgm:prSet presAssocID="{40A9B399-111B-41B4-8083-593516E57A44}" presName="root" presStyleCnt="0">
        <dgm:presLayoutVars>
          <dgm:dir/>
          <dgm:resizeHandles val="exact"/>
        </dgm:presLayoutVars>
      </dgm:prSet>
      <dgm:spPr/>
    </dgm:pt>
    <dgm:pt modelId="{396F6B3C-5EFD-42B6-A554-1548066998E8}" type="pres">
      <dgm:prSet presAssocID="{FD7CE8EA-D8DD-4763-A31F-6A66F778B2BB}" presName="compNode" presStyleCnt="0"/>
      <dgm:spPr/>
    </dgm:pt>
    <dgm:pt modelId="{7C00C306-7A8A-45CD-88FC-B84222180F2B}" type="pres">
      <dgm:prSet presAssocID="{FD7CE8EA-D8DD-4763-A31F-6A66F778B2BB}" presName="iconBgRect" presStyleLbl="bgShp" presStyleIdx="0" presStyleCnt="2"/>
      <dgm:spPr/>
    </dgm:pt>
    <dgm:pt modelId="{25632A9C-8B88-4C06-AC7F-7DCF36E5A040}" type="pres">
      <dgm:prSet presAssocID="{FD7CE8EA-D8DD-4763-A31F-6A66F778B2B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C9F1BB72-CCF7-497E-8A02-BDC262EEAAC7}" type="pres">
      <dgm:prSet presAssocID="{FD7CE8EA-D8DD-4763-A31F-6A66F778B2BB}" presName="spaceRect" presStyleCnt="0"/>
      <dgm:spPr/>
    </dgm:pt>
    <dgm:pt modelId="{652B33B5-D26B-40FE-AAC3-145BAE9B1BB1}" type="pres">
      <dgm:prSet presAssocID="{FD7CE8EA-D8DD-4763-A31F-6A66F778B2BB}" presName="textRect" presStyleLbl="revTx" presStyleIdx="0" presStyleCnt="2">
        <dgm:presLayoutVars>
          <dgm:chMax val="1"/>
          <dgm:chPref val="1"/>
        </dgm:presLayoutVars>
      </dgm:prSet>
      <dgm:spPr/>
    </dgm:pt>
    <dgm:pt modelId="{8717F6FF-6FEC-4A68-BC9F-EA7F1D11D98C}" type="pres">
      <dgm:prSet presAssocID="{5E27B4AE-0FF8-4EDB-8588-384B59E9295E}" presName="sibTrans" presStyleCnt="0"/>
      <dgm:spPr/>
    </dgm:pt>
    <dgm:pt modelId="{F64E16F4-E080-41E4-A4D4-734B0016A8DA}" type="pres">
      <dgm:prSet presAssocID="{0293BBF1-D3B5-4FB5-83FA-5EF369943661}" presName="compNode" presStyleCnt="0"/>
      <dgm:spPr/>
    </dgm:pt>
    <dgm:pt modelId="{2940CD77-CC92-449A-9C3B-625DDA6CAC2F}" type="pres">
      <dgm:prSet presAssocID="{0293BBF1-D3B5-4FB5-83FA-5EF369943661}" presName="iconBgRect" presStyleLbl="bgShp" presStyleIdx="1" presStyleCnt="2"/>
      <dgm:spPr/>
    </dgm:pt>
    <dgm:pt modelId="{FAD86623-954D-47EB-B5B8-7CF72641EFD2}" type="pres">
      <dgm:prSet presAssocID="{0293BBF1-D3B5-4FB5-83FA-5EF36994366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312552F0-7FE1-4B28-BD14-B3CC8CF3891D}" type="pres">
      <dgm:prSet presAssocID="{0293BBF1-D3B5-4FB5-83FA-5EF369943661}" presName="spaceRect" presStyleCnt="0"/>
      <dgm:spPr/>
    </dgm:pt>
    <dgm:pt modelId="{7FD1F9A7-C59D-4779-8C27-854A399BCD7E}" type="pres">
      <dgm:prSet presAssocID="{0293BBF1-D3B5-4FB5-83FA-5EF36994366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F6C3107-0A19-4CA2-8D75-2564E8AE8BEE}" type="presOf" srcId="{0293BBF1-D3B5-4FB5-83FA-5EF369943661}" destId="{7FD1F9A7-C59D-4779-8C27-854A399BCD7E}" srcOrd="0" destOrd="0" presId="urn:microsoft.com/office/officeart/2018/5/layout/IconCircleLabelList"/>
    <dgm:cxn modelId="{E51DE354-D10D-4870-9FBF-DDA4D6042D09}" type="presOf" srcId="{40A9B399-111B-41B4-8083-593516E57A44}" destId="{AD875CBF-9550-46F3-9136-6B16F3A9F0E4}" srcOrd="0" destOrd="0" presId="urn:microsoft.com/office/officeart/2018/5/layout/IconCircleLabelList"/>
    <dgm:cxn modelId="{AA0BD279-7392-4BEC-8B6D-8329E37FD0C6}" srcId="{40A9B399-111B-41B4-8083-593516E57A44}" destId="{0293BBF1-D3B5-4FB5-83FA-5EF369943661}" srcOrd="1" destOrd="0" parTransId="{F92CBA89-E828-4B99-8554-F382E2C7126E}" sibTransId="{7FF7F38B-DD9C-4153-92B1-5855B12912C4}"/>
    <dgm:cxn modelId="{9C4DF1EE-947A-4DFA-A9D9-A9AA327B433E}" srcId="{40A9B399-111B-41B4-8083-593516E57A44}" destId="{FD7CE8EA-D8DD-4763-A31F-6A66F778B2BB}" srcOrd="0" destOrd="0" parTransId="{DFDC12FE-D625-42F7-8C5B-7B7D9689A7D2}" sibTransId="{5E27B4AE-0FF8-4EDB-8588-384B59E9295E}"/>
    <dgm:cxn modelId="{740C58F5-AFE1-4352-82DC-DE13D35E28E5}" type="presOf" srcId="{FD7CE8EA-D8DD-4763-A31F-6A66F778B2BB}" destId="{652B33B5-D26B-40FE-AAC3-145BAE9B1BB1}" srcOrd="0" destOrd="0" presId="urn:microsoft.com/office/officeart/2018/5/layout/IconCircleLabelList"/>
    <dgm:cxn modelId="{BDD0437F-84CB-42C8-91F0-7FF78FFD26B6}" type="presParOf" srcId="{AD875CBF-9550-46F3-9136-6B16F3A9F0E4}" destId="{396F6B3C-5EFD-42B6-A554-1548066998E8}" srcOrd="0" destOrd="0" presId="urn:microsoft.com/office/officeart/2018/5/layout/IconCircleLabelList"/>
    <dgm:cxn modelId="{A92B1A67-1D95-48E9-B56A-688A8D72E554}" type="presParOf" srcId="{396F6B3C-5EFD-42B6-A554-1548066998E8}" destId="{7C00C306-7A8A-45CD-88FC-B84222180F2B}" srcOrd="0" destOrd="0" presId="urn:microsoft.com/office/officeart/2018/5/layout/IconCircleLabelList"/>
    <dgm:cxn modelId="{70E9E708-4ECE-4131-878E-A9F4ADDBC622}" type="presParOf" srcId="{396F6B3C-5EFD-42B6-A554-1548066998E8}" destId="{25632A9C-8B88-4C06-AC7F-7DCF36E5A040}" srcOrd="1" destOrd="0" presId="urn:microsoft.com/office/officeart/2018/5/layout/IconCircleLabelList"/>
    <dgm:cxn modelId="{51039DBE-0647-45D9-96DD-9F59D8255EF2}" type="presParOf" srcId="{396F6B3C-5EFD-42B6-A554-1548066998E8}" destId="{C9F1BB72-CCF7-497E-8A02-BDC262EEAAC7}" srcOrd="2" destOrd="0" presId="urn:microsoft.com/office/officeart/2018/5/layout/IconCircleLabelList"/>
    <dgm:cxn modelId="{199021EC-143F-438E-BEA9-78B2E5E72358}" type="presParOf" srcId="{396F6B3C-5EFD-42B6-A554-1548066998E8}" destId="{652B33B5-D26B-40FE-AAC3-145BAE9B1BB1}" srcOrd="3" destOrd="0" presId="urn:microsoft.com/office/officeart/2018/5/layout/IconCircleLabelList"/>
    <dgm:cxn modelId="{5FB50952-2F0D-43BB-95D3-E4CC521EB4C0}" type="presParOf" srcId="{AD875CBF-9550-46F3-9136-6B16F3A9F0E4}" destId="{8717F6FF-6FEC-4A68-BC9F-EA7F1D11D98C}" srcOrd="1" destOrd="0" presId="urn:microsoft.com/office/officeart/2018/5/layout/IconCircleLabelList"/>
    <dgm:cxn modelId="{AC1FB2D7-130D-40C1-81A9-C3E4344E4C57}" type="presParOf" srcId="{AD875CBF-9550-46F3-9136-6B16F3A9F0E4}" destId="{F64E16F4-E080-41E4-A4D4-734B0016A8DA}" srcOrd="2" destOrd="0" presId="urn:microsoft.com/office/officeart/2018/5/layout/IconCircleLabelList"/>
    <dgm:cxn modelId="{256FD16C-9563-4DA9-91E8-A436F388A910}" type="presParOf" srcId="{F64E16F4-E080-41E4-A4D4-734B0016A8DA}" destId="{2940CD77-CC92-449A-9C3B-625DDA6CAC2F}" srcOrd="0" destOrd="0" presId="urn:microsoft.com/office/officeart/2018/5/layout/IconCircleLabelList"/>
    <dgm:cxn modelId="{7E9BAF52-8C0B-4068-9C71-74A37862B2E9}" type="presParOf" srcId="{F64E16F4-E080-41E4-A4D4-734B0016A8DA}" destId="{FAD86623-954D-47EB-B5B8-7CF72641EFD2}" srcOrd="1" destOrd="0" presId="urn:microsoft.com/office/officeart/2018/5/layout/IconCircleLabelList"/>
    <dgm:cxn modelId="{BBBBEBEF-5E1B-4083-B85F-E973E2FD47A1}" type="presParOf" srcId="{F64E16F4-E080-41E4-A4D4-734B0016A8DA}" destId="{312552F0-7FE1-4B28-BD14-B3CC8CF3891D}" srcOrd="2" destOrd="0" presId="urn:microsoft.com/office/officeart/2018/5/layout/IconCircleLabelList"/>
    <dgm:cxn modelId="{667FBEFF-0600-4EF2-9459-569EB2BA3F2D}" type="presParOf" srcId="{F64E16F4-E080-41E4-A4D4-734B0016A8DA}" destId="{7FD1F9A7-C59D-4779-8C27-854A399BCD7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6C186-0FAC-47F1-9888-5663D09F7E90}">
      <dsp:nvSpPr>
        <dsp:cNvPr id="0" name=""/>
        <dsp:cNvSpPr/>
      </dsp:nvSpPr>
      <dsp:spPr>
        <a:xfrm>
          <a:off x="0" y="662041"/>
          <a:ext cx="2701230" cy="171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A74D8F-0B27-4B59-9B49-EC1F3E82CD01}">
      <dsp:nvSpPr>
        <dsp:cNvPr id="0" name=""/>
        <dsp:cNvSpPr/>
      </dsp:nvSpPr>
      <dsp:spPr>
        <a:xfrm>
          <a:off x="300136" y="947171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latin typeface="Arial" panose="020B0604020202020204" pitchFamily="34" charset="0"/>
              <a:cs typeface="Arial" panose="020B0604020202020204" pitchFamily="34" charset="0"/>
            </a:rPr>
            <a:t>Award year 2018</a:t>
          </a:r>
          <a:endParaRPr lang="en-US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0375" y="997410"/>
        <a:ext cx="2600752" cy="1614803"/>
      </dsp:txXfrm>
    </dsp:sp>
    <dsp:sp modelId="{852F789C-6BC0-4BF2-B4A2-15D94C96AD3C}">
      <dsp:nvSpPr>
        <dsp:cNvPr id="0" name=""/>
        <dsp:cNvSpPr/>
      </dsp:nvSpPr>
      <dsp:spPr>
        <a:xfrm>
          <a:off x="3301503" y="662041"/>
          <a:ext cx="2701230" cy="171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412CFF-62D2-42B3-A166-09202DE41F30}">
      <dsp:nvSpPr>
        <dsp:cNvPr id="0" name=""/>
        <dsp:cNvSpPr/>
      </dsp:nvSpPr>
      <dsp:spPr>
        <a:xfrm>
          <a:off x="3601640" y="947171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3300" b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3300" b="1" kern="1200" dirty="0">
              <a:latin typeface="Arial" panose="020B0604020202020204" pitchFamily="34" charset="0"/>
              <a:cs typeface="Arial" panose="020B0604020202020204" pitchFamily="34" charset="0"/>
            </a:rPr>
            <a:t> GEAR UP Grant</a:t>
          </a:r>
          <a:endParaRPr lang="en-US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1879" y="997410"/>
        <a:ext cx="2600752" cy="1614803"/>
      </dsp:txXfrm>
    </dsp:sp>
    <dsp:sp modelId="{C4649D8F-ADB3-4111-8625-D65152247776}">
      <dsp:nvSpPr>
        <dsp:cNvPr id="0" name=""/>
        <dsp:cNvSpPr/>
      </dsp:nvSpPr>
      <dsp:spPr>
        <a:xfrm>
          <a:off x="6603007" y="662041"/>
          <a:ext cx="2701230" cy="171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F436E6-1E96-4392-8FD0-27D9525F0DB2}">
      <dsp:nvSpPr>
        <dsp:cNvPr id="0" name=""/>
        <dsp:cNvSpPr/>
      </dsp:nvSpPr>
      <dsp:spPr>
        <a:xfrm>
          <a:off x="6903144" y="947171"/>
          <a:ext cx="2701230" cy="1715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latin typeface="Arial" panose="020B0604020202020204" pitchFamily="34" charset="0"/>
              <a:cs typeface="Arial" panose="020B0604020202020204" pitchFamily="34" charset="0"/>
            </a:rPr>
            <a:t>Partnership</a:t>
          </a:r>
          <a:endParaRPr lang="en-US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53383" y="997410"/>
        <a:ext cx="2600752" cy="1614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BF3E0-CBD8-4852-B22A-C0E7DB0CD8D0}">
      <dsp:nvSpPr>
        <dsp:cNvPr id="0" name=""/>
        <dsp:cNvSpPr/>
      </dsp:nvSpPr>
      <dsp:spPr>
        <a:xfrm>
          <a:off x="1847582" y="590139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A56ED-C1A8-4822-9707-9072BE9C0B70}">
      <dsp:nvSpPr>
        <dsp:cNvPr id="0" name=""/>
        <dsp:cNvSpPr/>
      </dsp:nvSpPr>
      <dsp:spPr>
        <a:xfrm>
          <a:off x="2315582" y="105813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10D46-D14A-4212-81BD-7298142D99B9}">
      <dsp:nvSpPr>
        <dsp:cNvPr id="0" name=""/>
        <dsp:cNvSpPr/>
      </dsp:nvSpPr>
      <dsp:spPr>
        <a:xfrm>
          <a:off x="1145582" y="3470139"/>
          <a:ext cx="3600000" cy="131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What is a growing pain you have experienced in your first year with GEAR UP?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5582" y="3470139"/>
        <a:ext cx="3600000" cy="1316250"/>
      </dsp:txXfrm>
    </dsp:sp>
    <dsp:sp modelId="{C2F189DE-A39E-40AA-A532-828317D9E167}">
      <dsp:nvSpPr>
        <dsp:cNvPr id="0" name=""/>
        <dsp:cNvSpPr/>
      </dsp:nvSpPr>
      <dsp:spPr>
        <a:xfrm>
          <a:off x="6077582" y="590139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F2370-C485-441F-B74F-C09F573AAD5C}">
      <dsp:nvSpPr>
        <dsp:cNvPr id="0" name=""/>
        <dsp:cNvSpPr/>
      </dsp:nvSpPr>
      <dsp:spPr>
        <a:xfrm>
          <a:off x="6545582" y="105813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BE90F-D705-4891-A872-AF21EE479D3D}">
      <dsp:nvSpPr>
        <dsp:cNvPr id="0" name=""/>
        <dsp:cNvSpPr/>
      </dsp:nvSpPr>
      <dsp:spPr>
        <a:xfrm>
          <a:off x="5375582" y="3470139"/>
          <a:ext cx="3600000" cy="131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What advice may you be able to offer to another program who may be struggling in that same area?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75582" y="3470139"/>
        <a:ext cx="3600000" cy="1316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FFAFF-ABDC-42D8-AFA4-2F18A79B7D0A}">
      <dsp:nvSpPr>
        <dsp:cNvPr id="0" name=""/>
        <dsp:cNvSpPr/>
      </dsp:nvSpPr>
      <dsp:spPr>
        <a:xfrm>
          <a:off x="1847582" y="843264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78292-97EA-4ECF-BE99-E828069096E7}">
      <dsp:nvSpPr>
        <dsp:cNvPr id="0" name=""/>
        <dsp:cNvSpPr/>
      </dsp:nvSpPr>
      <dsp:spPr>
        <a:xfrm>
          <a:off x="2315582" y="1311264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2E0FE-1023-4472-A8A9-87BB18B9F1AC}">
      <dsp:nvSpPr>
        <dsp:cNvPr id="0" name=""/>
        <dsp:cNvSpPr/>
      </dsp:nvSpPr>
      <dsp:spPr>
        <a:xfrm>
          <a:off x="1145582" y="3723264"/>
          <a:ext cx="3600000" cy="8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Where are areas you feel your grant still needs to improve in?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5582" y="3723264"/>
        <a:ext cx="3600000" cy="810000"/>
      </dsp:txXfrm>
    </dsp:sp>
    <dsp:sp modelId="{28C26389-46BD-4357-982D-27CB7F67752B}">
      <dsp:nvSpPr>
        <dsp:cNvPr id="0" name=""/>
        <dsp:cNvSpPr/>
      </dsp:nvSpPr>
      <dsp:spPr>
        <a:xfrm>
          <a:off x="6077582" y="843264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A4CC5-E2E8-4E9C-BB45-CA6C588898FD}">
      <dsp:nvSpPr>
        <dsp:cNvPr id="0" name=""/>
        <dsp:cNvSpPr/>
      </dsp:nvSpPr>
      <dsp:spPr>
        <a:xfrm>
          <a:off x="6545582" y="1311264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CC8E4-1495-40BF-954A-5755F496B6EB}">
      <dsp:nvSpPr>
        <dsp:cNvPr id="0" name=""/>
        <dsp:cNvSpPr/>
      </dsp:nvSpPr>
      <dsp:spPr>
        <a:xfrm>
          <a:off x="5375582" y="3723264"/>
          <a:ext cx="3600000" cy="8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Do you have any suggestions for these changes?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75582" y="3723264"/>
        <a:ext cx="3600000" cy="81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0C306-7A8A-45CD-88FC-B84222180F2B}">
      <dsp:nvSpPr>
        <dsp:cNvPr id="0" name=""/>
        <dsp:cNvSpPr/>
      </dsp:nvSpPr>
      <dsp:spPr>
        <a:xfrm>
          <a:off x="1847582" y="719514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32A9C-8B88-4C06-AC7F-7DCF36E5A040}">
      <dsp:nvSpPr>
        <dsp:cNvPr id="0" name=""/>
        <dsp:cNvSpPr/>
      </dsp:nvSpPr>
      <dsp:spPr>
        <a:xfrm>
          <a:off x="2315582" y="1187514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B33B5-D26B-40FE-AAC3-145BAE9B1BB1}">
      <dsp:nvSpPr>
        <dsp:cNvPr id="0" name=""/>
        <dsp:cNvSpPr/>
      </dsp:nvSpPr>
      <dsp:spPr>
        <a:xfrm>
          <a:off x="1145582" y="3599514"/>
          <a:ext cx="3600000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What is a tool or strategy you picked up during the pandemic that you have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continued using?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5582" y="3599514"/>
        <a:ext cx="3600000" cy="1057500"/>
      </dsp:txXfrm>
    </dsp:sp>
    <dsp:sp modelId="{2940CD77-CC92-449A-9C3B-625DDA6CAC2F}">
      <dsp:nvSpPr>
        <dsp:cNvPr id="0" name=""/>
        <dsp:cNvSpPr/>
      </dsp:nvSpPr>
      <dsp:spPr>
        <a:xfrm>
          <a:off x="6077582" y="719514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86623-954D-47EB-B5B8-7CF72641EFD2}">
      <dsp:nvSpPr>
        <dsp:cNvPr id="0" name=""/>
        <dsp:cNvSpPr/>
      </dsp:nvSpPr>
      <dsp:spPr>
        <a:xfrm>
          <a:off x="6545582" y="1187514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1F9A7-C59D-4779-8C27-854A399BCD7E}">
      <dsp:nvSpPr>
        <dsp:cNvPr id="0" name=""/>
        <dsp:cNvSpPr/>
      </dsp:nvSpPr>
      <dsp:spPr>
        <a:xfrm>
          <a:off x="5375582" y="3599514"/>
          <a:ext cx="3600000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How has this tool or strategy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benefited your program</a:t>
          </a:r>
          <a:r>
            <a:rPr lang="en-US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75582" y="3599514"/>
        <a:ext cx="3600000" cy="105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8566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2030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0446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480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6646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2966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3847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605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321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Who am I? Basic grant details</a:t>
            </a:r>
            <a:endParaRPr dirty="0"/>
          </a:p>
        </p:txBody>
      </p:sp>
      <p:sp>
        <p:nvSpPr>
          <p:cNvPr id="78" name="Google Shape;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1219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290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Who am I? Basic grant details</a:t>
            </a:r>
            <a:endParaRPr dirty="0"/>
          </a:p>
        </p:txBody>
      </p:sp>
      <p:sp>
        <p:nvSpPr>
          <p:cNvPr id="78" name="Google Shape;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1772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5306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3067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Describe day 1 sitting around going over the grant</a:t>
            </a:r>
            <a:endParaRPr dirty="0"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460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Describe day 3 PEPS at Kino</a:t>
            </a:r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409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28A9-EE17-482A-8E3C-03EC5A263731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4E0E417-6034-4BC2-B05E-9F37149C08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06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28A9-EE17-482A-8E3C-03EC5A263731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E417-6034-4BC2-B05E-9F37149C08E6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2744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28A9-EE17-482A-8E3C-03EC5A263731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E417-6034-4BC2-B05E-9F37149C08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3796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7"/>
          <p:cNvSpPr>
            <a:spLocks noGrp="1"/>
          </p:cNvSpPr>
          <p:nvPr>
            <p:ph type="pic" idx="2"/>
          </p:nvPr>
        </p:nvSpPr>
        <p:spPr>
          <a:xfrm>
            <a:off x="982663" y="1760538"/>
            <a:ext cx="3871912" cy="356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3140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44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122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28A9-EE17-482A-8E3C-03EC5A263731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E417-6034-4BC2-B05E-9F37149C08E6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48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28A9-EE17-482A-8E3C-03EC5A263731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E417-6034-4BC2-B05E-9F37149C08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18050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28A9-EE17-482A-8E3C-03EC5A263731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E417-6034-4BC2-B05E-9F37149C08E6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06625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28A9-EE17-482A-8E3C-03EC5A263731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E417-6034-4BC2-B05E-9F37149C08E6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9143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28A9-EE17-482A-8E3C-03EC5A263731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E417-6034-4BC2-B05E-9F37149C08E6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41679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28A9-EE17-482A-8E3C-03EC5A263731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E417-6034-4BC2-B05E-9F37149C0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0811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28A9-EE17-482A-8E3C-03EC5A263731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E417-6034-4BC2-B05E-9F37149C08E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21442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72D28A9-EE17-482A-8E3C-03EC5A263731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E417-6034-4BC2-B05E-9F37149C08E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0837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D28A9-EE17-482A-8E3C-03EC5A263731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4E0E417-6034-4BC2-B05E-9F37149C08E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8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1" name="Google Shape;31;p1"/>
          <p:cNvSpPr txBox="1">
            <a:spLocks noGrp="1"/>
          </p:cNvSpPr>
          <p:nvPr>
            <p:ph type="ctrTitle"/>
          </p:nvPr>
        </p:nvSpPr>
        <p:spPr>
          <a:xfrm>
            <a:off x="1447712" y="1289890"/>
            <a:ext cx="4176384" cy="238082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Arial"/>
              <a:buNone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Things we Wish we Knew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3" name="Google Shape;33;p1" descr="Logo&#10;&#10;Description automatically generated"/>
          <p:cNvPicPr preferRelativeResize="0"/>
          <p:nvPr/>
        </p:nvPicPr>
        <p:blipFill rotWithShape="1">
          <a:blip r:embed="rId3"/>
          <a:srcRect t="7083" r="2" b="3639"/>
          <a:stretch/>
        </p:blipFill>
        <p:spPr>
          <a:xfrm>
            <a:off x="6186300" y="805583"/>
            <a:ext cx="4776664" cy="4660762"/>
          </a:xfrm>
          <a:prstGeom prst="rect">
            <a:avLst/>
          </a:prstGeom>
          <a:noFill/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31;p1">
            <a:extLst>
              <a:ext uri="{FF2B5EF4-FFF2-40B4-BE49-F238E27FC236}">
                <a16:creationId xmlns:a16="http://schemas.microsoft.com/office/drawing/2014/main" id="{5EC703B4-9473-6631-EC7F-11A043B65729}"/>
              </a:ext>
            </a:extLst>
          </p:cNvPr>
          <p:cNvSpPr txBox="1">
            <a:spLocks/>
          </p:cNvSpPr>
          <p:nvPr/>
        </p:nvSpPr>
        <p:spPr>
          <a:xfrm>
            <a:off x="1447712" y="3554906"/>
            <a:ext cx="4176384" cy="1087260"/>
          </a:xfrm>
          <a:prstGeom prst="rect">
            <a:avLst/>
          </a:prstGeom>
        </p:spPr>
        <p:txBody>
          <a:bodyPr spcFirstLastPara="1" vert="horz" lIns="91425" tIns="45700" rIns="91425" bIns="45700" rtlCol="0" anchor="b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2"/>
              </a:buClr>
              <a:buSzPts val="6600"/>
              <a:buFont typeface="Arial"/>
              <a:buNone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>
              <a:spcBef>
                <a:spcPts val="0"/>
              </a:spcBef>
              <a:buClr>
                <a:schemeClr val="lt2"/>
              </a:buClr>
              <a:buSzPts val="6600"/>
              <a:buFont typeface="Arial"/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top-down Perspective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 txBox="1">
            <a:spLocks noGrp="1"/>
          </p:cNvSpPr>
          <p:nvPr>
            <p:ph type="ctrTitle"/>
          </p:nvPr>
        </p:nvSpPr>
        <p:spPr>
          <a:xfrm>
            <a:off x="558146" y="823744"/>
            <a:ext cx="7804804" cy="6674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Year 1 January – March 2019</a:t>
            </a:r>
            <a:endParaRPr dirty="0"/>
          </a:p>
        </p:txBody>
      </p:sp>
      <p:sp>
        <p:nvSpPr>
          <p:cNvPr id="90" name="Google Shape;90;p8"/>
          <p:cNvSpPr txBox="1"/>
          <p:nvPr/>
        </p:nvSpPr>
        <p:spPr>
          <a:xfrm>
            <a:off x="558146" y="2282243"/>
            <a:ext cx="6163169" cy="442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Accomplishments</a:t>
            </a:r>
            <a:endParaRPr dirty="0"/>
          </a:p>
        </p:txBody>
      </p:sp>
      <p:sp>
        <p:nvSpPr>
          <p:cNvPr id="91" name="Google Shape;91;p8"/>
          <p:cNvSpPr txBox="1"/>
          <p:nvPr/>
        </p:nvSpPr>
        <p:spPr>
          <a:xfrm>
            <a:off x="558146" y="3127208"/>
            <a:ext cx="2584704" cy="1661953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8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GEAR UP Overview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Sharing who we are to students, parents and school staff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8"/>
          <p:cNvSpPr txBox="1"/>
          <p:nvPr/>
        </p:nvSpPr>
        <p:spPr>
          <a:xfrm>
            <a:off x="3381356" y="3127208"/>
            <a:ext cx="2584704" cy="1661953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PEPS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Interacted with entire cohort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for schools</a:t>
            </a:r>
            <a:endParaRPr lang="en-US" sz="18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4" name="Google Shape;94;p8"/>
          <p:cNvSpPr txBox="1"/>
          <p:nvPr/>
        </p:nvSpPr>
        <p:spPr>
          <a:xfrm>
            <a:off x="6204566" y="3127208"/>
            <a:ext cx="2584704" cy="1661953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Match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Began discussions on what and why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amount collected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95" name="Google Shape;95;p8"/>
          <p:cNvSpPr txBox="1"/>
          <p:nvPr/>
        </p:nvSpPr>
        <p:spPr>
          <a:xfrm>
            <a:off x="9027776" y="3127208"/>
            <a:ext cx="2584704" cy="1661953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College Visits/Guests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Three college visits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GEAR UP kick-off and motivational assembly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39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Google Shape;60;p4"/>
          <p:cNvSpPr txBox="1"/>
          <p:nvPr/>
        </p:nvSpPr>
        <p:spPr>
          <a:xfrm>
            <a:off x="844476" y="1600199"/>
            <a:ext cx="3539266" cy="429768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r>
              <a:rPr lang="en-US" sz="3200" b="1" i="0" u="none" strike="noStrike" kern="1200" cap="all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Year 1: </a:t>
            </a:r>
          </a:p>
          <a:p>
            <a:pPr marL="0" marR="0" lvl="0" indent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r>
              <a:rPr lang="en-US" sz="3200" b="0" i="0" u="none" strike="noStrike" kern="1200" cap="all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Things we wish we knew</a:t>
            </a:r>
            <a:endParaRPr lang="en-US" sz="3200" b="0" i="0" kern="1200" cap="all" dirty="0"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oogle Shape;61;p4"/>
          <p:cNvSpPr txBox="1"/>
          <p:nvPr/>
        </p:nvSpPr>
        <p:spPr>
          <a:xfrm>
            <a:off x="4924851" y="1600199"/>
            <a:ext cx="6130003" cy="429768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342900" marR="0" lvl="0" indent="-228600" defTabSz="914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to get buy-in from admin and teachers</a:t>
            </a:r>
          </a:p>
          <a:p>
            <a:pPr marL="342900" marR="0" lvl="0" indent="-228600" defTabSz="914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Insight from other GU programs</a:t>
            </a:r>
          </a:p>
          <a:p>
            <a:pPr marL="342900" marR="0" lvl="0" indent="-228600" defTabSz="914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Attendance rosters don’t work</a:t>
            </a:r>
          </a:p>
          <a:p>
            <a:pPr marL="342900" marR="0" lvl="0" indent="-228600" defTabSz="914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to convince a school to want to work with you</a:t>
            </a:r>
          </a:p>
          <a:p>
            <a:pPr marL="342900" marR="0" lvl="0" indent="-228600" defTabSz="914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data needed to be collected</a:t>
            </a:r>
          </a:p>
          <a:p>
            <a:pPr marL="342900" marR="0" lvl="0" indent="-228600" defTabSz="914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data was important to collect</a:t>
            </a:r>
          </a:p>
          <a:p>
            <a:pPr marL="342900" marR="0" lvl="0" indent="-228600" defTabSz="914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to best compile the data</a:t>
            </a:r>
          </a:p>
          <a:p>
            <a:pPr marL="342900" marR="0" lvl="0" indent="-228600" defTabSz="914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Who was our person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54;p3">
            <a:extLst>
              <a:ext uri="{FF2B5EF4-FFF2-40B4-BE49-F238E27FC236}">
                <a16:creationId xmlns:a16="http://schemas.microsoft.com/office/drawing/2014/main" id="{949C399E-F7EE-2C42-5869-6E3128E763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492166"/>
              </p:ext>
            </p:extLst>
          </p:nvPr>
        </p:nvGraphicFramePr>
        <p:xfrm>
          <a:off x="1004036" y="607711"/>
          <a:ext cx="10121164" cy="5376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6324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8" name="Google Shape;68;p5"/>
          <p:cNvSpPr txBox="1">
            <a:spLocks noGrp="1"/>
          </p:cNvSpPr>
          <p:nvPr>
            <p:ph type="ctrTitle"/>
          </p:nvPr>
        </p:nvSpPr>
        <p:spPr>
          <a:xfrm>
            <a:off x="1359539" y="2338129"/>
            <a:ext cx="4357634" cy="238082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Year 2</a:t>
            </a:r>
            <a:br>
              <a:rPr lang="en-US" sz="2600" b="1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2600" b="1" dirty="0"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2800" b="1" baseline="30000" dirty="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 Grade</a:t>
            </a:r>
            <a:br>
              <a:rPr lang="en-US" sz="2800" b="1" dirty="0">
                <a:latin typeface="Arial"/>
                <a:ea typeface="Arial"/>
                <a:cs typeface="Arial"/>
                <a:sym typeface="Arial"/>
              </a:rPr>
            </a:br>
            <a:endParaRPr lang="en-US" sz="2600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5" name="Graphic 94" descr="Flip Calendar">
            <a:extLst>
              <a:ext uri="{FF2B5EF4-FFF2-40B4-BE49-F238E27FC236}">
                <a16:creationId xmlns:a16="http://schemas.microsoft.com/office/drawing/2014/main" id="{19F020A7-BBB1-B2D8-33B4-FA068BADD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EDCDBD1-78E7-2A04-D1D1-0A975583CF66}"/>
              </a:ext>
            </a:extLst>
          </p:cNvPr>
          <p:cNvSpPr txBox="1"/>
          <p:nvPr/>
        </p:nvSpPr>
        <p:spPr>
          <a:xfrm>
            <a:off x="7250657" y="3250264"/>
            <a:ext cx="26479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April 2019</a:t>
            </a:r>
          </a:p>
          <a:p>
            <a:pPr algn="ctr"/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To</a:t>
            </a:r>
            <a:endParaRPr lang="en-US" sz="1800" b="1" dirty="0"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March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 txBox="1">
            <a:spLocks noGrp="1"/>
          </p:cNvSpPr>
          <p:nvPr>
            <p:ph type="ctrTitle"/>
          </p:nvPr>
        </p:nvSpPr>
        <p:spPr>
          <a:xfrm>
            <a:off x="558145" y="823744"/>
            <a:ext cx="8119129" cy="6674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Year 2 April 2019 – March 2020</a:t>
            </a:r>
            <a:endParaRPr dirty="0"/>
          </a:p>
        </p:txBody>
      </p:sp>
      <p:sp>
        <p:nvSpPr>
          <p:cNvPr id="91" name="Google Shape;91;p8"/>
          <p:cNvSpPr txBox="1"/>
          <p:nvPr/>
        </p:nvSpPr>
        <p:spPr>
          <a:xfrm>
            <a:off x="6008815" y="4789410"/>
            <a:ext cx="2584704" cy="1354176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Tutoring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Push-in and pull-out tutoring models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math</a:t>
            </a:r>
          </a:p>
        </p:txBody>
      </p:sp>
      <p:sp>
        <p:nvSpPr>
          <p:cNvPr id="93" name="Google Shape;93;p8"/>
          <p:cNvSpPr txBox="1"/>
          <p:nvPr/>
        </p:nvSpPr>
        <p:spPr>
          <a:xfrm>
            <a:off x="3283480" y="4789410"/>
            <a:ext cx="2584704" cy="1354176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Summer School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emedial math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all-day summer school</a:t>
            </a:r>
          </a:p>
        </p:txBody>
      </p:sp>
      <p:sp>
        <p:nvSpPr>
          <p:cNvPr id="94" name="Google Shape;94;p8"/>
          <p:cNvSpPr txBox="1"/>
          <p:nvPr/>
        </p:nvSpPr>
        <p:spPr>
          <a:xfrm>
            <a:off x="8734150" y="3103415"/>
            <a:ext cx="2584704" cy="1631175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8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GU WEEK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Planned spirit week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Engaged entire school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Google Shape;95;p8"/>
          <p:cNvSpPr txBox="1"/>
          <p:nvPr/>
        </p:nvSpPr>
        <p:spPr>
          <a:xfrm>
            <a:off x="558145" y="3101025"/>
            <a:ext cx="2584704" cy="1631175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Cultural Engagement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Plays</a:t>
            </a:r>
            <a:endParaRPr lang="en-US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Museums</a:t>
            </a:r>
            <a:endParaRPr lang="en-US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 opportunity</a:t>
            </a:r>
          </a:p>
        </p:txBody>
      </p:sp>
      <p:sp>
        <p:nvSpPr>
          <p:cNvPr id="9" name="Google Shape;94;p8">
            <a:extLst>
              <a:ext uri="{FF2B5EF4-FFF2-40B4-BE49-F238E27FC236}">
                <a16:creationId xmlns:a16="http://schemas.microsoft.com/office/drawing/2014/main" id="{28AADC00-65DE-483E-B887-F61BBA0AD5E0}"/>
              </a:ext>
            </a:extLst>
          </p:cNvPr>
          <p:cNvSpPr txBox="1"/>
          <p:nvPr/>
        </p:nvSpPr>
        <p:spPr>
          <a:xfrm>
            <a:off x="6008815" y="3101025"/>
            <a:ext cx="2584704" cy="1631175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8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Involvement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Interest in resources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Buy-in from parents, students and school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95;p8">
            <a:extLst>
              <a:ext uri="{FF2B5EF4-FFF2-40B4-BE49-F238E27FC236}">
                <a16:creationId xmlns:a16="http://schemas.microsoft.com/office/drawing/2014/main" id="{F6261FC3-C14C-4D34-8E5A-21B3F65A87DB}"/>
              </a:ext>
            </a:extLst>
          </p:cNvPr>
          <p:cNvSpPr txBox="1"/>
          <p:nvPr/>
        </p:nvSpPr>
        <p:spPr>
          <a:xfrm>
            <a:off x="3283480" y="3101025"/>
            <a:ext cx="2584704" cy="1631175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Management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Acquired data management system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Back filled data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90;p8">
            <a:extLst>
              <a:ext uri="{FF2B5EF4-FFF2-40B4-BE49-F238E27FC236}">
                <a16:creationId xmlns:a16="http://schemas.microsoft.com/office/drawing/2014/main" id="{9D1F401A-FC26-4C8E-A431-7AA17BCE4410}"/>
              </a:ext>
            </a:extLst>
          </p:cNvPr>
          <p:cNvSpPr txBox="1"/>
          <p:nvPr/>
        </p:nvSpPr>
        <p:spPr>
          <a:xfrm>
            <a:off x="558146" y="2012116"/>
            <a:ext cx="6163169" cy="442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Accomplishments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1742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Google Shape;60;p4"/>
          <p:cNvSpPr txBox="1"/>
          <p:nvPr/>
        </p:nvSpPr>
        <p:spPr>
          <a:xfrm>
            <a:off x="844476" y="1600199"/>
            <a:ext cx="3539266" cy="429768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r>
              <a:rPr lang="en-US" sz="3200" b="1" i="0" u="none" strike="noStrike" kern="1200" cap="all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Year 2: </a:t>
            </a:r>
          </a:p>
          <a:p>
            <a:pPr marL="0" marR="0" lvl="0" indent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r>
              <a:rPr lang="en-US" sz="3200" b="0" i="0" u="none" strike="noStrike" kern="1200" cap="all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Things we wish we knew</a:t>
            </a:r>
            <a:endParaRPr lang="en-US" sz="3200" b="0" i="0" kern="1200" cap="all" dirty="0"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oogle Shape;61;p4"/>
          <p:cNvSpPr txBox="1"/>
          <p:nvPr/>
        </p:nvSpPr>
        <p:spPr>
          <a:xfrm>
            <a:off x="4924851" y="1600199"/>
            <a:ext cx="6130003" cy="429768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342900" marR="0" lvl="0" indent="-228600" defTabSz="914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i="0" u="none" strike="noStrike" cap="non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How to show willingness to go above and beyond</a:t>
            </a:r>
          </a:p>
          <a:p>
            <a:pPr marL="342900" marR="0" lvl="0" indent="-228600" defTabSz="914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to get full buy-in to GEAR UP services</a:t>
            </a:r>
          </a:p>
          <a:p>
            <a:pPr marL="342900" marR="0" lvl="0" indent="-228600" defTabSz="914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to embed ourselves into the school</a:t>
            </a:r>
          </a:p>
          <a:p>
            <a:pPr marL="342900" marR="0" lvl="0" indent="-228600" defTabSz="914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secret to getting match</a:t>
            </a:r>
          </a:p>
          <a:p>
            <a:pPr marL="342900" marR="0" lvl="0" indent="-228600" defTabSz="914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to get commitment from school leaders </a:t>
            </a:r>
          </a:p>
          <a:p>
            <a:pPr marL="342900" marR="0" lvl="0" indent="-228600" defTabSz="914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to best reach guardians</a:t>
            </a:r>
          </a:p>
        </p:txBody>
      </p:sp>
    </p:spTree>
    <p:extLst>
      <p:ext uri="{BB962C8B-B14F-4D97-AF65-F5344CB8AC3E}">
        <p14:creationId xmlns:p14="http://schemas.microsoft.com/office/powerpoint/2010/main" val="744538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oogle Shape;54;p3">
            <a:extLst>
              <a:ext uri="{FF2B5EF4-FFF2-40B4-BE49-F238E27FC236}">
                <a16:creationId xmlns:a16="http://schemas.microsoft.com/office/drawing/2014/main" id="{53C1EDBC-BE9B-4EFE-A134-8ED0FACAAB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9082855"/>
              </p:ext>
            </p:extLst>
          </p:nvPr>
        </p:nvGraphicFramePr>
        <p:xfrm>
          <a:off x="1004036" y="546751"/>
          <a:ext cx="10121164" cy="5376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3745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8" name="Google Shape;68;p5"/>
          <p:cNvSpPr txBox="1">
            <a:spLocks noGrp="1"/>
          </p:cNvSpPr>
          <p:nvPr>
            <p:ph type="ctrTitle"/>
          </p:nvPr>
        </p:nvSpPr>
        <p:spPr>
          <a:xfrm>
            <a:off x="1359539" y="2338129"/>
            <a:ext cx="4357634" cy="238082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Year 3</a:t>
            </a:r>
            <a:br>
              <a:rPr lang="en-US" sz="2600" b="1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2600" b="1" dirty="0"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en-US" sz="2800" b="1" baseline="30000" dirty="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 Grade</a:t>
            </a:r>
            <a:br>
              <a:rPr lang="en-US" sz="2800" b="1" dirty="0">
                <a:latin typeface="Arial"/>
                <a:ea typeface="Arial"/>
                <a:cs typeface="Arial"/>
                <a:sym typeface="Arial"/>
              </a:rPr>
            </a:br>
            <a:endParaRPr lang="en-US" sz="2600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5" name="Graphic 94" descr="Flip Calendar">
            <a:extLst>
              <a:ext uri="{FF2B5EF4-FFF2-40B4-BE49-F238E27FC236}">
                <a16:creationId xmlns:a16="http://schemas.microsoft.com/office/drawing/2014/main" id="{19F020A7-BBB1-B2D8-33B4-FA068BADD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EDCDBD1-78E7-2A04-D1D1-0A975583CF66}"/>
              </a:ext>
            </a:extLst>
          </p:cNvPr>
          <p:cNvSpPr txBox="1"/>
          <p:nvPr/>
        </p:nvSpPr>
        <p:spPr>
          <a:xfrm>
            <a:off x="7250657" y="3250264"/>
            <a:ext cx="26479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April 2020</a:t>
            </a:r>
          </a:p>
          <a:p>
            <a:pPr algn="ctr"/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To</a:t>
            </a:r>
            <a:endParaRPr lang="en-US" sz="1800" b="1" dirty="0"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March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1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 txBox="1">
            <a:spLocks noGrp="1"/>
          </p:cNvSpPr>
          <p:nvPr>
            <p:ph type="ctrTitle"/>
          </p:nvPr>
        </p:nvSpPr>
        <p:spPr>
          <a:xfrm>
            <a:off x="558146" y="823744"/>
            <a:ext cx="8469630" cy="6674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Year 3: April 2019 – March 2020</a:t>
            </a:r>
            <a:endParaRPr dirty="0"/>
          </a:p>
        </p:txBody>
      </p:sp>
      <p:sp>
        <p:nvSpPr>
          <p:cNvPr id="91" name="Google Shape;91;p8"/>
          <p:cNvSpPr txBox="1"/>
          <p:nvPr/>
        </p:nvSpPr>
        <p:spPr>
          <a:xfrm>
            <a:off x="558146" y="2975964"/>
            <a:ext cx="2584704" cy="1754286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Good Relationships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Middle school relationships flourished, helpful in transition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Google Shape;93;p8"/>
          <p:cNvSpPr txBox="1"/>
          <p:nvPr/>
        </p:nvSpPr>
        <p:spPr>
          <a:xfrm>
            <a:off x="3381356" y="2975964"/>
            <a:ext cx="2584704" cy="1754286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Synergy Access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access to student records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District support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8"/>
          <p:cNvSpPr txBox="1"/>
          <p:nvPr/>
        </p:nvSpPr>
        <p:spPr>
          <a:xfrm>
            <a:off x="6204566" y="2975964"/>
            <a:ext cx="2584704" cy="1754286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8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Setup virtual resources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everything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Google Shape;95;p8"/>
          <p:cNvSpPr txBox="1"/>
          <p:nvPr/>
        </p:nvSpPr>
        <p:spPr>
          <a:xfrm>
            <a:off x="9027776" y="2975964"/>
            <a:ext cx="2584704" cy="1754286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Tool</a:t>
            </a:r>
            <a:r>
              <a:rPr lang="en-US" sz="1800" b="1" dirty="0">
                <a:solidFill>
                  <a:schemeClr val="dk1"/>
                </a:solidFill>
              </a:rPr>
              <a:t>s</a:t>
            </a:r>
            <a:endParaRPr lang="en-US"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Tutoring platform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Texting platform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PDSA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0;p8">
            <a:extLst>
              <a:ext uri="{FF2B5EF4-FFF2-40B4-BE49-F238E27FC236}">
                <a16:creationId xmlns:a16="http://schemas.microsoft.com/office/drawing/2014/main" id="{9D1F401A-FC26-4C8E-A431-7AA17BCE4410}"/>
              </a:ext>
            </a:extLst>
          </p:cNvPr>
          <p:cNvSpPr txBox="1"/>
          <p:nvPr/>
        </p:nvSpPr>
        <p:spPr>
          <a:xfrm>
            <a:off x="558146" y="2012116"/>
            <a:ext cx="6163169" cy="442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Accomplishments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2403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Google Shape;60;p4"/>
          <p:cNvSpPr txBox="1"/>
          <p:nvPr/>
        </p:nvSpPr>
        <p:spPr>
          <a:xfrm>
            <a:off x="844476" y="1600199"/>
            <a:ext cx="3539266" cy="429768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r>
              <a:rPr lang="en-US" sz="3200" b="1" i="0" u="none" strike="noStrike" kern="1200" cap="all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Year </a:t>
            </a:r>
            <a:r>
              <a:rPr lang="en-US" sz="3200" b="1" cap="all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3:</a:t>
            </a:r>
            <a:r>
              <a:rPr lang="en-US" sz="3200" b="1" i="0" u="none" strike="noStrike" kern="1200" cap="all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</a:t>
            </a:r>
          </a:p>
          <a:p>
            <a:pPr marL="0" marR="0" lvl="0" indent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r>
              <a:rPr lang="en-US" sz="3200" b="0" i="0" u="none" strike="noStrike" kern="1200" cap="all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Things we wish we knew</a:t>
            </a:r>
            <a:endParaRPr lang="en-US" sz="3200" b="0" i="0" kern="1200" cap="all" dirty="0"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oogle Shape;61;p4"/>
          <p:cNvSpPr txBox="1"/>
          <p:nvPr/>
        </p:nvSpPr>
        <p:spPr>
          <a:xfrm>
            <a:off x="4924851" y="1600199"/>
            <a:ext cx="6130003" cy="429768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342900" marR="0" lvl="0" indent="-228600" defTabSz="914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i="0" u="none" strike="noStrike" cap="non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We were starting over</a:t>
            </a:r>
          </a:p>
          <a:p>
            <a:pPr marL="342900" marR="0" lvl="0" indent="-228600" defTabSz="914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i="0" u="none" strike="noStrike" cap="non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Our cohort would double</a:t>
            </a:r>
          </a:p>
          <a:p>
            <a:pPr marL="342900" marR="0" lvl="0" indent="-228600" defTabSz="914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i="0" u="none" strike="noStrike" cap="non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How to best prepare for services with half of the resources</a:t>
            </a:r>
          </a:p>
          <a:p>
            <a:pPr marL="342900" marR="0" lvl="0" indent="-228600" defTabSz="914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i="0" u="none" strike="noStrike" cap="non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How to provide better tutoring strategies at larger scale</a:t>
            </a:r>
          </a:p>
          <a:p>
            <a:pPr marL="342900" marR="0" lvl="0" indent="-228600" defTabSz="914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i="0" u="none" strike="noStrike" cap="non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To prepare for staff turnover</a:t>
            </a:r>
          </a:p>
          <a:p>
            <a:pPr marL="342900" marR="0" lvl="0" indent="-228600" defTabSz="914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i="0" u="none" strike="noStrike" cap="non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How to document emails, phone calls etc.</a:t>
            </a:r>
          </a:p>
        </p:txBody>
      </p:sp>
    </p:spTree>
    <p:extLst>
      <p:ext uri="{BB962C8B-B14F-4D97-AF65-F5344CB8AC3E}">
        <p14:creationId xmlns:p14="http://schemas.microsoft.com/office/powerpoint/2010/main" val="413927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2810100C-B2E3-4BD2-B42B-F78F0239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BDA076A-A426-4BA4-91D7-2194025E1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3317" y="1847088"/>
            <a:ext cx="498508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1" name="Google Shape;81;p7"/>
          <p:cNvSpPr txBox="1"/>
          <p:nvPr/>
        </p:nvSpPr>
        <p:spPr>
          <a:xfrm>
            <a:off x="5753317" y="1274716"/>
            <a:ext cx="4985079" cy="104923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marR="0" lvl="0" indent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r>
              <a:rPr lang="en-US" sz="3200" b="1" u="none" strike="noStrike" cap="all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Jasmine Dean M.Ed.</a:t>
            </a:r>
            <a:endParaRPr lang="en-US" sz="3200" b="1" cap="all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6FE94E2-EB97-4BF3-ADFD-1D6ECE62B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19263DE-9849-4BA8-8990-4AFC76B95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0925473-E783-403A-8BDE-D1EBDAED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EABD99F7-1E3E-4B98-A113-A2DAA96D1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EC21C4F6-AAA3-461F-8F3A-8AAE8978BED7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4"/>
          <a:srcRect l="24726" r="17226"/>
          <a:stretch/>
        </p:blipFill>
        <p:spPr>
          <a:xfrm>
            <a:off x="1271223" y="1116345"/>
            <a:ext cx="3362141" cy="3866172"/>
          </a:xfrm>
          <a:prstGeom prst="rect">
            <a:avLst/>
          </a:prstGeom>
          <a:noFill/>
        </p:spPr>
      </p:pic>
      <p:sp>
        <p:nvSpPr>
          <p:cNvPr id="82" name="Google Shape;82;p7"/>
          <p:cNvSpPr txBox="1"/>
          <p:nvPr/>
        </p:nvSpPr>
        <p:spPr>
          <a:xfrm>
            <a:off x="5753317" y="2015732"/>
            <a:ext cx="4985080" cy="3450613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285750" marR="0" lvl="0" indent="-228600" defTabSz="914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5.5 years in Higher Education</a:t>
            </a:r>
          </a:p>
          <a:p>
            <a:pPr marL="285750" marR="0" lvl="0" indent="-228600" defTabSz="914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 years with ASU GEAR UP</a:t>
            </a:r>
          </a:p>
          <a:p>
            <a:pPr marL="285750" marR="0" lvl="0" indent="-228600" defTabSz="914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 months with Arizona GEAR UP (NAU)</a:t>
            </a:r>
          </a:p>
          <a:p>
            <a:pPr marL="57150" marR="0" lvl="0" indent="-228600" defTabSz="914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463556DA-E50F-49FC-B9C5-16746A937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2D4E8CC-A5F3-49D3-A830-647340CFF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oogle Shape;54;p3">
            <a:extLst>
              <a:ext uri="{FF2B5EF4-FFF2-40B4-BE49-F238E27FC236}">
                <a16:creationId xmlns:a16="http://schemas.microsoft.com/office/drawing/2014/main" id="{A12037FE-7F98-7AA0-1130-1A59C8EE69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8978251"/>
              </p:ext>
            </p:extLst>
          </p:nvPr>
        </p:nvGraphicFramePr>
        <p:xfrm>
          <a:off x="1004036" y="607711"/>
          <a:ext cx="10121164" cy="5376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1074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DD31CF-3C43-55C5-FE7E-FDB20BB39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ASU Pandemic Tool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63FFBF-9D9D-FF32-BC9F-2C8129CB2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Plan-Do-Study-Act (PDSA)</a:t>
            </a:r>
          </a:p>
        </p:txBody>
      </p:sp>
    </p:spTree>
    <p:extLst>
      <p:ext uri="{BB962C8B-B14F-4D97-AF65-F5344CB8AC3E}">
        <p14:creationId xmlns:p14="http://schemas.microsoft.com/office/powerpoint/2010/main" val="3462947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3">
            <a:extLst>
              <a:ext uri="{FF2B5EF4-FFF2-40B4-BE49-F238E27FC236}">
                <a16:creationId xmlns:a16="http://schemas.microsoft.com/office/drawing/2014/main" id="{260D3D60-C7E7-4BB5-AB60-A0B6D19C89FB}"/>
              </a:ext>
            </a:extLst>
          </p:cNvPr>
          <p:cNvSpPr txBox="1"/>
          <p:nvPr/>
        </p:nvSpPr>
        <p:spPr>
          <a:xfrm>
            <a:off x="0" y="319517"/>
            <a:ext cx="12192000" cy="140351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2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Plan-Do-Study-Act (PDSA)</a:t>
            </a:r>
            <a:endParaRPr sz="3200" b="1" i="0" u="none" strike="noStrike" cap="none" dirty="0">
              <a:solidFill>
                <a:schemeClr val="lt2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B3321-5795-447D-89E7-E786A60F7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9552"/>
            <a:ext cx="12192000" cy="475889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3">
            <a:extLst>
              <a:ext uri="{FF2B5EF4-FFF2-40B4-BE49-F238E27FC236}">
                <a16:creationId xmlns:a16="http://schemas.microsoft.com/office/drawing/2014/main" id="{260D3D60-C7E7-4BB5-AB60-A0B6D19C89FB}"/>
              </a:ext>
            </a:extLst>
          </p:cNvPr>
          <p:cNvSpPr txBox="1"/>
          <p:nvPr/>
        </p:nvSpPr>
        <p:spPr>
          <a:xfrm>
            <a:off x="0" y="319517"/>
            <a:ext cx="12192000" cy="140351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2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Plan-Do-Study-Act (PDSA)</a:t>
            </a:r>
            <a:endParaRPr sz="3200" b="1" i="0" u="none" strike="noStrike" cap="none" dirty="0">
              <a:solidFill>
                <a:schemeClr val="lt2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B3321-5795-447D-89E7-E786A60F7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9552"/>
            <a:ext cx="12192000" cy="4758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E91ED7-241A-4AC9-A58B-9D475B713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5167"/>
            <a:ext cx="12192000" cy="546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53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3">
            <a:extLst>
              <a:ext uri="{FF2B5EF4-FFF2-40B4-BE49-F238E27FC236}">
                <a16:creationId xmlns:a16="http://schemas.microsoft.com/office/drawing/2014/main" id="{260D3D60-C7E7-4BB5-AB60-A0B6D19C89FB}"/>
              </a:ext>
            </a:extLst>
          </p:cNvPr>
          <p:cNvSpPr txBox="1"/>
          <p:nvPr/>
        </p:nvSpPr>
        <p:spPr>
          <a:xfrm>
            <a:off x="0" y="319517"/>
            <a:ext cx="12192000" cy="140351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2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Plan-Do-Study-Act (PDSA)</a:t>
            </a:r>
            <a:endParaRPr sz="3200" b="1" i="0" u="none" strike="noStrike" cap="none" dirty="0">
              <a:solidFill>
                <a:schemeClr val="lt2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100BB-E7B4-4BAD-B056-0D3BACC3C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067"/>
            <a:ext cx="12192000" cy="259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48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 txBox="1">
            <a:spLocks noGrp="1"/>
          </p:cNvSpPr>
          <p:nvPr>
            <p:ph type="ctrTitle"/>
          </p:nvPr>
        </p:nvSpPr>
        <p:spPr>
          <a:xfrm>
            <a:off x="4495799" y="1164249"/>
            <a:ext cx="3200400" cy="6674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dirty="0"/>
          </a:p>
        </p:txBody>
      </p:sp>
      <p:sp>
        <p:nvSpPr>
          <p:cNvPr id="102" name="Google Shape;102;p9"/>
          <p:cNvSpPr txBox="1"/>
          <p:nvPr/>
        </p:nvSpPr>
        <p:spPr>
          <a:xfrm>
            <a:off x="3014414" y="4345628"/>
            <a:ext cx="6163169" cy="442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Jasmine Dean</a:t>
            </a:r>
          </a:p>
          <a:p>
            <a:pPr lvl="0" algn="ctr"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Jasmine.Dean@nau.edu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 Murphy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Jennifer.Murphy@asu.edu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1056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59" name="Picture 1058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61" name="Straight Connector 1060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3" name="Straight Connector 1062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065" name="Rectangle 1064">
            <a:extLst>
              <a:ext uri="{FF2B5EF4-FFF2-40B4-BE49-F238E27FC236}">
                <a16:creationId xmlns:a16="http://schemas.microsoft.com/office/drawing/2014/main" id="{152A018C-865F-463F-944D-5C2ED23C4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7" name="Straight Connector 1066">
            <a:extLst>
              <a:ext uri="{FF2B5EF4-FFF2-40B4-BE49-F238E27FC236}">
                <a16:creationId xmlns:a16="http://schemas.microsoft.com/office/drawing/2014/main" id="{F738849B-C66C-41F3-80F9-277CCD95F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495610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1" name="Google Shape;81;p7"/>
          <p:cNvSpPr txBox="1"/>
          <p:nvPr/>
        </p:nvSpPr>
        <p:spPr>
          <a:xfrm>
            <a:off x="1319713" y="1304296"/>
            <a:ext cx="5268355" cy="55214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/>
          <a:p>
            <a:pPr marL="0" marR="0" lvl="0" indent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r>
              <a:rPr lang="en-US" sz="3200" b="1" u="none" strike="noStrike" cap="all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Jennifer Murphy Ph.D.</a:t>
            </a:r>
            <a:endParaRPr lang="en-US" sz="3200" b="1" cap="all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69" name="Rectangle 1068">
            <a:extLst>
              <a:ext uri="{FF2B5EF4-FFF2-40B4-BE49-F238E27FC236}">
                <a16:creationId xmlns:a16="http://schemas.microsoft.com/office/drawing/2014/main" id="{7E07FF13-A7EB-4465-B3A3-E8B26C048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2" name="Google Shape;82;p7"/>
          <p:cNvSpPr txBox="1"/>
          <p:nvPr/>
        </p:nvSpPr>
        <p:spPr>
          <a:xfrm>
            <a:off x="1451581" y="2015732"/>
            <a:ext cx="4958419" cy="3450613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285750" marR="0" lvl="0" indent="-228600" defTabSz="914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__ years in education</a:t>
            </a:r>
          </a:p>
          <a:p>
            <a:pPr marL="285750" marR="0" lvl="0" indent="-228600" defTabSz="914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6 years in Higher Education</a:t>
            </a:r>
          </a:p>
          <a:p>
            <a:pPr marL="285750" marR="0" lvl="0" indent="-228600" defTabSz="9144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4 years with ASU GEAR UP</a:t>
            </a:r>
          </a:p>
        </p:txBody>
      </p:sp>
      <p:grpSp>
        <p:nvGrpSpPr>
          <p:cNvPr id="1071" name="Group 1070">
            <a:extLst>
              <a:ext uri="{FF2B5EF4-FFF2-40B4-BE49-F238E27FC236}">
                <a16:creationId xmlns:a16="http://schemas.microsoft.com/office/drawing/2014/main" id="{408AC817-B4B8-429C-B507-074E447CC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99254" y="482171"/>
            <a:ext cx="4652668" cy="5149101"/>
            <a:chOff x="6885125" y="583365"/>
            <a:chExt cx="4652668" cy="5181928"/>
          </a:xfrm>
        </p:grpSpPr>
        <p:sp>
          <p:nvSpPr>
            <p:cNvPr id="1072" name="Rectangle 1071">
              <a:extLst>
                <a:ext uri="{FF2B5EF4-FFF2-40B4-BE49-F238E27FC236}">
                  <a16:creationId xmlns:a16="http://schemas.microsoft.com/office/drawing/2014/main" id="{550B18D8-C579-42C4-80E7-118866B9D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85125" y="583365"/>
              <a:ext cx="4652668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Rectangle 1072">
              <a:extLst>
                <a:ext uri="{FF2B5EF4-FFF2-40B4-BE49-F238E27FC236}">
                  <a16:creationId xmlns:a16="http://schemas.microsoft.com/office/drawing/2014/main" id="{9058F23F-80CD-4CDB-9817-D85CAA982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25358" y="915807"/>
              <a:ext cx="400124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1" descr="https://lh3.googleusercontent.com/lNpGhzmPoL3jfFVNI1UDE2DeTh82E26YuOF5xYvJWhVO_ZZZr2jJ279AuVrdPqSxaw_pYif4rE6FzN7T96opu_Aujd2lWt9kCULZbvNWAUhZNWJm31MPOyYTEBpW0euuRUMbjWZiJQ">
            <a:extLst>
              <a:ext uri="{FF2B5EF4-FFF2-40B4-BE49-F238E27FC236}">
                <a16:creationId xmlns:a16="http://schemas.microsoft.com/office/drawing/2014/main" id="{B4B8027F-7C9D-ABB2-A3BC-B45BDD60D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664"/>
          <a:stretch/>
        </p:blipFill>
        <p:spPr bwMode="auto">
          <a:xfrm>
            <a:off x="7555450" y="1116345"/>
            <a:ext cx="3360025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" name="Picture 1074">
            <a:extLst>
              <a:ext uri="{FF2B5EF4-FFF2-40B4-BE49-F238E27FC236}">
                <a16:creationId xmlns:a16="http://schemas.microsoft.com/office/drawing/2014/main" id="{63325370-A7EA-4294-B4F2-3282DB3DFD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77" name="Straight Connector 1076">
            <a:extLst>
              <a:ext uri="{FF2B5EF4-FFF2-40B4-BE49-F238E27FC236}">
                <a16:creationId xmlns:a16="http://schemas.microsoft.com/office/drawing/2014/main" id="{BC3070B6-C738-4874-9F3C-09E5E6855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59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D5CFE8-AF86-5CA7-EA27-D3DB738A2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075" y="1193071"/>
            <a:ext cx="9603275" cy="1049235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ASU GEAR UP Grant</a:t>
            </a: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07E11249-5F3F-DF3E-3376-0D26A6C050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855163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4497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8" name="Google Shape;68;p5"/>
          <p:cNvSpPr txBox="1">
            <a:spLocks noGrp="1"/>
          </p:cNvSpPr>
          <p:nvPr>
            <p:ph type="ctrTitle"/>
          </p:nvPr>
        </p:nvSpPr>
        <p:spPr>
          <a:xfrm>
            <a:off x="1452617" y="2338129"/>
            <a:ext cx="4395734" cy="238082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Year 1 – Part I</a:t>
            </a:r>
            <a:br>
              <a:rPr lang="en-US" sz="2600" b="1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2600" b="1" dirty="0"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-US" sz="2600" b="1" dirty="0">
                <a:latin typeface="Arial"/>
                <a:ea typeface="Arial"/>
                <a:cs typeface="Arial"/>
                <a:sym typeface="Arial"/>
              </a:rPr>
              <a:t>Award Announcement &amp; Preparation</a:t>
            </a:r>
            <a:endParaRPr lang="en-US" sz="2600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5" name="Graphic 94" descr="Flip Calendar">
            <a:extLst>
              <a:ext uri="{FF2B5EF4-FFF2-40B4-BE49-F238E27FC236}">
                <a16:creationId xmlns:a16="http://schemas.microsoft.com/office/drawing/2014/main" id="{19F020A7-BBB1-B2D8-33B4-FA068BADD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EDCDBD1-78E7-2A04-D1D1-0A975583CF66}"/>
              </a:ext>
            </a:extLst>
          </p:cNvPr>
          <p:cNvSpPr txBox="1"/>
          <p:nvPr/>
        </p:nvSpPr>
        <p:spPr>
          <a:xfrm>
            <a:off x="7250657" y="3250264"/>
            <a:ext cx="26479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October 2018</a:t>
            </a:r>
          </a:p>
          <a:p>
            <a:pPr algn="ctr"/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To</a:t>
            </a:r>
            <a:endParaRPr lang="en-US" sz="1800" b="1" dirty="0"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December 2018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 txBox="1">
            <a:spLocks noGrp="1"/>
          </p:cNvSpPr>
          <p:nvPr>
            <p:ph type="ctrTitle"/>
          </p:nvPr>
        </p:nvSpPr>
        <p:spPr>
          <a:xfrm>
            <a:off x="558145" y="823744"/>
            <a:ext cx="8823979" cy="6674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October 2018 – December 2018</a:t>
            </a:r>
            <a:endParaRPr sz="7200" dirty="0"/>
          </a:p>
        </p:txBody>
      </p:sp>
      <p:sp>
        <p:nvSpPr>
          <p:cNvPr id="90" name="Google Shape;90;p8"/>
          <p:cNvSpPr txBox="1"/>
          <p:nvPr/>
        </p:nvSpPr>
        <p:spPr>
          <a:xfrm>
            <a:off x="558146" y="2282243"/>
            <a:ext cx="6163169" cy="442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Accomplishments</a:t>
            </a:r>
            <a:endParaRPr dirty="0"/>
          </a:p>
        </p:txBody>
      </p:sp>
      <p:sp>
        <p:nvSpPr>
          <p:cNvPr id="93" name="Google Shape;93;p8"/>
          <p:cNvSpPr txBox="1"/>
          <p:nvPr/>
        </p:nvSpPr>
        <p:spPr>
          <a:xfrm>
            <a:off x="3526556" y="3112089"/>
            <a:ext cx="2584704" cy="1908174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District Meetings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ntroduce grant guidelines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 working relationship for program success</a:t>
            </a:r>
            <a:endParaRPr lang="en-US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8"/>
          <p:cNvSpPr txBox="1"/>
          <p:nvPr/>
        </p:nvSpPr>
        <p:spPr>
          <a:xfrm>
            <a:off x="6328392" y="3112089"/>
            <a:ext cx="2584704" cy="1908174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Hiring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Hired entire professional team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Began hiring student workers to support tutoring efforts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329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8" name="Google Shape;68;p5"/>
          <p:cNvSpPr txBox="1">
            <a:spLocks noGrp="1"/>
          </p:cNvSpPr>
          <p:nvPr>
            <p:ph type="ctrTitle"/>
          </p:nvPr>
        </p:nvSpPr>
        <p:spPr>
          <a:xfrm>
            <a:off x="1359539" y="2338129"/>
            <a:ext cx="4357634" cy="238082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Year 1 – Part II</a:t>
            </a:r>
            <a:br>
              <a:rPr lang="en-US" sz="2600" b="1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2600" b="1" dirty="0"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en-US" sz="2800" b="1" baseline="30000" dirty="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 Grade</a:t>
            </a:r>
            <a:br>
              <a:rPr lang="en-US" sz="28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Initiating the grant</a:t>
            </a:r>
            <a:endParaRPr lang="en-US" sz="2600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5" name="Graphic 94" descr="Flip Calendar">
            <a:extLst>
              <a:ext uri="{FF2B5EF4-FFF2-40B4-BE49-F238E27FC236}">
                <a16:creationId xmlns:a16="http://schemas.microsoft.com/office/drawing/2014/main" id="{19F020A7-BBB1-B2D8-33B4-FA068BADD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EDCDBD1-78E7-2A04-D1D1-0A975583CF66}"/>
              </a:ext>
            </a:extLst>
          </p:cNvPr>
          <p:cNvSpPr txBox="1"/>
          <p:nvPr/>
        </p:nvSpPr>
        <p:spPr>
          <a:xfrm>
            <a:off x="7250657" y="3250264"/>
            <a:ext cx="26479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January 2019</a:t>
            </a:r>
          </a:p>
          <a:p>
            <a:pPr algn="ctr"/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To</a:t>
            </a:r>
            <a:endParaRPr lang="en-US" sz="1800" b="1" dirty="0"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en-US" sz="1800" b="1" dirty="0">
                <a:latin typeface="Arial"/>
                <a:ea typeface="Arial"/>
                <a:cs typeface="Arial"/>
                <a:sym typeface="Arial"/>
              </a:rPr>
              <a:t>March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16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C303285A-99C6-4EA9-A7EF-3C84936E31C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/>
          <a:srcRect t="6539" b="6539"/>
          <a:stretch/>
        </p:blipFill>
        <p:spPr>
          <a:prstGeom prst="rect">
            <a:avLst/>
          </a:prstGeom>
        </p:spPr>
      </p:pic>
      <p:sp>
        <p:nvSpPr>
          <p:cNvPr id="54" name="Google Shape;54;p3"/>
          <p:cNvSpPr txBox="1"/>
          <p:nvPr/>
        </p:nvSpPr>
        <p:spPr>
          <a:xfrm>
            <a:off x="1767840" y="658511"/>
            <a:ext cx="7766864" cy="140351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lt2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Full staff </a:t>
            </a:r>
            <a:r>
              <a:rPr lang="en-US" sz="3200" b="1" i="0" u="none" strike="noStrike" cap="none" dirty="0">
                <a:solidFill>
                  <a:schemeClr val="lt2"/>
                </a:solidFill>
                <a:highlight>
                  <a:srgbClr val="000000"/>
                </a:highligh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Day 1</a:t>
            </a:r>
            <a:endParaRPr sz="3200" b="1" i="0" u="none" strike="noStrike" cap="none" dirty="0">
              <a:solidFill>
                <a:schemeClr val="lt2"/>
              </a:solidFill>
              <a:highlight>
                <a:srgbClr val="000000"/>
              </a:highligh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2091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233" y="5836726"/>
            <a:ext cx="1527607" cy="901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C1CBB9-AFEA-44B2-924F-C11E1E67F7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433"/>
          <a:stretch/>
        </p:blipFill>
        <p:spPr>
          <a:xfrm>
            <a:off x="0" y="-7805"/>
            <a:ext cx="12192000" cy="6873610"/>
          </a:xfrm>
          <a:prstGeom prst="rect">
            <a:avLst/>
          </a:prstGeom>
        </p:spPr>
      </p:pic>
      <p:sp>
        <p:nvSpPr>
          <p:cNvPr id="54" name="Google Shape;54;p3"/>
          <p:cNvSpPr txBox="1"/>
          <p:nvPr/>
        </p:nvSpPr>
        <p:spPr>
          <a:xfrm>
            <a:off x="1004036" y="617871"/>
            <a:ext cx="7766864" cy="140351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2"/>
                </a:solidFill>
                <a:highlight>
                  <a:srgbClr val="000000"/>
                </a:highlight>
                <a:latin typeface="Arial"/>
                <a:ea typeface="Arial"/>
                <a:cs typeface="Arial"/>
                <a:sym typeface="Arial"/>
              </a:rPr>
              <a:t>Full Staff Day 3</a:t>
            </a:r>
            <a:endParaRPr sz="3200" b="1" i="0" u="none" strike="noStrike" cap="none" dirty="0">
              <a:solidFill>
                <a:schemeClr val="lt2"/>
              </a:solidFill>
              <a:highlight>
                <a:srgbClr val="00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3555</TotalTime>
  <Words>638</Words>
  <Application>Microsoft Office PowerPoint</Application>
  <PresentationFormat>Widescreen</PresentationFormat>
  <Paragraphs>164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Gill Sans MT</vt:lpstr>
      <vt:lpstr>Gallery</vt:lpstr>
      <vt:lpstr>Things we Wish we Knew</vt:lpstr>
      <vt:lpstr>PowerPoint Presentation</vt:lpstr>
      <vt:lpstr>PowerPoint Presentation</vt:lpstr>
      <vt:lpstr>ASU GEAR UP Grant</vt:lpstr>
      <vt:lpstr>Year 1 – Part I  Award Announcement &amp; Preparation</vt:lpstr>
      <vt:lpstr>October 2018 – December 2018</vt:lpstr>
      <vt:lpstr>Year 1 – Part II  7th Grade Initiating the grant</vt:lpstr>
      <vt:lpstr>PowerPoint Presentation</vt:lpstr>
      <vt:lpstr>PowerPoint Presentation</vt:lpstr>
      <vt:lpstr>Year 1 January – March 2019</vt:lpstr>
      <vt:lpstr>PowerPoint Presentation</vt:lpstr>
      <vt:lpstr>PowerPoint Presentation</vt:lpstr>
      <vt:lpstr>Year 2  8th Grade </vt:lpstr>
      <vt:lpstr>Year 2 April 2019 – March 2020</vt:lpstr>
      <vt:lpstr>PowerPoint Presentation</vt:lpstr>
      <vt:lpstr>PowerPoint Presentation</vt:lpstr>
      <vt:lpstr>Year 3  9th Grade </vt:lpstr>
      <vt:lpstr>Year 3: April 2019 – March 2020</vt:lpstr>
      <vt:lpstr>PowerPoint Presentation</vt:lpstr>
      <vt:lpstr>PowerPoint Presentation</vt:lpstr>
      <vt:lpstr>ASU Pandemic Tool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Things we Wish we Knew: The Beginning Years</dc:title>
  <dc:creator>Microsoft Office User</dc:creator>
  <cp:lastModifiedBy>Jasmine Dean</cp:lastModifiedBy>
  <cp:revision>33</cp:revision>
  <dcterms:created xsi:type="dcterms:W3CDTF">2018-01-29T15:41:57Z</dcterms:created>
  <dcterms:modified xsi:type="dcterms:W3CDTF">2022-07-07T03:52:58Z</dcterms:modified>
</cp:coreProperties>
</file>