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61" r:id="rId2"/>
    <p:sldId id="351" r:id="rId3"/>
    <p:sldId id="352" r:id="rId4"/>
    <p:sldId id="256" r:id="rId5"/>
    <p:sldId id="349" r:id="rId6"/>
    <p:sldId id="350" r:id="rId7"/>
    <p:sldId id="258" r:id="rId8"/>
    <p:sldId id="257" r:id="rId9"/>
    <p:sldId id="259" r:id="rId10"/>
    <p:sldId id="260" r:id="rId11"/>
    <p:sldId id="278" r:id="rId12"/>
    <p:sldId id="262" r:id="rId13"/>
    <p:sldId id="263" r:id="rId14"/>
    <p:sldId id="264" r:id="rId15"/>
    <p:sldId id="265" r:id="rId16"/>
    <p:sldId id="266" r:id="rId17"/>
    <p:sldId id="267" r:id="rId18"/>
    <p:sldId id="318" r:id="rId19"/>
    <p:sldId id="268" r:id="rId20"/>
    <p:sldId id="311" r:id="rId21"/>
    <p:sldId id="270" r:id="rId22"/>
    <p:sldId id="269" r:id="rId23"/>
    <p:sldId id="271" r:id="rId24"/>
    <p:sldId id="276" r:id="rId25"/>
    <p:sldId id="275" r:id="rId26"/>
    <p:sldId id="274" r:id="rId27"/>
    <p:sldId id="273" r:id="rId28"/>
    <p:sldId id="277" r:id="rId29"/>
    <p:sldId id="285" r:id="rId30"/>
    <p:sldId id="300" r:id="rId31"/>
    <p:sldId id="284" r:id="rId32"/>
    <p:sldId id="312" r:id="rId33"/>
    <p:sldId id="283" r:id="rId34"/>
    <p:sldId id="306" r:id="rId35"/>
    <p:sldId id="308" r:id="rId36"/>
    <p:sldId id="282" r:id="rId37"/>
    <p:sldId id="281" r:id="rId38"/>
    <p:sldId id="280" r:id="rId39"/>
    <p:sldId id="302" r:id="rId40"/>
    <p:sldId id="303" r:id="rId41"/>
    <p:sldId id="288" r:id="rId42"/>
    <p:sldId id="287" r:id="rId43"/>
    <p:sldId id="289" r:id="rId44"/>
    <p:sldId id="290" r:id="rId45"/>
    <p:sldId id="291" r:id="rId46"/>
    <p:sldId id="292" r:id="rId47"/>
    <p:sldId id="297" r:id="rId48"/>
    <p:sldId id="304" r:id="rId49"/>
    <p:sldId id="305" r:id="rId50"/>
    <p:sldId id="299" r:id="rId51"/>
    <p:sldId id="286" r:id="rId52"/>
    <p:sldId id="272" r:id="rId53"/>
    <p:sldId id="279" r:id="rId54"/>
    <p:sldId id="309" r:id="rId55"/>
    <p:sldId id="293" r:id="rId56"/>
    <p:sldId id="310" r:id="rId57"/>
    <p:sldId id="298" r:id="rId58"/>
    <p:sldId id="294" r:id="rId59"/>
    <p:sldId id="313" r:id="rId60"/>
    <p:sldId id="295" r:id="rId61"/>
    <p:sldId id="314" r:id="rId62"/>
    <p:sldId id="315" r:id="rId63"/>
    <p:sldId id="316" r:id="rId64"/>
    <p:sldId id="317" r:id="rId65"/>
    <p:sldId id="330" r:id="rId66"/>
    <p:sldId id="331" r:id="rId67"/>
    <p:sldId id="332" r:id="rId68"/>
    <p:sldId id="333" r:id="rId69"/>
    <p:sldId id="335" r:id="rId70"/>
    <p:sldId id="329" r:id="rId71"/>
    <p:sldId id="319" r:id="rId72"/>
    <p:sldId id="320" r:id="rId73"/>
    <p:sldId id="324" r:id="rId74"/>
    <p:sldId id="323" r:id="rId75"/>
    <p:sldId id="336" r:id="rId76"/>
    <p:sldId id="348" r:id="rId77"/>
    <p:sldId id="325" r:id="rId78"/>
    <p:sldId id="321" r:id="rId79"/>
    <p:sldId id="326" r:id="rId80"/>
    <p:sldId id="328" r:id="rId81"/>
    <p:sldId id="339" r:id="rId82"/>
    <p:sldId id="341" r:id="rId83"/>
    <p:sldId id="337" r:id="rId84"/>
    <p:sldId id="338" r:id="rId85"/>
    <p:sldId id="327" r:id="rId86"/>
    <p:sldId id="342" r:id="rId87"/>
    <p:sldId id="322" r:id="rId88"/>
    <p:sldId id="343" r:id="rId89"/>
    <p:sldId id="344" r:id="rId90"/>
    <p:sldId id="340" r:id="rId91"/>
    <p:sldId id="346" r:id="rId92"/>
    <p:sldId id="347" r:id="rId93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FF99"/>
    <a:srgbClr val="FFCC00"/>
    <a:srgbClr val="FFFF00"/>
    <a:srgbClr val="CC0000"/>
    <a:srgbClr val="FF6600"/>
    <a:srgbClr val="FF9966"/>
    <a:srgbClr val="FF9999"/>
    <a:srgbClr val="0000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3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4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4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9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15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26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73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5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9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4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4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2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7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1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3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Category: Pets</a:t>
            </a:r>
            <a:endParaRPr lang="en-US" sz="88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04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727" y="1340426"/>
            <a:ext cx="8520546" cy="3231573"/>
          </a:xfrm>
        </p:spPr>
        <p:txBody>
          <a:bodyPr>
            <a:norm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FINANCIAL PACKAGE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963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870" y="2060457"/>
            <a:ext cx="8654260" cy="2047122"/>
          </a:xfrm>
        </p:spPr>
        <p:txBody>
          <a:bodyPr>
            <a:noAutofit/>
          </a:bodyPr>
          <a:lstStyle/>
          <a:p>
            <a:r>
              <a:rPr lang="en-US" sz="8200" dirty="0" smtClean="0">
                <a:latin typeface="Arial Black" panose="020B0A04020102020204" pitchFamily="34" charset="0"/>
              </a:rPr>
              <a:t>SCHOLARSHIP</a:t>
            </a:r>
            <a:endParaRPr lang="en-US" sz="8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900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80" y="935666"/>
            <a:ext cx="8923927" cy="4669194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990099"/>
                </a:solidFill>
                <a:latin typeface="Arial Black" panose="020B0A04020102020204" pitchFamily="34" charset="0"/>
              </a:rPr>
              <a:t>Category:</a:t>
            </a:r>
            <a:br>
              <a:rPr lang="en-US" sz="6600" dirty="0" smtClean="0">
                <a:solidFill>
                  <a:srgbClr val="990099"/>
                </a:solidFill>
                <a:latin typeface="Arial Black" panose="020B0A04020102020204" pitchFamily="34" charset="0"/>
              </a:rPr>
            </a:br>
            <a:r>
              <a:rPr lang="en-US" sz="6600" dirty="0" smtClean="0">
                <a:solidFill>
                  <a:srgbClr val="990099"/>
                </a:solidFill>
                <a:latin typeface="Arial Black" panose="020B0A04020102020204" pitchFamily="34" charset="0"/>
              </a:rPr>
              <a:t>Things that successful college students do…</a:t>
            </a:r>
            <a:endParaRPr lang="en-US" sz="6600" dirty="0">
              <a:solidFill>
                <a:srgbClr val="99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063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986" y="1956540"/>
            <a:ext cx="8696027" cy="2521941"/>
          </a:xfrm>
        </p:spPr>
        <p:txBody>
          <a:bodyPr>
            <a:normAutofit/>
          </a:bodyPr>
          <a:lstStyle/>
          <a:p>
            <a:r>
              <a:rPr lang="en-US" sz="8200" dirty="0" smtClean="0">
                <a:latin typeface="Arial Black" panose="020B0A04020102020204" pitchFamily="34" charset="0"/>
              </a:rPr>
              <a:t>MEET WITH PROFESSORS</a:t>
            </a:r>
            <a:endParaRPr lang="en-US" sz="8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386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402373"/>
            <a:ext cx="8361229" cy="2098226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Arial Black" panose="020B0A04020102020204" pitchFamily="34" charset="0"/>
              </a:rPr>
              <a:t>JOIN STUDY GROUPS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474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067" y="1960576"/>
            <a:ext cx="8361229" cy="2098226"/>
          </a:xfrm>
        </p:spPr>
        <p:txBody>
          <a:bodyPr>
            <a:norm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READ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777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983" y="2042259"/>
            <a:ext cx="8864034" cy="2374756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Arial Black" panose="020B0A04020102020204" pitchFamily="34" charset="0"/>
              </a:rPr>
              <a:t>JOIN CLUBS OR ORGANIZAITONS</a:t>
            </a:r>
            <a:endParaRPr lang="en-US" sz="7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591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427" y="1859973"/>
            <a:ext cx="8697191" cy="2815936"/>
          </a:xfrm>
        </p:spPr>
        <p:txBody>
          <a:bodyPr>
            <a:normAutofit/>
          </a:bodyPr>
          <a:lstStyle/>
          <a:p>
            <a:r>
              <a:rPr lang="en-US" sz="9500" dirty="0" smtClean="0">
                <a:latin typeface="Arial Black" panose="020B0A04020102020204" pitchFamily="34" charset="0"/>
              </a:rPr>
              <a:t>MANAGE THEIR TIME</a:t>
            </a:r>
            <a:endParaRPr lang="en-US" sz="9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058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29" y="2624861"/>
            <a:ext cx="8361229" cy="2098226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Arial Black" panose="020B0A04020102020204" pitchFamily="34" charset="0"/>
              </a:rPr>
              <a:t>MEET WITH AN ADVISOR/</a:t>
            </a:r>
            <a:br>
              <a:rPr lang="en-US" sz="7200" dirty="0" smtClean="0">
                <a:latin typeface="Arial Black" panose="020B0A04020102020204" pitchFamily="34" charset="0"/>
              </a:rPr>
            </a:br>
            <a:r>
              <a:rPr lang="en-US" sz="7200" dirty="0" smtClean="0">
                <a:latin typeface="Arial Black" panose="020B0A04020102020204" pitchFamily="34" charset="0"/>
              </a:rPr>
              <a:t>COUNSELOR</a:t>
            </a:r>
            <a:endParaRPr lang="en-US" sz="7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275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5409" y="1965955"/>
            <a:ext cx="8361229" cy="2098226"/>
          </a:xfrm>
        </p:spPr>
        <p:txBody>
          <a:bodyPr/>
          <a:lstStyle/>
          <a:p>
            <a:r>
              <a:rPr lang="en-US" sz="10000" dirty="0" smtClean="0">
                <a:latin typeface="Arial Black" panose="020B0A04020102020204" pitchFamily="34" charset="0"/>
              </a:rPr>
              <a:t>SET GOALS</a:t>
            </a:r>
            <a:endParaRPr lang="en-US" sz="10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1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2300"/>
            <a:ext cx="7772400" cy="2387600"/>
          </a:xfrm>
        </p:spPr>
        <p:txBody>
          <a:bodyPr/>
          <a:lstStyle/>
          <a:p>
            <a:r>
              <a:rPr lang="en-US" sz="10500" dirty="0" smtClean="0">
                <a:latin typeface="Arial Black" panose="020B0A04020102020204" pitchFamily="34" charset="0"/>
              </a:rPr>
              <a:t>CAT</a:t>
            </a:r>
            <a:endParaRPr lang="en-US" sz="10500" dirty="0">
              <a:latin typeface="Arial Black" panose="020B0A04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652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983" y="2089552"/>
            <a:ext cx="8864034" cy="2374756"/>
          </a:xfrm>
        </p:spPr>
        <p:txBody>
          <a:bodyPr>
            <a:no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ASK FOR HELP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04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93" y="1594884"/>
            <a:ext cx="9097614" cy="369787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Category:         </a:t>
            </a:r>
            <a:br>
              <a:rPr lang="en-US" sz="8000" dirty="0" smtClean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n-US" sz="75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Types of postsecondary institutions*</a:t>
            </a:r>
            <a:endParaRPr lang="en-US" sz="75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5678305"/>
            <a:ext cx="9144000" cy="1179695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*Types of colleges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40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431712"/>
            <a:ext cx="8361229" cy="2098226"/>
          </a:xfrm>
        </p:spPr>
        <p:txBody>
          <a:bodyPr>
            <a:no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FOUR-YEAR UNIVERSITY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226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278" y="1754373"/>
            <a:ext cx="8415444" cy="2949638"/>
          </a:xfrm>
        </p:spPr>
        <p:txBody>
          <a:bodyPr>
            <a:norm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COMMUNITY COLLEGE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413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1309255"/>
            <a:ext cx="8361229" cy="3370435"/>
          </a:xfrm>
        </p:spPr>
        <p:txBody>
          <a:bodyPr>
            <a:norm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TECHNICAL SCHOOL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954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1953490"/>
            <a:ext cx="8361229" cy="2313618"/>
          </a:xfrm>
        </p:spPr>
        <p:txBody>
          <a:bodyPr>
            <a:no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FOR-PROFIT UNIVERITY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168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1163782"/>
            <a:ext cx="8361229" cy="3502461"/>
          </a:xfrm>
        </p:spPr>
        <p:txBody>
          <a:bodyPr>
            <a:no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PUBLIC UNIVERSITY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445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122" y="2400539"/>
            <a:ext cx="8361229" cy="2098226"/>
          </a:xfrm>
        </p:spPr>
        <p:txBody>
          <a:bodyPr>
            <a:no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IVY LEAGUE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074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7" y="1506681"/>
            <a:ext cx="8582892" cy="3190009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00FF99"/>
                </a:solidFill>
                <a:latin typeface="Arial Black" panose="020B0A04020102020204" pitchFamily="34" charset="0"/>
              </a:rPr>
              <a:t>Category: College Vocabulary</a:t>
            </a:r>
            <a:endParaRPr lang="en-US" sz="8000" i="1" dirty="0">
              <a:solidFill>
                <a:srgbClr val="00FF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62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440881"/>
            <a:ext cx="8361229" cy="2098226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Arial Black" panose="020B0A04020102020204" pitchFamily="34" charset="0"/>
              </a:rPr>
              <a:t>COURSE SYLLABUS</a:t>
            </a:r>
            <a:endParaRPr lang="en-US" sz="10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70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15982"/>
            <a:ext cx="7772400" cy="2387600"/>
          </a:xfrm>
        </p:spPr>
        <p:txBody>
          <a:bodyPr>
            <a:noAutofit/>
          </a:bodyPr>
          <a:lstStyle/>
          <a:p>
            <a:r>
              <a:rPr lang="en-US" sz="10500" dirty="0" smtClean="0">
                <a:latin typeface="Arial Black" panose="020B0A04020102020204" pitchFamily="34" charset="0"/>
              </a:rPr>
              <a:t>GOLD FISH</a:t>
            </a:r>
            <a:endParaRPr lang="en-US" sz="10500" dirty="0">
              <a:latin typeface="Arial Black" panose="020B0A040201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622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190277"/>
            <a:ext cx="8361229" cy="2098226"/>
          </a:xfrm>
        </p:spPr>
        <p:txBody>
          <a:bodyPr>
            <a:normAutofit/>
          </a:bodyPr>
          <a:lstStyle/>
          <a:p>
            <a:r>
              <a:rPr lang="en-US" sz="10000" dirty="0" smtClean="0">
                <a:latin typeface="Arial Black" panose="020B0A04020102020204" pitchFamily="34" charset="0"/>
              </a:rPr>
              <a:t>SEMESTER</a:t>
            </a:r>
            <a:endParaRPr lang="en-US" sz="10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1227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571073"/>
            <a:ext cx="8361229" cy="2098226"/>
          </a:xfrm>
        </p:spPr>
        <p:txBody>
          <a:bodyPr>
            <a:noAutofit/>
          </a:bodyPr>
          <a:lstStyle/>
          <a:p>
            <a:r>
              <a:rPr lang="en-US" sz="9500" dirty="0" smtClean="0">
                <a:latin typeface="Arial Black" panose="020B0A04020102020204" pitchFamily="34" charset="0"/>
              </a:rPr>
              <a:t>FULL-TIME STUDNET</a:t>
            </a:r>
            <a:endParaRPr lang="en-US" sz="9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7017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17" y="1908939"/>
            <a:ext cx="8864034" cy="2374756"/>
          </a:xfrm>
        </p:spPr>
        <p:txBody>
          <a:bodyPr>
            <a:norm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TRANSFER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4318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398705"/>
            <a:ext cx="8361229" cy="2098226"/>
          </a:xfrm>
        </p:spPr>
        <p:txBody>
          <a:bodyPr>
            <a:noAutofit/>
          </a:bodyPr>
          <a:lstStyle/>
          <a:p>
            <a:r>
              <a:rPr lang="en-US" sz="10500" dirty="0" smtClean="0">
                <a:latin typeface="Arial Black" panose="020B0A04020102020204" pitchFamily="34" charset="0"/>
              </a:rPr>
              <a:t>COURSE CREDITS</a:t>
            </a:r>
            <a:endParaRPr lang="en-US" sz="10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6090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999" y="2380129"/>
            <a:ext cx="8640813" cy="2195040"/>
          </a:xfrm>
        </p:spPr>
        <p:txBody>
          <a:bodyPr>
            <a:no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ASSOCIATE’S DEGREE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0748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29" y="2584520"/>
            <a:ext cx="8361229" cy="2098226"/>
          </a:xfrm>
        </p:spPr>
        <p:txBody>
          <a:bodyPr>
            <a:no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BACHELOR’S DEGREE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2449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29" y="2100426"/>
            <a:ext cx="8361229" cy="2098226"/>
          </a:xfrm>
        </p:spPr>
        <p:txBody>
          <a:bodyPr/>
          <a:lstStyle/>
          <a:p>
            <a:r>
              <a:rPr lang="en-US" sz="11500" dirty="0" smtClean="0">
                <a:latin typeface="Arial Black" panose="020B0A04020102020204" pitchFamily="34" charset="0"/>
              </a:rPr>
              <a:t>MAJOR</a:t>
            </a:r>
            <a:endParaRPr lang="en-US" sz="11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3577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576" y="2006297"/>
            <a:ext cx="8361229" cy="2098226"/>
          </a:xfrm>
        </p:spPr>
        <p:txBody>
          <a:bodyPr/>
          <a:lstStyle/>
          <a:p>
            <a:r>
              <a:rPr lang="en-US" sz="10500" dirty="0" smtClean="0">
                <a:latin typeface="Arial Black" panose="020B0A04020102020204" pitchFamily="34" charset="0"/>
              </a:rPr>
              <a:t>MINOR</a:t>
            </a:r>
            <a:endParaRPr lang="en-US" sz="10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245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39" y="616688"/>
            <a:ext cx="8856921" cy="3834957"/>
          </a:xfrm>
        </p:spPr>
        <p:txBody>
          <a:bodyPr>
            <a:normAutofit/>
          </a:bodyPr>
          <a:lstStyle/>
          <a:p>
            <a:r>
              <a:rPr lang="en-US" sz="6500" dirty="0" smtClean="0">
                <a:latin typeface="Arial Black" panose="020B0A04020102020204" pitchFamily="34" charset="0"/>
              </a:rPr>
              <a:t>RESIDENCE HALL/</a:t>
            </a:r>
            <a:br>
              <a:rPr lang="en-US" sz="6500" dirty="0" smtClean="0">
                <a:latin typeface="Arial Black" panose="020B0A04020102020204" pitchFamily="34" charset="0"/>
              </a:rPr>
            </a:br>
            <a:r>
              <a:rPr lang="en-US" sz="6500" dirty="0" smtClean="0">
                <a:latin typeface="Arial Black" panose="020B0A04020102020204" pitchFamily="34" charset="0"/>
              </a:rPr>
              <a:t>DORM</a:t>
            </a:r>
            <a:endParaRPr lang="en-US" sz="6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29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787" y="2086980"/>
            <a:ext cx="8361229" cy="2098226"/>
          </a:xfrm>
        </p:spPr>
        <p:txBody>
          <a:bodyPr/>
          <a:lstStyle/>
          <a:p>
            <a:r>
              <a:rPr lang="en-US" sz="9800" dirty="0" smtClean="0">
                <a:latin typeface="Arial Black" panose="020B0A04020102020204" pitchFamily="34" charset="0"/>
              </a:rPr>
              <a:t>COMMUTER</a:t>
            </a:r>
            <a:endParaRPr lang="en-US" sz="98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8781"/>
            <a:ext cx="7772400" cy="2387600"/>
          </a:xfrm>
        </p:spPr>
        <p:txBody>
          <a:bodyPr>
            <a:normAutofit/>
          </a:bodyPr>
          <a:lstStyle/>
          <a:p>
            <a:r>
              <a:rPr lang="en-US" sz="10500" dirty="0" smtClean="0">
                <a:latin typeface="Arial Black" panose="020B0A04020102020204" pitchFamily="34" charset="0"/>
              </a:rPr>
              <a:t>DOG</a:t>
            </a:r>
            <a:endParaRPr lang="en-US" sz="10500" dirty="0">
              <a:latin typeface="Arial Black" panose="020B0A040201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6249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57" y="1669312"/>
            <a:ext cx="8793127" cy="2892412"/>
          </a:xfrm>
        </p:spPr>
        <p:txBody>
          <a:bodyPr>
            <a:normAutofit fontScale="90000"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UNDECIDED/ UNDECLARED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2849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4" y="1350335"/>
            <a:ext cx="8736834" cy="332799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CC66FF"/>
                </a:solidFill>
                <a:latin typeface="Arial Black" panose="020B0A04020102020204" pitchFamily="34" charset="0"/>
              </a:rPr>
              <a:t>Category:   Preparing </a:t>
            </a:r>
            <a:r>
              <a:rPr lang="en-US" sz="7200" dirty="0" smtClean="0">
                <a:solidFill>
                  <a:srgbClr val="CC66FF"/>
                </a:solidFill>
                <a:latin typeface="Arial Black" panose="020B0A04020102020204" pitchFamily="34" charset="0"/>
              </a:rPr>
              <a:t>for life after college</a:t>
            </a:r>
            <a:r>
              <a:rPr lang="en-US" sz="7200" dirty="0" smtClean="0">
                <a:solidFill>
                  <a:srgbClr val="CC66FF"/>
                </a:solidFill>
                <a:latin typeface="Arial Black" panose="020B0A04020102020204" pitchFamily="34" charset="0"/>
              </a:rPr>
              <a:t>*</a:t>
            </a:r>
            <a:endParaRPr lang="en-US" sz="7200" i="1" dirty="0">
              <a:solidFill>
                <a:srgbClr val="CC66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0684" y="5049420"/>
            <a:ext cx="8552953" cy="1159994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* Any type of education after high school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4450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471" y="2678649"/>
            <a:ext cx="8361229" cy="2098226"/>
          </a:xfrm>
        </p:spPr>
        <p:txBody>
          <a:bodyPr>
            <a:normAutofit fontScale="90000"/>
          </a:bodyPr>
          <a:lstStyle/>
          <a:p>
            <a:r>
              <a:rPr lang="en-US" sz="10000" dirty="0" smtClean="0">
                <a:latin typeface="Arial Black" panose="020B0A04020102020204" pitchFamily="34" charset="0"/>
              </a:rPr>
              <a:t>GRADUATE SCHOOL</a:t>
            </a:r>
            <a:endParaRPr lang="en-US" sz="10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9524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194555"/>
            <a:ext cx="8361229" cy="2098226"/>
          </a:xfrm>
        </p:spPr>
        <p:txBody>
          <a:bodyPr>
            <a:normAutofit fontScale="90000"/>
          </a:bodyPr>
          <a:lstStyle/>
          <a:p>
            <a:r>
              <a:rPr lang="en-US" sz="15000" dirty="0">
                <a:latin typeface="Arial Black" panose="020B0A04020102020204" pitchFamily="34" charset="0"/>
              </a:rPr>
              <a:t>GRE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44046"/>
            <a:ext cx="9144000" cy="20782"/>
          </a:xfrm>
          <a:prstGeom prst="line">
            <a:avLst/>
          </a:prstGeom>
          <a:ln w="25400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1965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111428"/>
            <a:ext cx="8361229" cy="2098226"/>
          </a:xfrm>
        </p:spPr>
        <p:txBody>
          <a:bodyPr>
            <a:normAutofit fontScale="90000"/>
          </a:bodyPr>
          <a:lstStyle/>
          <a:p>
            <a:r>
              <a:rPr lang="en-US" sz="15000" dirty="0">
                <a:latin typeface="Arial Black" panose="020B0A04020102020204" pitchFamily="34" charset="0"/>
              </a:rPr>
              <a:t>LSAT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8415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325" y="1531087"/>
            <a:ext cx="8920717" cy="2562447"/>
          </a:xfrm>
        </p:spPr>
        <p:txBody>
          <a:bodyPr>
            <a:normAutofit/>
          </a:bodyPr>
          <a:lstStyle/>
          <a:p>
            <a:r>
              <a:rPr lang="en-US" sz="7000" dirty="0" smtClean="0">
                <a:latin typeface="Arial Black" panose="020B0A04020102020204" pitchFamily="34" charset="0"/>
              </a:rPr>
              <a:t>APPRENTICESHIP</a:t>
            </a:r>
            <a:r>
              <a:rPr lang="en-US" sz="7200" dirty="0" smtClean="0">
                <a:latin typeface="Arial Black" panose="020B0A04020102020204" pitchFamily="34" charset="0"/>
              </a:rPr>
              <a:t> </a:t>
            </a:r>
            <a:endParaRPr lang="en-US" sz="7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0197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329637"/>
            <a:ext cx="8361229" cy="2098226"/>
          </a:xfrm>
        </p:spPr>
        <p:txBody>
          <a:bodyPr>
            <a:normAutofit fontScale="90000"/>
          </a:bodyPr>
          <a:lstStyle/>
          <a:p>
            <a:r>
              <a:rPr lang="en-US" sz="15000" dirty="0" smtClean="0">
                <a:latin typeface="Arial Black" panose="020B0A04020102020204" pitchFamily="34" charset="0"/>
              </a:rPr>
              <a:t>JOB</a:t>
            </a:r>
            <a:endParaRPr lang="en-US" sz="15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3168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063141"/>
            <a:ext cx="8361229" cy="2098226"/>
          </a:xfrm>
        </p:spPr>
        <p:txBody>
          <a:bodyPr/>
          <a:lstStyle/>
          <a:p>
            <a:r>
              <a:rPr lang="en-US" sz="10500" dirty="0" smtClean="0">
                <a:latin typeface="Arial Black" panose="020B0A04020102020204" pitchFamily="34" charset="0"/>
              </a:rPr>
              <a:t>CAREER</a:t>
            </a:r>
            <a:endParaRPr lang="en-US" sz="10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9295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376091"/>
            <a:ext cx="8361229" cy="2098226"/>
          </a:xfrm>
        </p:spPr>
        <p:txBody>
          <a:bodyPr>
            <a:noAutofit/>
          </a:bodyPr>
          <a:lstStyle/>
          <a:p>
            <a:r>
              <a:rPr lang="en-US" sz="9500" dirty="0" smtClean="0">
                <a:latin typeface="Arial Black" panose="020B0A04020102020204" pitchFamily="34" charset="0"/>
              </a:rPr>
              <a:t>MASTER’S DEGREE</a:t>
            </a:r>
            <a:endParaRPr lang="en-US" sz="9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6846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173773"/>
            <a:ext cx="8361229" cy="2098226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rial Black" panose="020B0A04020102020204" pitchFamily="34" charset="0"/>
              </a:rPr>
              <a:t>DOCTORATE DEGREE/PHD</a:t>
            </a:r>
            <a:endParaRPr lang="en-US" sz="8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735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43" y="1688161"/>
            <a:ext cx="8552661" cy="3376613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Category:   Paying for College</a:t>
            </a:r>
            <a:endParaRPr lang="en-US" sz="88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9601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46" y="692567"/>
            <a:ext cx="9055702" cy="393404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Category:  </a:t>
            </a:r>
            <a:br>
              <a:rPr lang="en-US" sz="7200" dirty="0" smtClean="0">
                <a:solidFill>
                  <a:srgbClr val="0000CC"/>
                </a:solidFill>
                <a:latin typeface="Arial Black" panose="020B0A04020102020204" pitchFamily="34" charset="0"/>
              </a:rPr>
            </a:br>
            <a:r>
              <a:rPr lang="en-US" sz="72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Reasons </a:t>
            </a:r>
            <a:r>
              <a:rPr lang="en-US" sz="7200" dirty="0">
                <a:solidFill>
                  <a:srgbClr val="0000CC"/>
                </a:solidFill>
                <a:latin typeface="Arial Black" panose="020B0A04020102020204" pitchFamily="34" charset="0"/>
              </a:rPr>
              <a:t>to go to </a:t>
            </a:r>
            <a:r>
              <a:rPr lang="en-US" sz="72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college</a:t>
            </a:r>
            <a:r>
              <a:rPr lang="en-US" sz="7200" dirty="0">
                <a:solidFill>
                  <a:srgbClr val="0000CC"/>
                </a:solidFill>
                <a:latin typeface="Arial Black" panose="020B0A04020102020204" pitchFamily="34" charset="0"/>
              </a:rPr>
              <a:t>*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5693" y="5295013"/>
            <a:ext cx="8960009" cy="844567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* Any type of education after high school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0324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1536"/>
            <a:ext cx="9144000" cy="2618509"/>
          </a:xfrm>
        </p:spPr>
        <p:txBody>
          <a:bodyPr/>
          <a:lstStyle/>
          <a:p>
            <a:r>
              <a:rPr lang="en-US" sz="8000" dirty="0" smtClean="0">
                <a:latin typeface="Arial Black" panose="020B0A04020102020204" pitchFamily="34" charset="0"/>
              </a:rPr>
              <a:t>DIVERSE EXPERIENCES</a:t>
            </a:r>
            <a:endParaRPr lang="en-US" sz="8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6365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084295"/>
            <a:ext cx="9069572" cy="2211258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Arial Black" panose="020B0A04020102020204" pitchFamily="34" charset="0"/>
              </a:rPr>
              <a:t>INCREASED JOB OPPORTUNITIES</a:t>
            </a:r>
            <a:endParaRPr lang="en-US" sz="7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4597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934754"/>
            <a:ext cx="8361229" cy="2098226"/>
          </a:xfrm>
        </p:spPr>
        <p:txBody>
          <a:bodyPr>
            <a:noAutofit/>
          </a:bodyPr>
          <a:lstStyle/>
          <a:p>
            <a:r>
              <a:rPr lang="en-US" sz="7000" dirty="0" smtClean="0">
                <a:latin typeface="Arial Black" panose="020B0A04020102020204" pitchFamily="34" charset="0"/>
              </a:rPr>
              <a:t>INCREASED OPPORTUNITY FOR GREATER INCOME</a:t>
            </a:r>
            <a:endParaRPr lang="en-US" sz="7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7132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83" y="1101437"/>
            <a:ext cx="8624000" cy="3809910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Arial Black" panose="020B0A04020102020204" pitchFamily="34" charset="0"/>
              </a:rPr>
              <a:t>MEET PEOPLE FROM DIVERSE BACKGROUNDS</a:t>
            </a:r>
            <a:endParaRPr lang="en-US" sz="7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7546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298" y="1880755"/>
            <a:ext cx="8417404" cy="3205402"/>
          </a:xfrm>
        </p:spPr>
        <p:txBody>
          <a:bodyPr>
            <a:noAutofit/>
          </a:bodyPr>
          <a:lstStyle/>
          <a:p>
            <a:r>
              <a:rPr lang="en-US" sz="8500" dirty="0" smtClean="0">
                <a:latin typeface="Arial Black" panose="020B0A04020102020204" pitchFamily="34" charset="0"/>
              </a:rPr>
              <a:t>ACHIEVE CAREER GOALS</a:t>
            </a:r>
            <a:endParaRPr lang="en-US" sz="8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8784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385" y="2146879"/>
            <a:ext cx="8361229" cy="2098226"/>
          </a:xfrm>
        </p:spPr>
        <p:txBody>
          <a:bodyPr/>
          <a:lstStyle/>
          <a:p>
            <a:r>
              <a:rPr lang="en-US" sz="10500" dirty="0" smtClean="0">
                <a:latin typeface="Arial Black" panose="020B0A04020102020204" pitchFamily="34" charset="0"/>
              </a:rPr>
              <a:t>IT’S FUN</a:t>
            </a:r>
            <a:endParaRPr lang="en-US" sz="10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218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249099"/>
            <a:ext cx="8771973" cy="337552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7000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Category:      </a:t>
            </a:r>
            <a:br>
              <a:rPr lang="en-US" sz="7000" dirty="0" smtClean="0">
                <a:solidFill>
                  <a:srgbClr val="FF6600"/>
                </a:solidFill>
                <a:latin typeface="Arial Black" panose="020B0A04020102020204" pitchFamily="34" charset="0"/>
              </a:rPr>
            </a:br>
            <a:r>
              <a:rPr lang="en-US" sz="7000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Things to remember when applying for college</a:t>
            </a:r>
            <a:endParaRPr lang="en-US" sz="7000" i="1" dirty="0">
              <a:solidFill>
                <a:srgbClr val="FF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969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749" y="2026227"/>
            <a:ext cx="8361229" cy="2658491"/>
          </a:xfrm>
        </p:spPr>
        <p:txBody>
          <a:bodyPr>
            <a:norm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MEET DEADLINES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9949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84664"/>
            <a:ext cx="9179859" cy="2627676"/>
          </a:xfrm>
        </p:spPr>
        <p:txBody>
          <a:bodyPr>
            <a:normAutofit/>
          </a:bodyPr>
          <a:lstStyle/>
          <a:p>
            <a:r>
              <a:rPr lang="en-US" sz="8200" dirty="0" smtClean="0">
                <a:latin typeface="Arial Black" panose="020B0A04020102020204" pitchFamily="34" charset="0"/>
              </a:rPr>
              <a:t>SEND TRANSCRIPTS</a:t>
            </a:r>
            <a:endParaRPr lang="en-US" sz="8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2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28" y="2097736"/>
            <a:ext cx="8361229" cy="2098226"/>
          </a:xfrm>
        </p:spPr>
        <p:txBody>
          <a:bodyPr/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FAFSA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6317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28" y="1233377"/>
            <a:ext cx="9051643" cy="3446201"/>
          </a:xfrm>
        </p:spPr>
        <p:txBody>
          <a:bodyPr/>
          <a:lstStyle/>
          <a:p>
            <a:r>
              <a:rPr lang="en-US" sz="9000" dirty="0" smtClean="0">
                <a:latin typeface="Arial Black" panose="020B0A04020102020204" pitchFamily="34" charset="0"/>
              </a:rPr>
              <a:t>ATTEND ORIENTATION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9897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892" y="1101436"/>
            <a:ext cx="8361229" cy="3944935"/>
          </a:xfrm>
        </p:spPr>
        <p:txBody>
          <a:bodyPr>
            <a:norm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TAKE PLACEMENT TEST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7716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677" y="1594882"/>
            <a:ext cx="8720645" cy="3519377"/>
          </a:xfrm>
        </p:spPr>
        <p:txBody>
          <a:bodyPr>
            <a:no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SEND ACT/SAT SCORES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2307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8614" y="1860698"/>
            <a:ext cx="8606568" cy="2775536"/>
          </a:xfrm>
        </p:spPr>
        <p:txBody>
          <a:bodyPr>
            <a:norm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ACCEPT ADMISSION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5622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76959"/>
            <a:ext cx="8952614" cy="312034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Category:      Prepare for College</a:t>
            </a:r>
            <a:endParaRPr lang="en-US" sz="8000" i="1" dirty="0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7154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1776845"/>
            <a:ext cx="8606568" cy="2823425"/>
          </a:xfrm>
        </p:spPr>
        <p:txBody>
          <a:bodyPr>
            <a:noAutofit/>
          </a:bodyPr>
          <a:lstStyle/>
          <a:p>
            <a:r>
              <a:rPr lang="en-US" sz="10500" dirty="0" smtClean="0">
                <a:latin typeface="Arial Black" panose="020B0A04020102020204" pitchFamily="34" charset="0"/>
              </a:rPr>
              <a:t>STUDY FOR ACT</a:t>
            </a:r>
            <a:endParaRPr lang="en-US" sz="10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0796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93" y="1894812"/>
            <a:ext cx="8952614" cy="2699419"/>
          </a:xfrm>
        </p:spPr>
        <p:txBody>
          <a:bodyPr>
            <a:noAutofit/>
          </a:bodyPr>
          <a:lstStyle/>
          <a:p>
            <a:r>
              <a:rPr lang="en-US" sz="7500" dirty="0" smtClean="0">
                <a:latin typeface="Arial Black" panose="020B0A04020102020204" pitchFamily="34" charset="0"/>
              </a:rPr>
              <a:t>RESEARCH SCHOLARSHIPS</a:t>
            </a:r>
            <a:endParaRPr lang="en-US" sz="7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4164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163" y="1475508"/>
            <a:ext cx="8603673" cy="3356263"/>
          </a:xfrm>
        </p:spPr>
        <p:txBody>
          <a:bodyPr>
            <a:norm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PERSONAL STATEMENT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59169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1780793"/>
            <a:ext cx="8625902" cy="2739251"/>
          </a:xfrm>
        </p:spPr>
        <p:txBody>
          <a:bodyPr>
            <a:normAutofit fontScale="90000"/>
          </a:bodyPr>
          <a:lstStyle/>
          <a:p>
            <a:r>
              <a:rPr lang="en-US" sz="10000" dirty="0" smtClean="0">
                <a:latin typeface="Arial Black" panose="020B0A04020102020204" pitchFamily="34" charset="0"/>
              </a:rPr>
              <a:t>COLLEGE VISTIS</a:t>
            </a:r>
            <a:endParaRPr lang="en-US" sz="10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3710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427" y="1236518"/>
            <a:ext cx="8749145" cy="3286127"/>
          </a:xfrm>
        </p:spPr>
        <p:txBody>
          <a:bodyPr>
            <a:norm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CAREER INVENTORY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79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151" y="2017054"/>
            <a:ext cx="8361229" cy="2098226"/>
          </a:xfrm>
        </p:spPr>
        <p:txBody>
          <a:bodyPr/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TUITION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90675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59" y="1690578"/>
            <a:ext cx="8906845" cy="369074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CC00"/>
                </a:solidFill>
                <a:latin typeface="Arial Black" panose="020B0A04020102020204" pitchFamily="34" charset="0"/>
              </a:rPr>
              <a:t>Category:      </a:t>
            </a:r>
            <a:br>
              <a:rPr lang="en-US" sz="7200" dirty="0" smtClean="0">
                <a:solidFill>
                  <a:srgbClr val="FFCC00"/>
                </a:solidFill>
                <a:latin typeface="Arial Black" panose="020B0A04020102020204" pitchFamily="34" charset="0"/>
              </a:rPr>
            </a:br>
            <a:r>
              <a:rPr lang="en-US" sz="7200" dirty="0" smtClean="0">
                <a:solidFill>
                  <a:srgbClr val="FFCC00"/>
                </a:solidFill>
                <a:latin typeface="Arial Black" panose="020B0A04020102020204" pitchFamily="34" charset="0"/>
              </a:rPr>
              <a:t>Having </a:t>
            </a:r>
            <a:r>
              <a:rPr lang="en-US" sz="7200" dirty="0">
                <a:solidFill>
                  <a:srgbClr val="FFCC00"/>
                </a:solidFill>
                <a:latin typeface="Arial Black" panose="020B0A04020102020204" pitchFamily="34" charset="0"/>
              </a:rPr>
              <a:t>the time of your life in college</a:t>
            </a:r>
            <a:endParaRPr lang="en-US" sz="7200" i="1" dirty="0"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18535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3086522"/>
            <a:ext cx="8606568" cy="2098226"/>
          </a:xfrm>
        </p:spPr>
        <p:txBody>
          <a:bodyPr>
            <a:no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GOING TO SPORTING EVENTS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07114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05" y="1093590"/>
            <a:ext cx="8755390" cy="3478410"/>
          </a:xfrm>
        </p:spPr>
        <p:txBody>
          <a:bodyPr>
            <a:noAutofit/>
          </a:bodyPr>
          <a:lstStyle/>
          <a:p>
            <a:r>
              <a:rPr lang="en-US" sz="8200" dirty="0" smtClean="0">
                <a:latin typeface="Arial Black" panose="020B0A04020102020204" pitchFamily="34" charset="0"/>
              </a:rPr>
              <a:t>BEING INDEPENDENT</a:t>
            </a:r>
            <a:endParaRPr lang="en-US" sz="8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58266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678" y="2619941"/>
            <a:ext cx="8606568" cy="2098226"/>
          </a:xfrm>
        </p:spPr>
        <p:txBody>
          <a:bodyPr>
            <a:normAutofit fontScale="90000"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SPENDING TIME WITH FRIENDS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1877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2559273"/>
            <a:ext cx="8606568" cy="2098226"/>
          </a:xfrm>
        </p:spPr>
        <p:txBody>
          <a:bodyPr>
            <a:no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STUDY ABROAD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94347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3079046"/>
            <a:ext cx="8606568" cy="2098226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Arial Black" panose="020B0A04020102020204" pitchFamily="34" charset="0"/>
              </a:rPr>
              <a:t>CHOOSE YOUR SCHEDULE</a:t>
            </a:r>
            <a:endParaRPr lang="en-US" sz="10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81538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2511114"/>
            <a:ext cx="8606568" cy="2098226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Arial Black" panose="020B0A04020102020204" pitchFamily="34" charset="0"/>
              </a:rPr>
              <a:t>FIND YOUR PASSION</a:t>
            </a:r>
            <a:endParaRPr lang="en-US" sz="10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73047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079" y="1520454"/>
            <a:ext cx="8856921" cy="3604439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99FF"/>
                </a:solidFill>
                <a:latin typeface="Arial Black" panose="020B0A04020102020204" pitchFamily="34" charset="0"/>
              </a:rPr>
              <a:t>Category:   </a:t>
            </a:r>
            <a:br>
              <a:rPr lang="en-US" sz="8800" dirty="0" smtClean="0">
                <a:solidFill>
                  <a:srgbClr val="FF99FF"/>
                </a:solidFill>
                <a:latin typeface="Arial Black" panose="020B0A04020102020204" pitchFamily="34" charset="0"/>
              </a:rPr>
            </a:br>
            <a:r>
              <a:rPr lang="en-US" sz="8800" dirty="0" smtClean="0">
                <a:solidFill>
                  <a:srgbClr val="FF99FF"/>
                </a:solidFill>
                <a:latin typeface="Arial Black" panose="020B0A04020102020204" pitchFamily="34" charset="0"/>
              </a:rPr>
              <a:t>Arizona </a:t>
            </a:r>
            <a:r>
              <a:rPr lang="en-US" sz="8800" dirty="0">
                <a:solidFill>
                  <a:srgbClr val="FF99FF"/>
                </a:solidFill>
                <a:latin typeface="Arial Black" panose="020B0A04020102020204" pitchFamily="34" charset="0"/>
              </a:rPr>
              <a:t>school trivia</a:t>
            </a:r>
            <a:endParaRPr lang="en-US" sz="8800" i="1" dirty="0">
              <a:solidFill>
                <a:srgbClr val="FF99FF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99427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1887147"/>
            <a:ext cx="8606568" cy="2098226"/>
          </a:xfrm>
        </p:spPr>
        <p:txBody>
          <a:bodyPr>
            <a:norm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WILDCAT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66649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37" y="2044845"/>
            <a:ext cx="8606568" cy="2098226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Arial Black" panose="020B0A04020102020204" pitchFamily="34" charset="0"/>
              </a:rPr>
              <a:t>FLAGSTAFF</a:t>
            </a:r>
            <a:endParaRPr lang="en-US" sz="10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023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28" y="1330035"/>
            <a:ext cx="8977746" cy="3387437"/>
          </a:xfrm>
        </p:spPr>
        <p:txBody>
          <a:bodyPr/>
          <a:lstStyle/>
          <a:p>
            <a:r>
              <a:rPr lang="en-US" sz="8000" dirty="0" smtClean="0">
                <a:latin typeface="Arial Black" panose="020B0A04020102020204" pitchFamily="34" charset="0"/>
              </a:rPr>
              <a:t>SUBSIDIZED STUDENT LOAN</a:t>
            </a:r>
            <a:endParaRPr lang="en-US" sz="8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95525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2830403"/>
            <a:ext cx="8606568" cy="2098226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Arial Black" panose="020B0A04020102020204" pitchFamily="34" charset="0"/>
              </a:rPr>
              <a:t>GRAND CANYON UNIVERSITY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77804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2360240"/>
            <a:ext cx="8606568" cy="2098226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Arial Black" panose="020B0A04020102020204" pitchFamily="34" charset="0"/>
              </a:rPr>
              <a:t>ARIZONA ASSURANCE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0895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2529550"/>
            <a:ext cx="8606568" cy="2098226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rial Black" panose="020B0A04020102020204" pitchFamily="34" charset="0"/>
              </a:rPr>
              <a:t>YAVAPAI COMMUNITY COLLEGE</a:t>
            </a:r>
            <a:endParaRPr lang="en-US" sz="8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2046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2801945"/>
            <a:ext cx="8606568" cy="2098226"/>
          </a:xfrm>
        </p:spPr>
        <p:txBody>
          <a:bodyPr>
            <a:noAutofit/>
          </a:bodyPr>
          <a:lstStyle/>
          <a:p>
            <a:r>
              <a:rPr lang="en-US" sz="8500" dirty="0" smtClean="0">
                <a:latin typeface="Arial Black" panose="020B0A04020102020204" pitchFamily="34" charset="0"/>
              </a:rPr>
              <a:t>UNIVERAL TECHNICAL INSTITUTE</a:t>
            </a:r>
            <a:endParaRPr lang="en-US" sz="85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78429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67" y="1859973"/>
            <a:ext cx="8606568" cy="2619274"/>
          </a:xfrm>
        </p:spPr>
        <p:txBody>
          <a:bodyPr>
            <a:noAutofit/>
          </a:bodyPr>
          <a:lstStyle/>
          <a:p>
            <a:r>
              <a:rPr lang="en-US" sz="8200" dirty="0" smtClean="0">
                <a:latin typeface="Arial Black" panose="020B0A04020102020204" pitchFamily="34" charset="0"/>
              </a:rPr>
              <a:t>LUMBERJACK SCHOLARSHIP</a:t>
            </a:r>
            <a:endParaRPr lang="en-US" sz="82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44999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1660993"/>
            <a:ext cx="8606568" cy="2098226"/>
          </a:xfrm>
        </p:spPr>
        <p:txBody>
          <a:bodyPr>
            <a:normAutofit fontScale="90000"/>
          </a:bodyPr>
          <a:lstStyle/>
          <a:p>
            <a:r>
              <a:rPr lang="en-US" sz="8000" dirty="0" smtClean="0">
                <a:latin typeface="Arial Black" panose="020B0A04020102020204" pitchFamily="34" charset="0"/>
              </a:rPr>
              <a:t>UOFA, ASU, NAU</a:t>
            </a:r>
            <a:endParaRPr lang="en-US" sz="8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33566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2049122"/>
            <a:ext cx="8606568" cy="2098226"/>
          </a:xfrm>
        </p:spPr>
        <p:txBody>
          <a:bodyPr>
            <a:norm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LOPES UP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84989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1702901"/>
            <a:ext cx="8606568" cy="2992125"/>
          </a:xfrm>
        </p:spPr>
        <p:txBody>
          <a:bodyPr>
            <a:no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MAROON AND GOLD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10529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339" y="1796902"/>
            <a:ext cx="8687321" cy="2206693"/>
          </a:xfrm>
        </p:spPr>
        <p:txBody>
          <a:bodyPr>
            <a:noAutofit/>
          </a:bodyPr>
          <a:lstStyle/>
          <a:p>
            <a:r>
              <a:rPr lang="en-US" sz="9000" dirty="0" smtClean="0">
                <a:latin typeface="Arial Black" panose="020B0A04020102020204" pitchFamily="34" charset="0"/>
              </a:rPr>
              <a:t>ARTICHOKES</a:t>
            </a:r>
            <a:endParaRPr lang="en-US" sz="9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48690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2502044"/>
            <a:ext cx="8606568" cy="2098226"/>
          </a:xfrm>
        </p:spPr>
        <p:txBody>
          <a:bodyPr>
            <a:no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BEAR DOWN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26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94" y="1344701"/>
            <a:ext cx="8950096" cy="2850781"/>
          </a:xfrm>
        </p:spPr>
        <p:txBody>
          <a:bodyPr>
            <a:normAutofit/>
          </a:bodyPr>
          <a:lstStyle/>
          <a:p>
            <a:r>
              <a:rPr lang="en-US" sz="8800" dirty="0" smtClean="0">
                <a:latin typeface="Arial Black" panose="020B0A04020102020204" pitchFamily="34" charset="0"/>
              </a:rPr>
              <a:t>WORK-STUDY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5839691"/>
            <a:ext cx="9144000" cy="20782"/>
          </a:xfrm>
          <a:prstGeom prst="line">
            <a:avLst/>
          </a:prstGeom>
          <a:ln w="254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24540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16" y="2568669"/>
            <a:ext cx="8606568" cy="2098226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rial Black" panose="020B0A04020102020204" pitchFamily="34" charset="0"/>
              </a:rPr>
              <a:t>OBAMA SCHOLARSHIP PROGRAM</a:t>
            </a:r>
            <a:endParaRPr lang="en-US" sz="8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5971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37" y="1937268"/>
            <a:ext cx="8606568" cy="2098226"/>
          </a:xfrm>
        </p:spPr>
        <p:txBody>
          <a:bodyPr>
            <a:norm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FORK ‘EM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83589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231" y="2744092"/>
            <a:ext cx="8606568" cy="2098226"/>
          </a:xfrm>
        </p:spPr>
        <p:txBody>
          <a:bodyPr>
            <a:noAutofit/>
          </a:bodyPr>
          <a:lstStyle/>
          <a:p>
            <a:r>
              <a:rPr lang="en-US" sz="11000" dirty="0" smtClean="0">
                <a:latin typeface="Arial Black" panose="020B0A04020102020204" pitchFamily="34" charset="0"/>
              </a:rPr>
              <a:t>FEAR THE AXE</a:t>
            </a:r>
            <a:endParaRPr lang="en-US" sz="11000" dirty="0">
              <a:latin typeface="Arial Black" panose="020B0A04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033655"/>
            <a:ext cx="9144000" cy="20782"/>
          </a:xfrm>
          <a:prstGeom prst="line">
            <a:avLst/>
          </a:prstGeom>
          <a:ln w="254000">
            <a:solidFill>
              <a:srgbClr val="FF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982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843</TotalTime>
  <Words>238</Words>
  <Application>Microsoft Office PowerPoint</Application>
  <PresentationFormat>On-screen Show (4:3)</PresentationFormat>
  <Paragraphs>95</Paragraphs>
  <Slides>92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7" baseType="lpstr">
      <vt:lpstr>Arial</vt:lpstr>
      <vt:lpstr>Arial Black</vt:lpstr>
      <vt:lpstr>Calibri</vt:lpstr>
      <vt:lpstr>Calibri Light</vt:lpstr>
      <vt:lpstr>Office Theme</vt:lpstr>
      <vt:lpstr>Category: Pets</vt:lpstr>
      <vt:lpstr>CAT</vt:lpstr>
      <vt:lpstr>GOLD FISH</vt:lpstr>
      <vt:lpstr>DOG</vt:lpstr>
      <vt:lpstr>Category:   Paying for College</vt:lpstr>
      <vt:lpstr>FAFSA</vt:lpstr>
      <vt:lpstr>TUITION</vt:lpstr>
      <vt:lpstr>SUBSIDIZED STUDENT LOAN</vt:lpstr>
      <vt:lpstr>WORK-STUDY</vt:lpstr>
      <vt:lpstr>FINANCIAL PACKAGE</vt:lpstr>
      <vt:lpstr>SCHOLARSHIP</vt:lpstr>
      <vt:lpstr>Category: Things that successful college students do…</vt:lpstr>
      <vt:lpstr>MEET WITH PROFESSORS</vt:lpstr>
      <vt:lpstr>JOIN STUDY GROUPS</vt:lpstr>
      <vt:lpstr>READ</vt:lpstr>
      <vt:lpstr>JOIN CLUBS OR ORGANIZAITONS</vt:lpstr>
      <vt:lpstr>MANAGE THEIR TIME</vt:lpstr>
      <vt:lpstr>MEET WITH AN ADVISOR/ COUNSELOR</vt:lpstr>
      <vt:lpstr>SET GOALS</vt:lpstr>
      <vt:lpstr>ASK FOR HELP</vt:lpstr>
      <vt:lpstr>Category:          Types of postsecondary institutions*</vt:lpstr>
      <vt:lpstr>FOUR-YEAR UNIVERSITY</vt:lpstr>
      <vt:lpstr>COMMUNITY COLLEGE</vt:lpstr>
      <vt:lpstr>TECHNICAL SCHOOL</vt:lpstr>
      <vt:lpstr>FOR-PROFIT UNIVERITY</vt:lpstr>
      <vt:lpstr>PUBLIC UNIVERSITY</vt:lpstr>
      <vt:lpstr>IVY LEAGUE</vt:lpstr>
      <vt:lpstr>Category: College Vocabulary</vt:lpstr>
      <vt:lpstr>COURSE SYLLABUS</vt:lpstr>
      <vt:lpstr>SEMESTER</vt:lpstr>
      <vt:lpstr>FULL-TIME STUDNET</vt:lpstr>
      <vt:lpstr>TRANSFER</vt:lpstr>
      <vt:lpstr>COURSE CREDITS</vt:lpstr>
      <vt:lpstr>ASSOCIATE’S DEGREE</vt:lpstr>
      <vt:lpstr>BACHELOR’S DEGREE</vt:lpstr>
      <vt:lpstr>MAJOR</vt:lpstr>
      <vt:lpstr>MINOR</vt:lpstr>
      <vt:lpstr>RESIDENCE HALL/ DORM</vt:lpstr>
      <vt:lpstr>COMMUTER</vt:lpstr>
      <vt:lpstr>UNDECIDED/ UNDECLARED</vt:lpstr>
      <vt:lpstr>Category:   Preparing for life after college*</vt:lpstr>
      <vt:lpstr>GRADUATE SCHOOL</vt:lpstr>
      <vt:lpstr>GRE</vt:lpstr>
      <vt:lpstr>LSAT</vt:lpstr>
      <vt:lpstr>APPRENTICESHIP </vt:lpstr>
      <vt:lpstr>JOB</vt:lpstr>
      <vt:lpstr>CAREER</vt:lpstr>
      <vt:lpstr>MASTER’S DEGREE</vt:lpstr>
      <vt:lpstr>DOCTORATE DEGREE/PHD</vt:lpstr>
      <vt:lpstr>Category:   Reasons to go to college*</vt:lpstr>
      <vt:lpstr>DIVERSE EXPERIENCES</vt:lpstr>
      <vt:lpstr>INCREASED JOB OPPORTUNITIES</vt:lpstr>
      <vt:lpstr>INCREASED OPPORTUNITY FOR GREATER INCOME</vt:lpstr>
      <vt:lpstr>MEET PEOPLE FROM DIVERSE BACKGROUNDS</vt:lpstr>
      <vt:lpstr>ACHIEVE CAREER GOALS</vt:lpstr>
      <vt:lpstr>IT’S FUN</vt:lpstr>
      <vt:lpstr>Category:       Things to remember when applying for college</vt:lpstr>
      <vt:lpstr>MEET DEADLINES</vt:lpstr>
      <vt:lpstr>SEND TRANSCRIPTS</vt:lpstr>
      <vt:lpstr>ATTEND ORIENTATION</vt:lpstr>
      <vt:lpstr>TAKE PLACEMENT TEST</vt:lpstr>
      <vt:lpstr>SEND ACT/SAT SCORES</vt:lpstr>
      <vt:lpstr>ACCEPT ADMISSION</vt:lpstr>
      <vt:lpstr>Category:      Prepare for College</vt:lpstr>
      <vt:lpstr>STUDY FOR ACT</vt:lpstr>
      <vt:lpstr>RESEARCH SCHOLARSHIPS</vt:lpstr>
      <vt:lpstr>PERSONAL STATEMENT</vt:lpstr>
      <vt:lpstr>COLLEGE VISTIS</vt:lpstr>
      <vt:lpstr>CAREER INVENTORY</vt:lpstr>
      <vt:lpstr>Category:       Having the time of your life in college</vt:lpstr>
      <vt:lpstr>GOING TO SPORTING EVENTS</vt:lpstr>
      <vt:lpstr>BEING INDEPENDENT</vt:lpstr>
      <vt:lpstr>SPENDING TIME WITH FRIENDS</vt:lpstr>
      <vt:lpstr>STUDY ABROAD</vt:lpstr>
      <vt:lpstr>CHOOSE YOUR SCHEDULE</vt:lpstr>
      <vt:lpstr>FIND YOUR PASSION</vt:lpstr>
      <vt:lpstr>Category:    Arizona school trivia</vt:lpstr>
      <vt:lpstr>WILDCAT</vt:lpstr>
      <vt:lpstr>FLAGSTAFF</vt:lpstr>
      <vt:lpstr>GRAND CANYON UNIVERSITY</vt:lpstr>
      <vt:lpstr>ARIZONA ASSURANCE</vt:lpstr>
      <vt:lpstr>YAVAPAI COMMUNITY COLLEGE</vt:lpstr>
      <vt:lpstr>UNIVERAL TECHNICAL INSTITUTE</vt:lpstr>
      <vt:lpstr>LUMBERJACK SCHOLARSHIP</vt:lpstr>
      <vt:lpstr>UOFA, ASU, NAU</vt:lpstr>
      <vt:lpstr>LOPES UP</vt:lpstr>
      <vt:lpstr>MAROON AND GOLD</vt:lpstr>
      <vt:lpstr>ARTICHOKES</vt:lpstr>
      <vt:lpstr>BEAR DOWN</vt:lpstr>
      <vt:lpstr>OBAMA SCHOLARSHIP PROGRAM</vt:lpstr>
      <vt:lpstr>FORK ‘EM</vt:lpstr>
      <vt:lpstr>FEAR THE AXE</vt:lpstr>
    </vt:vector>
  </TitlesOfParts>
  <Company>Northern Arizona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Category:   paying for college</dc:title>
  <dc:creator>Andrea Lizeth Gonzalez</dc:creator>
  <cp:lastModifiedBy>Andrea Lizeth Gonzalez</cp:lastModifiedBy>
  <cp:revision>36</cp:revision>
  <cp:lastPrinted>2016-06-12T00:30:05Z</cp:lastPrinted>
  <dcterms:created xsi:type="dcterms:W3CDTF">2016-05-18T16:27:50Z</dcterms:created>
  <dcterms:modified xsi:type="dcterms:W3CDTF">2016-06-12T00:34:57Z</dcterms:modified>
</cp:coreProperties>
</file>