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notesSlides/notesSlide8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5.xml" ContentType="application/vnd.openxmlformats-officedocument.themeOverride+xml"/>
  <Override PartName="/ppt/notesSlides/notesSlide9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6.xml" ContentType="application/vnd.openxmlformats-officedocument.themeOverride+xml"/>
  <Override PartName="/ppt/notesSlides/notesSlide10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theme/themeOverride7.xml" ContentType="application/vnd.openxmlformats-officedocument.themeOverr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9" r:id="rId1"/>
    <p:sldMasterId id="2147483691" r:id="rId2"/>
  </p:sldMasterIdLst>
  <p:notesMasterIdLst>
    <p:notesMasterId r:id="rId18"/>
  </p:notesMasterIdLst>
  <p:handoutMasterIdLst>
    <p:handoutMasterId r:id="rId19"/>
  </p:handoutMasterIdLst>
  <p:sldIdLst>
    <p:sldId id="256" r:id="rId3"/>
    <p:sldId id="257" r:id="rId4"/>
    <p:sldId id="258" r:id="rId5"/>
    <p:sldId id="265" r:id="rId6"/>
    <p:sldId id="264" r:id="rId7"/>
    <p:sldId id="266" r:id="rId8"/>
    <p:sldId id="267" r:id="rId9"/>
    <p:sldId id="268" r:id="rId10"/>
    <p:sldId id="269" r:id="rId11"/>
    <p:sldId id="270" r:id="rId12"/>
    <p:sldId id="259" r:id="rId13"/>
    <p:sldId id="261" r:id="rId14"/>
    <p:sldId id="260" r:id="rId15"/>
    <p:sldId id="262" r:id="rId16"/>
    <p:sldId id="263" r:id="rId17"/>
  </p:sldIdLst>
  <p:sldSz cx="12192000" cy="6858000"/>
  <p:notesSz cx="7019925" cy="93059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hawn M Donnelly" initials="SMD" lastIdx="1" clrIdx="0">
    <p:extLst>
      <p:ext uri="{19B8F6BF-5375-455C-9EA6-DF929625EA0E}">
        <p15:presenceInfo xmlns:p15="http://schemas.microsoft.com/office/powerpoint/2012/main" userId="Shawn M Donnell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03" autoAdjust="0"/>
    <p:restoredTop sz="74270" autoAdjust="0"/>
  </p:normalViewPr>
  <p:slideViewPr>
    <p:cSldViewPr snapToGrid="0">
      <p:cViewPr varScale="1">
        <p:scale>
          <a:sx n="65" d="100"/>
          <a:sy n="65" d="100"/>
        </p:scale>
        <p:origin x="90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C:\Users\smd427\Documents\Middle%20Grade%20Initative\CCRA%20Rubric\2017\Data\Data%20and%20Tables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C:\Users\smd427\Documents\Middle%20Grade%20Initative\CCRA%20Rubric\2017\Data\Data%20and%20Tables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oleObject" Target="file:///C:\Users\smd427\Documents\Middle%20Grade%20Initative\CCRA%20Rubric\2017\Data\Data%20and%20Tables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file:///C:\Users\smd427\Documents\Middle%20Grade%20Initative\CCRA%20Rubric\2017\Data\Data%20and%20Tables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file:///C:\Users\smd427\Documents\Middle%20Grade%20Initative\CCRA%20Rubric\2017\Data\Data%20and%20Tables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file:///C:\Users\smd427\Documents\Middle%20Grade%20Initative\CCRA%20Rubric\2017\Data\Data%20and%20Tables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oleObject" Target="file:///C:\Users\smd427\Documents\Middle%20Grade%20Initative\CCRA%20Rubric\2017\Data\Data%20and%20Tables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md427\Documents\Middle%20Grade%20Initative\CAP%20Course%20General\Aggregate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smd427\Documents\Middle%20Grade%20Initative\CAP%20Course%20General\Aggregate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6267949839603384"/>
          <c:y val="4.2265966754155733E-2"/>
          <c:w val="0.53732050160396616"/>
          <c:h val="0.91143804392871941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Tables!$G$4</c:f>
              <c:strCache>
                <c:ptCount val="1"/>
                <c:pt idx="0">
                  <c:v>We are not doing this in our school.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0425920317652602E-2"/>
                  <c:y val="0.10482064741907261"/>
                </c:manualLayout>
              </c:layout>
              <c:tx>
                <c:rich>
                  <a:bodyPr/>
                  <a:lstStyle/>
                  <a:p>
                    <a:fld id="{FBD008E0-0434-486C-8184-ADCDDD11256C}" type="CELLRANGE">
                      <a:rPr lang="en-US" baseline="0" dirty="0"/>
                      <a:pPr/>
                      <a:t>[CELLRANGE]</a:t>
                    </a:fld>
                    <a:r>
                      <a:rPr lang="en-US" baseline="0" dirty="0"/>
                      <a:t>, </a:t>
                    </a:r>
                    <a:fld id="{005722A9-79E1-4FF5-981F-4DABBEB16AF0}" type="VALUE">
                      <a:rPr lang="en-US" baseline="0" dirty="0"/>
                      <a:pPr/>
                      <a:t>[VALUE]</a:t>
                    </a:fld>
                    <a:endParaRPr lang="en-US" baseline="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8BF6-4AFA-AFBD-5DE2EB5F1F83}"/>
                </c:ext>
              </c:extLst>
            </c:dLbl>
            <c:dLbl>
              <c:idx val="1"/>
              <c:layout>
                <c:manualLayout>
                  <c:x val="2.167701393095094E-2"/>
                  <c:y val="0.11231822995809734"/>
                </c:manualLayout>
              </c:layout>
              <c:tx>
                <c:rich>
                  <a:bodyPr/>
                  <a:lstStyle/>
                  <a:p>
                    <a:fld id="{72E5ADF4-24D2-4460-9552-1DCD1ACA8259}" type="CELLRANGE">
                      <a:rPr lang="en-US" baseline="0" dirty="0"/>
                      <a:pPr/>
                      <a:t>[CELLRANGE]</a:t>
                    </a:fld>
                    <a:r>
                      <a:rPr lang="en-US" baseline="0" dirty="0"/>
                      <a:t>, </a:t>
                    </a:r>
                    <a:fld id="{BCE7C54F-224B-45E6-9230-BFA8385EAA2C}" type="VALUE">
                      <a:rPr lang="en-US" baseline="0" dirty="0"/>
                      <a:pPr/>
                      <a:t>[VALUE]</a:t>
                    </a:fld>
                    <a:endParaRPr lang="en-US" baseline="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8BF6-4AFA-AFBD-5DE2EB5F1F83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B4D18F44-6E82-4DF1-8378-AA5F47AFB354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9101582A-BBC4-4848-81C7-77F9257BA2F4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8BF6-4AFA-AFBD-5DE2EB5F1F83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3D00F5AB-42A2-4B52-920A-8760A3D41246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FF8BA989-5A2D-47E7-97DB-82262C507485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8BF6-4AFA-AFBD-5DE2EB5F1F8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Tables!$A$5:$A$8</c:f>
              <c:strCache>
                <c:ptCount val="4"/>
                <c:pt idx="0">
                  <c:v>The importance of pursuing postsecondary education is communicated throughout the school.</c:v>
                </c:pt>
                <c:pt idx="1">
                  <c:v>College pennants, banners, and posters are visible in most classrooms and common areas.</c:v>
                </c:pt>
                <c:pt idx="2">
                  <c:v>College-related information and resources are regularly updated and readily available in centralized places.</c:v>
                </c:pt>
                <c:pt idx="3">
                  <c:v>Teachers include visual cues to encourage discussions about their college experience with their students (e.g., displaying their college degrees).</c:v>
                </c:pt>
              </c:strCache>
            </c:strRef>
          </c:cat>
          <c:val>
            <c:numRef>
              <c:f>Tables!$G$5:$G$8</c:f>
              <c:numCache>
                <c:formatCode>General</c:formatCode>
                <c:ptCount val="4"/>
                <c:pt idx="0">
                  <c:v>15</c:v>
                </c:pt>
                <c:pt idx="1">
                  <c:v>18</c:v>
                </c:pt>
                <c:pt idx="2">
                  <c:v>51</c:v>
                </c:pt>
                <c:pt idx="3">
                  <c:v>25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Tables!$B$5:$B$8</c15:f>
                <c15:dlblRangeCache>
                  <c:ptCount val="4"/>
                  <c:pt idx="0">
                    <c:v>6%</c:v>
                  </c:pt>
                  <c:pt idx="1">
                    <c:v>7%</c:v>
                  </c:pt>
                  <c:pt idx="2">
                    <c:v>21%</c:v>
                  </c:pt>
                  <c:pt idx="3">
                    <c:v>10%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4-8BF6-4AFA-AFBD-5DE2EB5F1F83}"/>
            </c:ext>
          </c:extLst>
        </c:ser>
        <c:ser>
          <c:idx val="1"/>
          <c:order val="1"/>
          <c:tx>
            <c:strRef>
              <c:f>Tables!$H$4</c:f>
              <c:strCache>
                <c:ptCount val="1"/>
                <c:pt idx="0">
                  <c:v>We are doing this but could be doing better.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fld id="{30C2C079-EFA8-4140-9FBA-4B19E9FBB6B2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6A5F48A4-A296-449A-B982-27321509CBF9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8BF6-4AFA-AFBD-5DE2EB5F1F83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AE52EF9B-6C80-4658-8533-6E3267F82523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AC6DDA81-4743-42B8-A97A-637BC8A1E342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6-8BF6-4AFA-AFBD-5DE2EB5F1F83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B3AC5EA0-1C05-4571-B40D-E6F83B095DAC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78A4EE55-65A7-487E-A19D-6C5126DC9F29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7-8BF6-4AFA-AFBD-5DE2EB5F1F83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3D72D113-5CC3-42C5-B9AF-6CBEC0E92ECF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29361D92-864D-4102-970E-C69663514671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8-8BF6-4AFA-AFBD-5DE2EB5F1F8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Tables!$A$5:$A$8</c:f>
              <c:strCache>
                <c:ptCount val="4"/>
                <c:pt idx="0">
                  <c:v>The importance of pursuing postsecondary education is communicated throughout the school.</c:v>
                </c:pt>
                <c:pt idx="1">
                  <c:v>College pennants, banners, and posters are visible in most classrooms and common areas.</c:v>
                </c:pt>
                <c:pt idx="2">
                  <c:v>College-related information and resources are regularly updated and readily available in centralized places.</c:v>
                </c:pt>
                <c:pt idx="3">
                  <c:v>Teachers include visual cues to encourage discussions about their college experience with their students (e.g., displaying their college degrees).</c:v>
                </c:pt>
              </c:strCache>
            </c:strRef>
          </c:cat>
          <c:val>
            <c:numRef>
              <c:f>Tables!$H$5:$H$8</c:f>
              <c:numCache>
                <c:formatCode>General</c:formatCode>
                <c:ptCount val="4"/>
                <c:pt idx="0">
                  <c:v>111</c:v>
                </c:pt>
                <c:pt idx="1">
                  <c:v>80</c:v>
                </c:pt>
                <c:pt idx="2">
                  <c:v>127</c:v>
                </c:pt>
                <c:pt idx="3">
                  <c:v>113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Tables!$C$5:$C$8</c15:f>
                <c15:dlblRangeCache>
                  <c:ptCount val="4"/>
                  <c:pt idx="0">
                    <c:v>45%</c:v>
                  </c:pt>
                  <c:pt idx="1">
                    <c:v>32%</c:v>
                  </c:pt>
                  <c:pt idx="2">
                    <c:v>52%</c:v>
                  </c:pt>
                  <c:pt idx="3">
                    <c:v>46%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9-8BF6-4AFA-AFBD-5DE2EB5F1F83}"/>
            </c:ext>
          </c:extLst>
        </c:ser>
        <c:ser>
          <c:idx val="2"/>
          <c:order val="2"/>
          <c:tx>
            <c:strRef>
              <c:f>Tables!$I$4</c:f>
              <c:strCache>
                <c:ptCount val="1"/>
                <c:pt idx="0">
                  <c:v>We do this well in our school.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fld id="{4B85D1C3-21CD-4792-847E-C65F5AB90DF7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3AD82897-E574-417C-9782-A5511BDC127D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A-8BF6-4AFA-AFBD-5DE2EB5F1F83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94A753FB-CCB6-4F15-8502-2BD476E586EB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7B68A8F1-B2F7-4D7B-9330-B0CE24EDAF87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B-8BF6-4AFA-AFBD-5DE2EB5F1F83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CF49721D-20A6-4576-BE41-3838165C5070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57FAA213-B1B9-4F14-9421-946B8FF04ACC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C-8BF6-4AFA-AFBD-5DE2EB5F1F83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E55E108C-0406-4E18-86EE-F7C9D379BF5A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6557146D-2F8B-45CE-B890-CE8EBAF39456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D-8BF6-4AFA-AFBD-5DE2EB5F1F8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Tables!$A$5:$A$8</c:f>
              <c:strCache>
                <c:ptCount val="4"/>
                <c:pt idx="0">
                  <c:v>The importance of pursuing postsecondary education is communicated throughout the school.</c:v>
                </c:pt>
                <c:pt idx="1">
                  <c:v>College pennants, banners, and posters are visible in most classrooms and common areas.</c:v>
                </c:pt>
                <c:pt idx="2">
                  <c:v>College-related information and resources are regularly updated and readily available in centralized places.</c:v>
                </c:pt>
                <c:pt idx="3">
                  <c:v>Teachers include visual cues to encourage discussions about their college experience with their students (e.g., displaying their college degrees).</c:v>
                </c:pt>
              </c:strCache>
            </c:strRef>
          </c:cat>
          <c:val>
            <c:numRef>
              <c:f>Tables!$I$5:$I$8</c:f>
              <c:numCache>
                <c:formatCode>General</c:formatCode>
                <c:ptCount val="4"/>
                <c:pt idx="0">
                  <c:v>121</c:v>
                </c:pt>
                <c:pt idx="1">
                  <c:v>151</c:v>
                </c:pt>
                <c:pt idx="2">
                  <c:v>67</c:v>
                </c:pt>
                <c:pt idx="3">
                  <c:v>108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Tables!$D$5:$D$8</c15:f>
                <c15:dlblRangeCache>
                  <c:ptCount val="4"/>
                  <c:pt idx="0">
                    <c:v>49%</c:v>
                  </c:pt>
                  <c:pt idx="1">
                    <c:v>61%</c:v>
                  </c:pt>
                  <c:pt idx="2">
                    <c:v>27%</c:v>
                  </c:pt>
                  <c:pt idx="3">
                    <c:v>44%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E-8BF6-4AFA-AFBD-5DE2EB5F1F8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100"/>
        <c:axId val="1447064304"/>
        <c:axId val="1447058704"/>
      </c:barChart>
      <c:catAx>
        <c:axId val="144706430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0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47058704"/>
        <c:crosses val="autoZero"/>
        <c:auto val="1"/>
        <c:lblAlgn val="ctr"/>
        <c:lblOffset val="100"/>
        <c:noMultiLvlLbl val="0"/>
      </c:catAx>
      <c:valAx>
        <c:axId val="1447058704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14470643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5998527267424905"/>
          <c:y val="4.3583257219642589E-2"/>
          <c:w val="0.54001472732575095"/>
          <c:h val="0.91012034585249579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Tables!$G$11</c:f>
              <c:strCache>
                <c:ptCount val="1"/>
                <c:pt idx="0">
                  <c:v>We are not doing this in our school.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fld id="{8812169A-B4A5-4435-BBC7-8529A9A6AF61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4553F7EF-DC44-4D8F-A539-D5AB62509D24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0-14CD-4B44-B0B7-6BAFF513B0F1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994CB422-FFA1-4625-9974-1B65B78D269D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7C9D514B-FDB0-43E0-99F2-76383A48D7A6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14CD-4B44-B0B7-6BAFF513B0F1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7141E8D9-3B16-425A-9407-B327637D48E7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5CE2FFF1-3C51-4E20-B893-2AF60891D59D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14CD-4B44-B0B7-6BAFF513B0F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Tables!$A$12:$A$14</c:f>
              <c:strCache>
                <c:ptCount val="3"/>
                <c:pt idx="0">
                  <c:v>Our school sets goals or benchmarks for improving Early College/Career Readiness &amp; Awareness and reports regularly on progress to educators, staff members, and administrators.</c:v>
                </c:pt>
                <c:pt idx="1">
                  <c:v>Our school engages all stakeholders (e.g., students, educators, parents) in creating a college-going culture.</c:v>
                </c:pt>
                <c:pt idx="2">
                  <c:v>Our school sponsors or provides professional development on topics of Early College/Career Readiness &amp; Awareness.</c:v>
                </c:pt>
              </c:strCache>
            </c:strRef>
          </c:cat>
          <c:val>
            <c:numRef>
              <c:f>Tables!$G$12:$G$14</c:f>
              <c:numCache>
                <c:formatCode>General</c:formatCode>
                <c:ptCount val="3"/>
                <c:pt idx="0">
                  <c:v>33</c:v>
                </c:pt>
                <c:pt idx="1">
                  <c:v>30.999999999999996</c:v>
                </c:pt>
                <c:pt idx="2">
                  <c:v>57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Tables!$B$12:$B$14</c15:f>
                <c15:dlblRangeCache>
                  <c:ptCount val="3"/>
                  <c:pt idx="0">
                    <c:v>13%</c:v>
                  </c:pt>
                  <c:pt idx="1">
                    <c:v>13%</c:v>
                  </c:pt>
                  <c:pt idx="2">
                    <c:v>23%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3-14CD-4B44-B0B7-6BAFF513B0F1}"/>
            </c:ext>
          </c:extLst>
        </c:ser>
        <c:ser>
          <c:idx val="1"/>
          <c:order val="1"/>
          <c:tx>
            <c:strRef>
              <c:f>Tables!$H$11</c:f>
              <c:strCache>
                <c:ptCount val="1"/>
                <c:pt idx="0">
                  <c:v>We are doing this but could be doing better.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fld id="{E0C11CB9-5CB3-4CEE-AEF8-2506E20E8878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409EA412-914E-47AD-B85D-21B2B3AAF1E4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14CD-4B44-B0B7-6BAFF513B0F1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DC7C77D1-1C07-49A1-9A80-0736B3B1FF0E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DF6599E8-6329-4095-8A63-3E0D98F5D464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14CD-4B44-B0B7-6BAFF513B0F1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575FDAE5-2390-41C6-A05F-01F2941CFF32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604F4146-3DEB-4E1A-A8B3-F407E6E764F3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6-14CD-4B44-B0B7-6BAFF513B0F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Tables!$A$12:$A$14</c:f>
              <c:strCache>
                <c:ptCount val="3"/>
                <c:pt idx="0">
                  <c:v>Our school sets goals or benchmarks for improving Early College/Career Readiness &amp; Awareness and reports regularly on progress to educators, staff members, and administrators.</c:v>
                </c:pt>
                <c:pt idx="1">
                  <c:v>Our school engages all stakeholders (e.g., students, educators, parents) in creating a college-going culture.</c:v>
                </c:pt>
                <c:pt idx="2">
                  <c:v>Our school sponsors or provides professional development on topics of Early College/Career Readiness &amp; Awareness.</c:v>
                </c:pt>
              </c:strCache>
            </c:strRef>
          </c:cat>
          <c:val>
            <c:numRef>
              <c:f>Tables!$H$12:$H$14</c:f>
              <c:numCache>
                <c:formatCode>General</c:formatCode>
                <c:ptCount val="3"/>
                <c:pt idx="0">
                  <c:v>119</c:v>
                </c:pt>
                <c:pt idx="1">
                  <c:v>120</c:v>
                </c:pt>
                <c:pt idx="2">
                  <c:v>108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Tables!$C$12:$C$14</c15:f>
                <c15:dlblRangeCache>
                  <c:ptCount val="3"/>
                  <c:pt idx="0">
                    <c:v>48%</c:v>
                  </c:pt>
                  <c:pt idx="1">
                    <c:v>49%</c:v>
                  </c:pt>
                  <c:pt idx="2">
                    <c:v>44%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7-14CD-4B44-B0B7-6BAFF513B0F1}"/>
            </c:ext>
          </c:extLst>
        </c:ser>
        <c:ser>
          <c:idx val="2"/>
          <c:order val="2"/>
          <c:tx>
            <c:strRef>
              <c:f>Tables!$I$11</c:f>
              <c:strCache>
                <c:ptCount val="1"/>
                <c:pt idx="0">
                  <c:v>We do this well in our school.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fld id="{8DEA2EB6-38A6-4CDE-9C4C-FDDE256CB58C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557E33C4-1566-43C9-9F4E-2DC3C5833493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8-14CD-4B44-B0B7-6BAFF513B0F1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2AA1833A-F84E-470E-95BA-9E1A42DCB5CA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8D5017ED-C12B-4639-A559-DD664AA6044B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9-14CD-4B44-B0B7-6BAFF513B0F1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EA4EC258-14A5-4DCC-8845-3FCE99ABAFA3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B435BDEF-FD17-4CFF-90F3-7BFB26B19741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A-14CD-4B44-B0B7-6BAFF513B0F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Tables!$A$12:$A$14</c:f>
              <c:strCache>
                <c:ptCount val="3"/>
                <c:pt idx="0">
                  <c:v>Our school sets goals or benchmarks for improving Early College/Career Readiness &amp; Awareness and reports regularly on progress to educators, staff members, and administrators.</c:v>
                </c:pt>
                <c:pt idx="1">
                  <c:v>Our school engages all stakeholders (e.g., students, educators, parents) in creating a college-going culture.</c:v>
                </c:pt>
                <c:pt idx="2">
                  <c:v>Our school sponsors or provides professional development on topics of Early College/Career Readiness &amp; Awareness.</c:v>
                </c:pt>
              </c:strCache>
            </c:strRef>
          </c:cat>
          <c:val>
            <c:numRef>
              <c:f>Tables!$I$12:$I$14</c:f>
              <c:numCache>
                <c:formatCode>General</c:formatCode>
                <c:ptCount val="3"/>
                <c:pt idx="0">
                  <c:v>94</c:v>
                </c:pt>
                <c:pt idx="1">
                  <c:v>94</c:v>
                </c:pt>
                <c:pt idx="2">
                  <c:v>80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Tables!$D$12:$D$14</c15:f>
                <c15:dlblRangeCache>
                  <c:ptCount val="3"/>
                  <c:pt idx="0">
                    <c:v>38%</c:v>
                  </c:pt>
                  <c:pt idx="1">
                    <c:v>38%</c:v>
                  </c:pt>
                  <c:pt idx="2">
                    <c:v>33%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B-14CD-4B44-B0B7-6BAFF513B0F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100"/>
        <c:axId val="1447044704"/>
        <c:axId val="1447046944"/>
      </c:barChart>
      <c:catAx>
        <c:axId val="144704470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0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47046944"/>
        <c:crosses val="autoZero"/>
        <c:auto val="1"/>
        <c:lblAlgn val="ctr"/>
        <c:lblOffset val="100"/>
        <c:noMultiLvlLbl val="0"/>
      </c:catAx>
      <c:valAx>
        <c:axId val="1447046944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14470447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5548527267424904"/>
          <c:y val="3.0543353133489892E-2"/>
          <c:w val="0.5445147273257509"/>
          <c:h val="0.92316042731500669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Tables!$G$17</c:f>
              <c:strCache>
                <c:ptCount val="1"/>
                <c:pt idx="0">
                  <c:v>We are not doing this in our school.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fld id="{BAB9F03D-1616-49F0-84E1-1EBBEAC71A49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AA6C093B-B847-40E6-AD66-7B16748FBA62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0-9730-4E7C-BDAF-A8AC47208241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7B22061F-CD7A-4C6B-BB9C-413A844BEE98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0A3143B5-AF2F-4D05-ADCC-4263262DED8E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9730-4E7C-BDAF-A8AC47208241}"/>
                </c:ext>
              </c:extLst>
            </c:dLbl>
            <c:dLbl>
              <c:idx val="2"/>
              <c:layout>
                <c:manualLayout>
                  <c:x val="1.7094017094017096E-2"/>
                  <c:y val="0.11111111111111116"/>
                </c:manualLayout>
              </c:layout>
              <c:tx>
                <c:rich>
                  <a:bodyPr/>
                  <a:lstStyle/>
                  <a:p>
                    <a:fld id="{140FEBCA-9BB2-46BC-A305-CF95F8570813}" type="CELLRANGE">
                      <a:rPr lang="en-US" baseline="0" dirty="0"/>
                      <a:pPr/>
                      <a:t>[CELLRANGE]</a:t>
                    </a:fld>
                    <a:r>
                      <a:rPr lang="en-US" baseline="0" dirty="0"/>
                      <a:t>, </a:t>
                    </a:r>
                    <a:fld id="{5D13833F-D8D2-4A86-87B0-696EE58CECB0}" type="VALUE">
                      <a:rPr lang="en-US" baseline="0" dirty="0"/>
                      <a:pPr/>
                      <a:t>[VALUE]</a:t>
                    </a:fld>
                    <a:endParaRPr lang="en-US" baseline="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2-9730-4E7C-BDAF-A8AC47208241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C01DFAB8-6303-44BA-8F36-2D63376EA7E7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C72E2441-D6DF-4688-BE91-E6993BF02991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9730-4E7C-BDAF-A8AC4720824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Tables!$A$18:$A$21</c:f>
              <c:strCache>
                <c:ptCount val="4"/>
                <c:pt idx="0">
                  <c:v>Our school tries to expose all students to a variety of postsecondary options.</c:v>
                </c:pt>
                <c:pt idx="1">
                  <c:v>Educators, administrators, and staff members extend information about postsecondary opportunities and engage in college talk with all students.</c:v>
                </c:pt>
                <c:pt idx="2">
                  <c:v>Educators, administrators, and staff members encourage and counsel all students about the importance of pursuing education and training beyond high school.</c:v>
                </c:pt>
                <c:pt idx="3">
                  <c:v>All students are guided in completing Pre-ECAPs which are used for high school registration.</c:v>
                </c:pt>
              </c:strCache>
            </c:strRef>
          </c:cat>
          <c:val>
            <c:numRef>
              <c:f>Tables!$G$18:$G$21</c:f>
              <c:numCache>
                <c:formatCode>General</c:formatCode>
                <c:ptCount val="4"/>
                <c:pt idx="0">
                  <c:v>24</c:v>
                </c:pt>
                <c:pt idx="1">
                  <c:v>28</c:v>
                </c:pt>
                <c:pt idx="2">
                  <c:v>14</c:v>
                </c:pt>
                <c:pt idx="3">
                  <c:v>34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Tables!$B$18:$B$21</c15:f>
                <c15:dlblRangeCache>
                  <c:ptCount val="4"/>
                  <c:pt idx="0">
                    <c:v>10%</c:v>
                  </c:pt>
                  <c:pt idx="1">
                    <c:v>12%</c:v>
                  </c:pt>
                  <c:pt idx="2">
                    <c:v>6%</c:v>
                  </c:pt>
                  <c:pt idx="3">
                    <c:v>15%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4-9730-4E7C-BDAF-A8AC47208241}"/>
            </c:ext>
          </c:extLst>
        </c:ser>
        <c:ser>
          <c:idx val="1"/>
          <c:order val="1"/>
          <c:tx>
            <c:strRef>
              <c:f>Tables!$H$17</c:f>
              <c:strCache>
                <c:ptCount val="1"/>
                <c:pt idx="0">
                  <c:v>We are doing this but could be doing better.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fld id="{6F94A44D-3069-4C33-ADEE-FC88CA1AD1B0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FF955701-E56A-4A67-AA64-6926B416D172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9730-4E7C-BDAF-A8AC47208241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C37A17D9-A98D-47F3-919F-F4C639E58F07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7006FA0E-D2AC-49B5-896B-EAB1A7733547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6-9730-4E7C-BDAF-A8AC47208241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353D6986-AA87-49E7-9946-84139C5C0187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0AEEACD8-B081-4E36-91BC-D93D12A3E998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7-9730-4E7C-BDAF-A8AC47208241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1B86DF6C-EBD8-414A-9A0C-32CAF8E3DBA8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ECCC9209-13B0-4DAD-BDFD-EC02ADE15C76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8-9730-4E7C-BDAF-A8AC4720824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Tables!$A$18:$A$21</c:f>
              <c:strCache>
                <c:ptCount val="4"/>
                <c:pt idx="0">
                  <c:v>Our school tries to expose all students to a variety of postsecondary options.</c:v>
                </c:pt>
                <c:pt idx="1">
                  <c:v>Educators, administrators, and staff members extend information about postsecondary opportunities and engage in college talk with all students.</c:v>
                </c:pt>
                <c:pt idx="2">
                  <c:v>Educators, administrators, and staff members encourage and counsel all students about the importance of pursuing education and training beyond high school.</c:v>
                </c:pt>
                <c:pt idx="3">
                  <c:v>All students are guided in completing Pre-ECAPs which are used for high school registration.</c:v>
                </c:pt>
              </c:strCache>
            </c:strRef>
          </c:cat>
          <c:val>
            <c:numRef>
              <c:f>Tables!$H$18:$H$21</c:f>
              <c:numCache>
                <c:formatCode>General</c:formatCode>
                <c:ptCount val="4"/>
                <c:pt idx="0">
                  <c:v>111</c:v>
                </c:pt>
                <c:pt idx="1">
                  <c:v>120</c:v>
                </c:pt>
                <c:pt idx="2">
                  <c:v>122</c:v>
                </c:pt>
                <c:pt idx="3">
                  <c:v>68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Tables!$C$18:$C$21</c15:f>
                <c15:dlblRangeCache>
                  <c:ptCount val="4"/>
                  <c:pt idx="0">
                    <c:v>46%</c:v>
                  </c:pt>
                  <c:pt idx="1">
                    <c:v>50%</c:v>
                  </c:pt>
                  <c:pt idx="2">
                    <c:v>50%</c:v>
                  </c:pt>
                  <c:pt idx="3">
                    <c:v>30%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9-9730-4E7C-BDAF-A8AC47208241}"/>
            </c:ext>
          </c:extLst>
        </c:ser>
        <c:ser>
          <c:idx val="2"/>
          <c:order val="2"/>
          <c:tx>
            <c:strRef>
              <c:f>Tables!$I$17</c:f>
              <c:strCache>
                <c:ptCount val="1"/>
                <c:pt idx="0">
                  <c:v>We do this well in our school.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fld id="{D2E52E78-A774-4A90-864A-27E81A7B7692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28CA5EEE-4D0A-4BF8-A621-4FFF896F0782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A-9730-4E7C-BDAF-A8AC47208241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61F77F08-4EE4-4FF6-BC0B-77C5697DC217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DC4C6CCE-29B2-461F-9867-7BD283316FAB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B-9730-4E7C-BDAF-A8AC47208241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78AB3941-BCFC-4401-9528-F8FCBA88DAA6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636692F1-8431-4EAA-8EFB-9A70E791E54A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C-9730-4E7C-BDAF-A8AC47208241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1AAA2D16-AEBA-4C78-B9FE-616911AF7BDA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6CDAFEBC-9D2A-4940-A8F6-94A08DE1F692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D-9730-4E7C-BDAF-A8AC4720824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Tables!$A$18:$A$21</c:f>
              <c:strCache>
                <c:ptCount val="4"/>
                <c:pt idx="0">
                  <c:v>Our school tries to expose all students to a variety of postsecondary options.</c:v>
                </c:pt>
                <c:pt idx="1">
                  <c:v>Educators, administrators, and staff members extend information about postsecondary opportunities and engage in college talk with all students.</c:v>
                </c:pt>
                <c:pt idx="2">
                  <c:v>Educators, administrators, and staff members encourage and counsel all students about the importance of pursuing education and training beyond high school.</c:v>
                </c:pt>
                <c:pt idx="3">
                  <c:v>All students are guided in completing Pre-ECAPs which are used for high school registration.</c:v>
                </c:pt>
              </c:strCache>
            </c:strRef>
          </c:cat>
          <c:val>
            <c:numRef>
              <c:f>Tables!$I$18:$I$21</c:f>
              <c:numCache>
                <c:formatCode>General</c:formatCode>
                <c:ptCount val="4"/>
                <c:pt idx="0">
                  <c:v>107</c:v>
                </c:pt>
                <c:pt idx="1">
                  <c:v>93</c:v>
                </c:pt>
                <c:pt idx="2">
                  <c:v>106</c:v>
                </c:pt>
                <c:pt idx="3">
                  <c:v>128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Tables!$D$18:$D$21</c15:f>
                <c15:dlblRangeCache>
                  <c:ptCount val="4"/>
                  <c:pt idx="0">
                    <c:v>44%</c:v>
                  </c:pt>
                  <c:pt idx="1">
                    <c:v>39%</c:v>
                  </c:pt>
                  <c:pt idx="2">
                    <c:v>44%</c:v>
                  </c:pt>
                  <c:pt idx="3">
                    <c:v>56%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E-9730-4E7C-BDAF-A8AC4720824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100"/>
        <c:axId val="903060000"/>
        <c:axId val="903077920"/>
      </c:barChart>
      <c:catAx>
        <c:axId val="90306000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0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03077920"/>
        <c:crosses val="autoZero"/>
        <c:auto val="1"/>
        <c:lblAlgn val="ctr"/>
        <c:lblOffset val="100"/>
        <c:noMultiLvlLbl val="0"/>
      </c:catAx>
      <c:valAx>
        <c:axId val="903077920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9030600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4943890347039955"/>
          <c:y val="3.3467329741677029E-2"/>
          <c:w val="0.5505610965296005"/>
          <c:h val="0.9202364507068197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Tables!$G$24</c:f>
              <c:strCache>
                <c:ptCount val="1"/>
                <c:pt idx="0">
                  <c:v>We are not doing this in our school.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9914529914529916E-2"/>
                  <c:y val="7.8683227944582809E-2"/>
                </c:manualLayout>
              </c:layout>
              <c:tx>
                <c:rich>
                  <a:bodyPr/>
                  <a:lstStyle/>
                  <a:p>
                    <a:fld id="{B52C0ACE-BD74-41F9-9DB1-21028000EFDE}" type="CELLRANGE">
                      <a:rPr lang="en-US" baseline="0" dirty="0"/>
                      <a:pPr/>
                      <a:t>[CELLRANGE]</a:t>
                    </a:fld>
                    <a:r>
                      <a:rPr lang="en-US" baseline="0" dirty="0"/>
                      <a:t>, </a:t>
                    </a:r>
                    <a:fld id="{142863AB-DB15-4D69-8551-9DBBA71E6859}" type="VALUE">
                      <a:rPr lang="en-US" baseline="0" dirty="0"/>
                      <a:pPr/>
                      <a:t>[VALUE]</a:t>
                    </a:fld>
                    <a:endParaRPr lang="en-US" baseline="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DE5A-404E-990E-E8BB0A1D7877}"/>
                </c:ext>
              </c:extLst>
            </c:dLbl>
            <c:dLbl>
              <c:idx val="1"/>
              <c:layout>
                <c:manualLayout>
                  <c:x val="1.7094017094017096E-2"/>
                  <c:y val="8.1871345029239762E-2"/>
                </c:manualLayout>
              </c:layout>
              <c:tx>
                <c:rich>
                  <a:bodyPr/>
                  <a:lstStyle/>
                  <a:p>
                    <a:fld id="{32C28F0C-6044-4678-9BDB-BBAFD2D1036E}" type="CELLRANGE">
                      <a:rPr lang="en-US" baseline="0" dirty="0"/>
                      <a:pPr/>
                      <a:t>[CELLRANGE]</a:t>
                    </a:fld>
                    <a:r>
                      <a:rPr lang="en-US" baseline="0" dirty="0"/>
                      <a:t>, </a:t>
                    </a:r>
                    <a:fld id="{4F8ED322-63F7-46AE-84E4-EF9BF53FF101}" type="VALUE">
                      <a:rPr lang="en-US" baseline="0" dirty="0"/>
                      <a:pPr/>
                      <a:t>[VALUE]</a:t>
                    </a:fld>
                    <a:endParaRPr lang="en-US" baseline="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1-DE5A-404E-990E-E8BB0A1D7877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4A21E782-68A8-474D-BA5A-1715C9EB8A5A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397F033F-8C96-42ED-B13E-6810BAD1FB83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DE5A-404E-990E-E8BB0A1D7877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0E22B172-5A69-453C-A576-FA0218137A07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BEA68067-547B-4AC0-998B-341219974841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DE5A-404E-990E-E8BB0A1D7877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fld id="{16051E45-0745-42FF-9547-040E45B31B92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1CA53CF5-06DD-44CA-8C37-1F9DA01366F5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DE5A-404E-990E-E8BB0A1D7877}"/>
                </c:ext>
              </c:extLst>
            </c:dLbl>
            <c:dLbl>
              <c:idx val="5"/>
              <c:layout>
                <c:manualLayout>
                  <c:x val="1.6025641025641024E-2"/>
                  <c:y val="8.1871345029239762E-2"/>
                </c:manualLayout>
              </c:layout>
              <c:tx>
                <c:rich>
                  <a:bodyPr/>
                  <a:lstStyle/>
                  <a:p>
                    <a:fld id="{A79C131D-1C77-4461-B6DD-355907338605}" type="CELLRANGE">
                      <a:rPr lang="en-US" baseline="0" dirty="0"/>
                      <a:pPr/>
                      <a:t>[CELLRANGE]</a:t>
                    </a:fld>
                    <a:r>
                      <a:rPr lang="en-US" baseline="0" dirty="0"/>
                      <a:t>, </a:t>
                    </a:r>
                    <a:fld id="{FE6F4088-4CD7-42B5-8D21-5E1D16DF6042}" type="VALUE">
                      <a:rPr lang="en-US" baseline="0" dirty="0"/>
                      <a:pPr/>
                      <a:t>[VALUE]</a:t>
                    </a:fld>
                    <a:endParaRPr lang="en-US" baseline="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5-DE5A-404E-990E-E8BB0A1D787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Tables!$A$25:$A$30</c:f>
              <c:strCache>
                <c:ptCount val="6"/>
                <c:pt idx="0">
                  <c:v>Academics are recognized as the number one priority in our school and academic achievement is considered a universal point of pride.</c:v>
                </c:pt>
                <c:pt idx="1">
                  <c:v>All students are encouraged to challenge themselves academically and take rigorous course work.</c:v>
                </c:pt>
                <c:pt idx="2">
                  <c:v>All students are expected to pursue some form of postsecondary education and that expectation is conveyed clearly by school personnel.</c:v>
                </c:pt>
                <c:pt idx="3">
                  <c:v>Early College/Career Readiness &amp; Awareness activities are integrated into regular coursework.</c:v>
                </c:pt>
                <c:pt idx="4">
                  <c:v>Student work is highly visible in the school and there are opportunities to showcase a wide variety of learning experiences.</c:v>
                </c:pt>
                <c:pt idx="5">
                  <c:v>Academic support is available to ensure that all students have the opportunity to succeed in rigorous courses.</c:v>
                </c:pt>
              </c:strCache>
            </c:strRef>
          </c:cat>
          <c:val>
            <c:numRef>
              <c:f>Tables!$G$25:$G$30</c:f>
              <c:numCache>
                <c:formatCode>General</c:formatCode>
                <c:ptCount val="6"/>
                <c:pt idx="0">
                  <c:v>6</c:v>
                </c:pt>
                <c:pt idx="1">
                  <c:v>13</c:v>
                </c:pt>
                <c:pt idx="2">
                  <c:v>34</c:v>
                </c:pt>
                <c:pt idx="3">
                  <c:v>33</c:v>
                </c:pt>
                <c:pt idx="4">
                  <c:v>21</c:v>
                </c:pt>
                <c:pt idx="5">
                  <c:v>3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Tables!$B$25:$B$30</c15:f>
                <c15:dlblRangeCache>
                  <c:ptCount val="6"/>
                  <c:pt idx="0">
                    <c:v>2%</c:v>
                  </c:pt>
                  <c:pt idx="1">
                    <c:v>5%</c:v>
                  </c:pt>
                  <c:pt idx="2">
                    <c:v>14%</c:v>
                  </c:pt>
                  <c:pt idx="3">
                    <c:v>14%</c:v>
                  </c:pt>
                  <c:pt idx="4">
                    <c:v>9%</c:v>
                  </c:pt>
                  <c:pt idx="5">
                    <c:v>1%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6-DE5A-404E-990E-E8BB0A1D7877}"/>
            </c:ext>
          </c:extLst>
        </c:ser>
        <c:ser>
          <c:idx val="1"/>
          <c:order val="1"/>
          <c:tx>
            <c:strRef>
              <c:f>Tables!$H$24</c:f>
              <c:strCache>
                <c:ptCount val="1"/>
                <c:pt idx="0">
                  <c:v>We are doing this but could be doing better.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fld id="{7A9D2229-2866-4A3D-A40C-A3AE014E8AC1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1C74B7FB-2881-4B88-85C0-0593F1EED0E0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7-DE5A-404E-990E-E8BB0A1D7877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8C61A748-6442-40EC-84B7-DBD01CA0EC26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C1537B09-11A7-40AF-9D05-8CAF898F6E02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8-DE5A-404E-990E-E8BB0A1D7877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663AF7A3-9663-4F4A-9546-1975EFFAAD73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67AAD170-A249-4EE2-AC22-9F9A5A1AD2D4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9-DE5A-404E-990E-E8BB0A1D7877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E4F0778C-E842-4F13-BE0A-654B87ED9B81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0ED8CE97-9CA2-4BC5-9817-2BF007572A46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A-DE5A-404E-990E-E8BB0A1D7877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fld id="{207EBE14-8AEE-4368-9479-8B2B5AD5E38D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83BF2B6C-20D8-4D46-8AAB-D47613AD2FA8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B-DE5A-404E-990E-E8BB0A1D7877}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fld id="{6D45F2B4-3D0F-46CF-8BEE-FDA14344E7C3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608D6481-C751-4480-B6CD-5C1A6954942A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C-DE5A-404E-990E-E8BB0A1D787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Tables!$A$25:$A$30</c:f>
              <c:strCache>
                <c:ptCount val="6"/>
                <c:pt idx="0">
                  <c:v>Academics are recognized as the number one priority in our school and academic achievement is considered a universal point of pride.</c:v>
                </c:pt>
                <c:pt idx="1">
                  <c:v>All students are encouraged to challenge themselves academically and take rigorous course work.</c:v>
                </c:pt>
                <c:pt idx="2">
                  <c:v>All students are expected to pursue some form of postsecondary education and that expectation is conveyed clearly by school personnel.</c:v>
                </c:pt>
                <c:pt idx="3">
                  <c:v>Early College/Career Readiness &amp; Awareness activities are integrated into regular coursework.</c:v>
                </c:pt>
                <c:pt idx="4">
                  <c:v>Student work is highly visible in the school and there are opportunities to showcase a wide variety of learning experiences.</c:v>
                </c:pt>
                <c:pt idx="5">
                  <c:v>Academic support is available to ensure that all students have the opportunity to succeed in rigorous courses.</c:v>
                </c:pt>
              </c:strCache>
            </c:strRef>
          </c:cat>
          <c:val>
            <c:numRef>
              <c:f>Tables!$H$25:$H$30</c:f>
              <c:numCache>
                <c:formatCode>General</c:formatCode>
                <c:ptCount val="6"/>
                <c:pt idx="0">
                  <c:v>100</c:v>
                </c:pt>
                <c:pt idx="1">
                  <c:v>104</c:v>
                </c:pt>
                <c:pt idx="2">
                  <c:v>111</c:v>
                </c:pt>
                <c:pt idx="3">
                  <c:v>130</c:v>
                </c:pt>
                <c:pt idx="4">
                  <c:v>138</c:v>
                </c:pt>
                <c:pt idx="5">
                  <c:v>103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Tables!$C$25:$C$30</c15:f>
                <c15:dlblRangeCache>
                  <c:ptCount val="6"/>
                  <c:pt idx="0">
                    <c:v>41%</c:v>
                  </c:pt>
                  <c:pt idx="1">
                    <c:v>43%</c:v>
                  </c:pt>
                  <c:pt idx="2">
                    <c:v>45%</c:v>
                  </c:pt>
                  <c:pt idx="3">
                    <c:v>54%</c:v>
                  </c:pt>
                  <c:pt idx="4">
                    <c:v>57%</c:v>
                  </c:pt>
                  <c:pt idx="5">
                    <c:v>43%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D-DE5A-404E-990E-E8BB0A1D7877}"/>
            </c:ext>
          </c:extLst>
        </c:ser>
        <c:ser>
          <c:idx val="2"/>
          <c:order val="2"/>
          <c:tx>
            <c:strRef>
              <c:f>Tables!$I$24</c:f>
              <c:strCache>
                <c:ptCount val="1"/>
                <c:pt idx="0">
                  <c:v>We do this well in our school.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fld id="{17440FD2-FDDD-4E76-B030-9F634A3B2616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9DEC9B38-6A2C-466B-8845-BD306B3C99C9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E-DE5A-404E-990E-E8BB0A1D7877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A8FA50EF-8C48-4118-8F44-3F1E24EBB883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13D9A050-7842-4064-829D-8859D324E5F2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F-DE5A-404E-990E-E8BB0A1D7877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6AACAB9F-DC00-445E-A756-CBF52F18C8B0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62437593-B1AB-483E-B7D7-2D2F636D1340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0-DE5A-404E-990E-E8BB0A1D7877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4549A857-7D33-4C04-A859-E2DF7C6C3A2F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37D249D8-5EC2-4574-8E37-5D09BAE7B8B2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1-DE5A-404E-990E-E8BB0A1D7877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fld id="{6DEC253E-300F-4651-9990-59EB51A6702F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5BCBEB71-802A-4B82-A262-A4828D14B835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2-DE5A-404E-990E-E8BB0A1D7877}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fld id="{FFFCC864-1140-41D3-AEDD-551F1C6C98A4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34971594-680D-4FA1-91E5-F3301C9B97EA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3-DE5A-404E-990E-E8BB0A1D787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Tables!$A$25:$A$30</c:f>
              <c:strCache>
                <c:ptCount val="6"/>
                <c:pt idx="0">
                  <c:v>Academics are recognized as the number one priority in our school and academic achievement is considered a universal point of pride.</c:v>
                </c:pt>
                <c:pt idx="1">
                  <c:v>All students are encouraged to challenge themselves academically and take rigorous course work.</c:v>
                </c:pt>
                <c:pt idx="2">
                  <c:v>All students are expected to pursue some form of postsecondary education and that expectation is conveyed clearly by school personnel.</c:v>
                </c:pt>
                <c:pt idx="3">
                  <c:v>Early College/Career Readiness &amp; Awareness activities are integrated into regular coursework.</c:v>
                </c:pt>
                <c:pt idx="4">
                  <c:v>Student work is highly visible in the school and there are opportunities to showcase a wide variety of learning experiences.</c:v>
                </c:pt>
                <c:pt idx="5">
                  <c:v>Academic support is available to ensure that all students have the opportunity to succeed in rigorous courses.</c:v>
                </c:pt>
              </c:strCache>
            </c:strRef>
          </c:cat>
          <c:val>
            <c:numRef>
              <c:f>Tables!$I$25:$I$30</c:f>
              <c:numCache>
                <c:formatCode>General</c:formatCode>
                <c:ptCount val="6"/>
                <c:pt idx="0">
                  <c:v>138</c:v>
                </c:pt>
                <c:pt idx="1">
                  <c:v>126</c:v>
                </c:pt>
                <c:pt idx="2">
                  <c:v>99</c:v>
                </c:pt>
                <c:pt idx="3">
                  <c:v>78</c:v>
                </c:pt>
                <c:pt idx="4">
                  <c:v>85</c:v>
                </c:pt>
                <c:pt idx="5">
                  <c:v>134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Tables!$D$25:$D$30</c15:f>
                <c15:dlblRangeCache>
                  <c:ptCount val="6"/>
                  <c:pt idx="0">
                    <c:v>57%</c:v>
                  </c:pt>
                  <c:pt idx="1">
                    <c:v>52%</c:v>
                  </c:pt>
                  <c:pt idx="2">
                    <c:v>41%</c:v>
                  </c:pt>
                  <c:pt idx="3">
                    <c:v>32%</c:v>
                  </c:pt>
                  <c:pt idx="4">
                    <c:v>35%</c:v>
                  </c:pt>
                  <c:pt idx="5">
                    <c:v>55.8%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14-DE5A-404E-990E-E8BB0A1D787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100"/>
        <c:axId val="903079600"/>
        <c:axId val="903075680"/>
      </c:barChart>
      <c:catAx>
        <c:axId val="90307960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0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03075680"/>
        <c:crosses val="autoZero"/>
        <c:auto val="1"/>
        <c:lblAlgn val="ctr"/>
        <c:lblOffset val="100"/>
        <c:noMultiLvlLbl val="0"/>
      </c:catAx>
      <c:valAx>
        <c:axId val="903075680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9030796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4943890347039955"/>
          <c:y val="3.6391306349864164E-2"/>
          <c:w val="0.5505610965296005"/>
          <c:h val="0.91731247409863237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Tables!$G$33</c:f>
              <c:strCache>
                <c:ptCount val="1"/>
                <c:pt idx="0">
                  <c:v>We are not doing this in our school.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9914529914529836E-2"/>
                  <c:y val="9.3567481696366903E-2"/>
                </c:manualLayout>
              </c:layout>
              <c:tx>
                <c:rich>
                  <a:bodyPr/>
                  <a:lstStyle/>
                  <a:p>
                    <a:fld id="{B8AE0FD7-4173-49DD-BB34-BA73F1CA433D}" type="CELLRANGE">
                      <a:rPr lang="en-US" baseline="0" dirty="0"/>
                      <a:pPr/>
                      <a:t>[CELLRANGE]</a:t>
                    </a:fld>
                    <a:r>
                      <a:rPr lang="en-US" baseline="0" dirty="0"/>
                      <a:t>, </a:t>
                    </a:r>
                    <a:fld id="{2791E8DA-EC1A-4CF3-AEF0-0BC349227CE8}" type="VALUE">
                      <a:rPr lang="en-US" baseline="0" dirty="0"/>
                      <a:pPr/>
                      <a:t>[VALUE]</a:t>
                    </a:fld>
                    <a:endParaRPr lang="en-US" baseline="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0-E1E4-495D-A51D-714C8A2411F4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8704ADFC-E8C2-427B-A5CA-5F2A4C541F12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0E1BECDE-77F4-454B-AF33-E7572F579CB2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E1E4-495D-A51D-714C8A2411F4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FBACF786-2F42-4B5B-9DE6-B8CBDB4D085A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55AC4A16-A17C-488E-953B-74D5DEA27275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E1E4-495D-A51D-714C8A2411F4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8868914F-674B-4CCC-A269-EF88CDEB9FA0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D8EDC5C5-D3D3-4ED9-B2CC-83DB55B2D50D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E1E4-495D-A51D-714C8A2411F4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fld id="{0EC4D52E-62DF-49D7-9F77-FF068F785774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76F5AD3B-01D3-4666-AE98-A7A9848BDF13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E1E4-495D-A51D-714C8A2411F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Tables!$A$34:$A$38</c:f>
              <c:strCache>
                <c:ptCount val="5"/>
                <c:pt idx="0">
                  <c:v>Our school encourages family members to visit and discuss their child's education.</c:v>
                </c:pt>
                <c:pt idx="1">
                  <c:v>Community leaders are invited to share their college and career experiences with students or to mentor students.</c:v>
                </c:pt>
                <c:pt idx="2">
                  <c:v>Recent alumni return to our school to share their college experiences and advice.</c:v>
                </c:pt>
                <c:pt idx="3">
                  <c:v>Community organizations and businesses post information about college.</c:v>
                </c:pt>
                <c:pt idx="4">
                  <c:v>A shared vision for high expectations is clearly and widely communicated within the school and to the broader community.</c:v>
                </c:pt>
              </c:strCache>
            </c:strRef>
          </c:cat>
          <c:val>
            <c:numRef>
              <c:f>Tables!$G$34:$G$38</c:f>
              <c:numCache>
                <c:formatCode>General</c:formatCode>
                <c:ptCount val="5"/>
                <c:pt idx="0">
                  <c:v>9</c:v>
                </c:pt>
                <c:pt idx="1">
                  <c:v>65</c:v>
                </c:pt>
                <c:pt idx="2">
                  <c:v>123.99999999999999</c:v>
                </c:pt>
                <c:pt idx="3">
                  <c:v>108</c:v>
                </c:pt>
                <c:pt idx="4">
                  <c:v>31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Tables!$B$34:$B$38</c15:f>
                <c15:dlblRangeCache>
                  <c:ptCount val="5"/>
                  <c:pt idx="0">
                    <c:v>4%</c:v>
                  </c:pt>
                  <c:pt idx="1">
                    <c:v>27%</c:v>
                  </c:pt>
                  <c:pt idx="2">
                    <c:v>51%</c:v>
                  </c:pt>
                  <c:pt idx="3">
                    <c:v>45%</c:v>
                  </c:pt>
                  <c:pt idx="4">
                    <c:v>13%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5-E1E4-495D-A51D-714C8A2411F4}"/>
            </c:ext>
          </c:extLst>
        </c:ser>
        <c:ser>
          <c:idx val="1"/>
          <c:order val="1"/>
          <c:tx>
            <c:strRef>
              <c:f>Tables!$H$33</c:f>
              <c:strCache>
                <c:ptCount val="1"/>
                <c:pt idx="0">
                  <c:v>We are doing this but could be doing better.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fld id="{DF902F20-0DE7-466A-8EF6-471AEFB72E38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479248F1-866B-4DAC-8AA5-0D1929EE9D16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6-E1E4-495D-A51D-714C8A2411F4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A28B43A4-9416-496B-8708-EF18DF03D5F8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4B5973B7-9022-43EB-8EE1-C8C95B8E9B46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7-E1E4-495D-A51D-714C8A2411F4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09DAC831-FED7-4519-9B4D-D4CED65430D3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2D1883D1-6B4B-4B13-89B6-208538294047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8-E1E4-495D-A51D-714C8A2411F4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FBFDF109-E75D-4441-B14E-CED430DCFBB3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4DDAE90C-D888-418A-8C4C-F28ED0FACB17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9-E1E4-495D-A51D-714C8A2411F4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fld id="{C0EC47A9-F6C7-4256-8BA2-2864AFCAB817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F2BB8AE8-C265-40EB-8093-D602C4400D06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A-E1E4-495D-A51D-714C8A2411F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Tables!$A$34:$A$38</c:f>
              <c:strCache>
                <c:ptCount val="5"/>
                <c:pt idx="0">
                  <c:v>Our school encourages family members to visit and discuss their child's education.</c:v>
                </c:pt>
                <c:pt idx="1">
                  <c:v>Community leaders are invited to share their college and career experiences with students or to mentor students.</c:v>
                </c:pt>
                <c:pt idx="2">
                  <c:v>Recent alumni return to our school to share their college experiences and advice.</c:v>
                </c:pt>
                <c:pt idx="3">
                  <c:v>Community organizations and businesses post information about college.</c:v>
                </c:pt>
                <c:pt idx="4">
                  <c:v>A shared vision for high expectations is clearly and widely communicated within the school and to the broader community.</c:v>
                </c:pt>
              </c:strCache>
            </c:strRef>
          </c:cat>
          <c:val>
            <c:numRef>
              <c:f>Tables!$H$34:$H$38</c:f>
              <c:numCache>
                <c:formatCode>General</c:formatCode>
                <c:ptCount val="5"/>
                <c:pt idx="0">
                  <c:v>94</c:v>
                </c:pt>
                <c:pt idx="1">
                  <c:v>110</c:v>
                </c:pt>
                <c:pt idx="2">
                  <c:v>89</c:v>
                </c:pt>
                <c:pt idx="3">
                  <c:v>94</c:v>
                </c:pt>
                <c:pt idx="4">
                  <c:v>105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Tables!$C$34:$C$38</c15:f>
                <c15:dlblRangeCache>
                  <c:ptCount val="5"/>
                  <c:pt idx="0">
                    <c:v>39%</c:v>
                  </c:pt>
                  <c:pt idx="1">
                    <c:v>45%</c:v>
                  </c:pt>
                  <c:pt idx="2">
                    <c:v>37%</c:v>
                  </c:pt>
                  <c:pt idx="3">
                    <c:v>39%</c:v>
                  </c:pt>
                  <c:pt idx="4">
                    <c:v>43%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B-E1E4-495D-A51D-714C8A2411F4}"/>
            </c:ext>
          </c:extLst>
        </c:ser>
        <c:ser>
          <c:idx val="2"/>
          <c:order val="2"/>
          <c:tx>
            <c:strRef>
              <c:f>Tables!$I$33</c:f>
              <c:strCache>
                <c:ptCount val="1"/>
                <c:pt idx="0">
                  <c:v>We do this well in our school.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fld id="{139D4162-9FB0-4480-AF71-26271ABA61D2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87DDE53A-2FBF-4ED6-8CD5-C39B9815BE49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C-E1E4-495D-A51D-714C8A2411F4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0B4847A2-E669-453B-8190-C947161BAF58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A71D9784-B89C-4264-B0A1-09458B026707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D-E1E4-495D-A51D-714C8A2411F4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F0234FCB-487A-4886-9A83-FED87B52FC08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FEA51B1F-5512-4F6F-ACF0-821182E80A8B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E-E1E4-495D-A51D-714C8A2411F4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A9C9E6EA-8987-4B14-A9A8-31E2F8BC8258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2AAEF36C-6971-427E-BEB1-000A727474CD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F-E1E4-495D-A51D-714C8A2411F4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fld id="{4EB6955E-BDA2-4ACB-AFB4-509EF6A81C6D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BA222429-D153-4573-A4F2-64FDBC7BDC84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0-E1E4-495D-A51D-714C8A2411F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Tables!$A$34:$A$38</c:f>
              <c:strCache>
                <c:ptCount val="5"/>
                <c:pt idx="0">
                  <c:v>Our school encourages family members to visit and discuss their child's education.</c:v>
                </c:pt>
                <c:pt idx="1">
                  <c:v>Community leaders are invited to share their college and career experiences with students or to mentor students.</c:v>
                </c:pt>
                <c:pt idx="2">
                  <c:v>Recent alumni return to our school to share their college experiences and advice.</c:v>
                </c:pt>
                <c:pt idx="3">
                  <c:v>Community organizations and businesses post information about college.</c:v>
                </c:pt>
                <c:pt idx="4">
                  <c:v>A shared vision for high expectations is clearly and widely communicated within the school and to the broader community.</c:v>
                </c:pt>
              </c:strCache>
            </c:strRef>
          </c:cat>
          <c:val>
            <c:numRef>
              <c:f>Tables!$I$34:$I$38</c:f>
              <c:numCache>
                <c:formatCode>General</c:formatCode>
                <c:ptCount val="5"/>
                <c:pt idx="0">
                  <c:v>140</c:v>
                </c:pt>
                <c:pt idx="1">
                  <c:v>67</c:v>
                </c:pt>
                <c:pt idx="2">
                  <c:v>28</c:v>
                </c:pt>
                <c:pt idx="3">
                  <c:v>38</c:v>
                </c:pt>
                <c:pt idx="4">
                  <c:v>107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Tables!$D$34:$D$38</c15:f>
                <c15:dlblRangeCache>
                  <c:ptCount val="5"/>
                  <c:pt idx="0">
                    <c:v>58%</c:v>
                  </c:pt>
                  <c:pt idx="1">
                    <c:v>28%</c:v>
                  </c:pt>
                  <c:pt idx="2">
                    <c:v>12%</c:v>
                  </c:pt>
                  <c:pt idx="3">
                    <c:v>16%</c:v>
                  </c:pt>
                  <c:pt idx="4">
                    <c:v>44%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11-E1E4-495D-A51D-714C8A2411F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100"/>
        <c:axId val="903082960"/>
        <c:axId val="903074000"/>
      </c:barChart>
      <c:catAx>
        <c:axId val="90308296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0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03074000"/>
        <c:crosses val="autoZero"/>
        <c:auto val="1"/>
        <c:lblAlgn val="ctr"/>
        <c:lblOffset val="100"/>
        <c:noMultiLvlLbl val="0"/>
      </c:catAx>
      <c:valAx>
        <c:axId val="903074000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903082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4943890347039955"/>
          <c:y val="6.6972985644745367E-2"/>
          <c:w val="0.5505610965296005"/>
          <c:h val="0.88673111132562021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Tables!$G$41</c:f>
              <c:strCache>
                <c:ptCount val="1"/>
                <c:pt idx="0">
                  <c:v>We are not doing this in our school.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fld id="{243D2194-C4BD-4D07-8473-F430B979B763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5237D390-D07D-46ED-868B-E6D6007FBDD2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0-70F9-4419-880E-69F08C2260A5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057F4F1B-9C9D-4F16-89A3-3914F88B23DF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B17FF3BA-3AAA-422F-8BE3-3AD6259C4D00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70F9-4419-880E-69F08C2260A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Tables!$A$42:$A$43</c:f>
              <c:strCache>
                <c:ptCount val="2"/>
                <c:pt idx="0">
                  <c:v>College partnerships are strong, facilitating college-related activities aimed towards raising awareness of and aspirations toward college.</c:v>
                </c:pt>
                <c:pt idx="1">
                  <c:v>Articulation between elementary, middle, and high schools is seamless - the college message is consistent as students move through their educational journey.</c:v>
                </c:pt>
              </c:strCache>
            </c:strRef>
          </c:cat>
          <c:val>
            <c:numRef>
              <c:f>Tables!$G$42:$G$43</c:f>
              <c:numCache>
                <c:formatCode>General</c:formatCode>
                <c:ptCount val="2"/>
                <c:pt idx="0">
                  <c:v>55</c:v>
                </c:pt>
                <c:pt idx="1">
                  <c:v>47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Tables!$B$42:$B$43</c15:f>
                <c15:dlblRangeCache>
                  <c:ptCount val="2"/>
                  <c:pt idx="0">
                    <c:v>23%</c:v>
                  </c:pt>
                  <c:pt idx="1">
                    <c:v>20%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2-70F9-4419-880E-69F08C2260A5}"/>
            </c:ext>
          </c:extLst>
        </c:ser>
        <c:ser>
          <c:idx val="1"/>
          <c:order val="1"/>
          <c:tx>
            <c:strRef>
              <c:f>Tables!$H$41</c:f>
              <c:strCache>
                <c:ptCount val="1"/>
                <c:pt idx="0">
                  <c:v>We are doing this but could be doing better.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fld id="{879FFEF4-F763-47A7-87A8-B3787747ABE4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ED462193-AE5F-445C-B15D-672C36E17D88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70F9-4419-880E-69F08C2260A5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49A08D65-CE98-466E-955C-6937BEBFE0BC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0C96D5CE-FCA8-48D1-A6E2-B0BC5CD0F6BC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4-70F9-4419-880E-69F08C2260A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Tables!$A$42:$A$43</c:f>
              <c:strCache>
                <c:ptCount val="2"/>
                <c:pt idx="0">
                  <c:v>College partnerships are strong, facilitating college-related activities aimed towards raising awareness of and aspirations toward college.</c:v>
                </c:pt>
                <c:pt idx="1">
                  <c:v>Articulation between elementary, middle, and high schools is seamless - the college message is consistent as students move through their educational journey.</c:v>
                </c:pt>
              </c:strCache>
            </c:strRef>
          </c:cat>
          <c:val>
            <c:numRef>
              <c:f>Tables!$H$42:$H$43</c:f>
              <c:numCache>
                <c:formatCode>General</c:formatCode>
                <c:ptCount val="2"/>
                <c:pt idx="0">
                  <c:v>121.00000000000001</c:v>
                </c:pt>
                <c:pt idx="1">
                  <c:v>126.00000000000001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Tables!$C$42:$C$43</c15:f>
                <c15:dlblRangeCache>
                  <c:ptCount val="2"/>
                  <c:pt idx="0">
                    <c:v>51%</c:v>
                  </c:pt>
                  <c:pt idx="1">
                    <c:v>52%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5-70F9-4419-880E-69F08C2260A5}"/>
            </c:ext>
          </c:extLst>
        </c:ser>
        <c:ser>
          <c:idx val="2"/>
          <c:order val="2"/>
          <c:tx>
            <c:strRef>
              <c:f>Tables!$I$41</c:f>
              <c:strCache>
                <c:ptCount val="1"/>
                <c:pt idx="0">
                  <c:v>We do this well in our school.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fld id="{029B25BF-0732-45CA-ACF2-D040FB91808F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E1E7440D-A70C-4793-A66B-1F9FD48C57D0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6-70F9-4419-880E-69F08C2260A5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00B45612-1BB1-4A5A-9DC6-F3A1887E4409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780645FD-1E56-4AA0-8E09-C7D91D78AC9A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7-70F9-4419-880E-69F08C2260A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Tables!$A$42:$A$43</c:f>
              <c:strCache>
                <c:ptCount val="2"/>
                <c:pt idx="0">
                  <c:v>College partnerships are strong, facilitating college-related activities aimed towards raising awareness of and aspirations toward college.</c:v>
                </c:pt>
                <c:pt idx="1">
                  <c:v>Articulation between elementary, middle, and high schools is seamless - the college message is consistent as students move through their educational journey.</c:v>
                </c:pt>
              </c:strCache>
            </c:strRef>
          </c:cat>
          <c:val>
            <c:numRef>
              <c:f>Tables!$I$42:$I$43</c:f>
              <c:numCache>
                <c:formatCode>General</c:formatCode>
                <c:ptCount val="2"/>
                <c:pt idx="0">
                  <c:v>63.000000000000007</c:v>
                </c:pt>
                <c:pt idx="1">
                  <c:v>68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Tables!$D$42:$D$43</c15:f>
                <c15:dlblRangeCache>
                  <c:ptCount val="2"/>
                  <c:pt idx="0">
                    <c:v>26%</c:v>
                  </c:pt>
                  <c:pt idx="1">
                    <c:v>28%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8-70F9-4419-880E-69F08C2260A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100"/>
        <c:axId val="903083520"/>
        <c:axId val="903066160"/>
      </c:barChart>
      <c:catAx>
        <c:axId val="90308352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0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03066160"/>
        <c:crosses val="autoZero"/>
        <c:auto val="1"/>
        <c:lblAlgn val="ctr"/>
        <c:lblOffset val="100"/>
        <c:noMultiLvlLbl val="0"/>
      </c:catAx>
      <c:valAx>
        <c:axId val="903066160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9030835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4943890347039955"/>
          <c:y val="8.1883624584732084E-2"/>
          <c:w val="0.5505610965296005"/>
          <c:h val="0.87182028122530764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Tables!$G$46</c:f>
              <c:strCache>
                <c:ptCount val="1"/>
                <c:pt idx="0">
                  <c:v>We are not doing this in our school.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fld id="{DA9E8884-099C-4154-BB38-E9F771780F2E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C7ADD125-3342-4D03-B14D-C189D8FEE973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0-D2F4-4D95-8B01-3E7C1FD396C4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7ABBEDA3-6B54-4E7E-B0C2-67F6A8935BCC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2D9EFCF4-EBC5-4008-A3AA-5F9BAC8EF2C3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1-D2F4-4D95-8B01-3E7C1FD396C4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BAEF5B2C-21A7-4108-9842-4E546D6A3FDC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374DDA8B-FC4B-4883-902A-B3C2BDE1FA19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2-D2F4-4D95-8B01-3E7C1FD396C4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FF6D013E-A3AF-40F7-9097-22ABB2102A9D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80D4F4A1-5558-41F8-A7DE-111732F6F275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3-D2F4-4D95-8B01-3E7C1FD396C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Tables!$A$47:$A$50</c:f>
              <c:strCache>
                <c:ptCount val="4"/>
                <c:pt idx="0">
                  <c:v>Early College/Career Readiness &amp; Awareness efforts are strongly integrated into the operations of our school.</c:v>
                </c:pt>
                <c:pt idx="1">
                  <c:v>Our school regularly evaluates Early College/Career Readiness &amp; Awareness efforts, and reports findings to educators, staff, administrators, and parents.</c:v>
                </c:pt>
                <c:pt idx="2">
                  <c:v>Best practices and empirical research are regularly reviewed and applied to existing Early College/Career Readiness &amp; Awareness efforts.</c:v>
                </c:pt>
                <c:pt idx="3">
                  <c:v>The need for Early College/Career Readiness &amp; Awareness efforts are regularly communicated to parents.</c:v>
                </c:pt>
              </c:strCache>
            </c:strRef>
          </c:cat>
          <c:val>
            <c:numRef>
              <c:f>Tables!$G$47:$G$50</c:f>
              <c:numCache>
                <c:formatCode>General</c:formatCode>
                <c:ptCount val="4"/>
                <c:pt idx="0">
                  <c:v>35</c:v>
                </c:pt>
                <c:pt idx="1">
                  <c:v>63.999999999999993</c:v>
                </c:pt>
                <c:pt idx="2">
                  <c:v>55</c:v>
                </c:pt>
                <c:pt idx="3">
                  <c:v>49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Tables!$B$47:$B$50</c15:f>
                <c15:dlblRangeCache>
                  <c:ptCount val="4"/>
                  <c:pt idx="0">
                    <c:v>14%</c:v>
                  </c:pt>
                  <c:pt idx="1">
                    <c:v>27%</c:v>
                  </c:pt>
                  <c:pt idx="2">
                    <c:v>23%</c:v>
                  </c:pt>
                  <c:pt idx="3">
                    <c:v>20%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4-D2F4-4D95-8B01-3E7C1FD396C4}"/>
            </c:ext>
          </c:extLst>
        </c:ser>
        <c:ser>
          <c:idx val="1"/>
          <c:order val="1"/>
          <c:tx>
            <c:strRef>
              <c:f>Tables!$H$46</c:f>
              <c:strCache>
                <c:ptCount val="1"/>
                <c:pt idx="0">
                  <c:v>We are doing this but could be doing better.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fld id="{8E0419A7-04F0-407B-8A5A-738A0806AB9F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0CCCFA5D-F509-4742-AC27-E69F42C16315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5-D2F4-4D95-8B01-3E7C1FD396C4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DD89BF83-E804-4BCA-AEDB-5A14FB35306E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7487147E-85E9-43A2-8A13-2CA9EDE75498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6-D2F4-4D95-8B01-3E7C1FD396C4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60F39004-E8C1-44F9-869E-9896D07FCC5C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1D8CFC07-52A5-4E04-A86E-2BC598F6F7C4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7-D2F4-4D95-8B01-3E7C1FD396C4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8058A6F9-8E1B-4945-990E-F6C509F1E679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0EBC00BF-632B-4B19-AF91-B77A3A64833B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8-D2F4-4D95-8B01-3E7C1FD396C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Tables!$A$47:$A$50</c:f>
              <c:strCache>
                <c:ptCount val="4"/>
                <c:pt idx="0">
                  <c:v>Early College/Career Readiness &amp; Awareness efforts are strongly integrated into the operations of our school.</c:v>
                </c:pt>
                <c:pt idx="1">
                  <c:v>Our school regularly evaluates Early College/Career Readiness &amp; Awareness efforts, and reports findings to educators, staff, administrators, and parents.</c:v>
                </c:pt>
                <c:pt idx="2">
                  <c:v>Best practices and empirical research are regularly reviewed and applied to existing Early College/Career Readiness &amp; Awareness efforts.</c:v>
                </c:pt>
                <c:pt idx="3">
                  <c:v>The need for Early College/Career Readiness &amp; Awareness efforts are regularly communicated to parents.</c:v>
                </c:pt>
              </c:strCache>
            </c:strRef>
          </c:cat>
          <c:val>
            <c:numRef>
              <c:f>Tables!$H$47:$H$50</c:f>
              <c:numCache>
                <c:formatCode>General</c:formatCode>
                <c:ptCount val="4"/>
                <c:pt idx="0">
                  <c:v>122</c:v>
                </c:pt>
                <c:pt idx="1">
                  <c:v>118</c:v>
                </c:pt>
                <c:pt idx="2">
                  <c:v>116</c:v>
                </c:pt>
                <c:pt idx="3">
                  <c:v>138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Tables!$C$47:$C$50</c15:f>
                <c15:dlblRangeCache>
                  <c:ptCount val="4"/>
                  <c:pt idx="0">
                    <c:v>50%</c:v>
                  </c:pt>
                  <c:pt idx="1">
                    <c:v>49%</c:v>
                  </c:pt>
                  <c:pt idx="2">
                    <c:v>48%</c:v>
                  </c:pt>
                  <c:pt idx="3">
                    <c:v>57%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9-D2F4-4D95-8B01-3E7C1FD396C4}"/>
            </c:ext>
          </c:extLst>
        </c:ser>
        <c:ser>
          <c:idx val="2"/>
          <c:order val="2"/>
          <c:tx>
            <c:strRef>
              <c:f>Tables!$I$46</c:f>
              <c:strCache>
                <c:ptCount val="1"/>
                <c:pt idx="0">
                  <c:v>We do this well in our school.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fld id="{85949F78-E24F-4F08-9359-CA0C48F00DFB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CCA7BC54-CDF8-4599-AC53-D79A91EE85F9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A-D2F4-4D95-8B01-3E7C1FD396C4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fld id="{9F361287-A019-4A4A-8D34-EE23CC9085DA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2AE0DFAD-6002-44B9-96DD-1F4483C5E528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B-D2F4-4D95-8B01-3E7C1FD396C4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fld id="{1A8BC1D1-D59E-4F98-AB38-79233D175F6D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EF041A6A-EAD6-4D03-A70B-37BC2C174B66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C-D2F4-4D95-8B01-3E7C1FD396C4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361281B0-8211-4C29-BDF9-F1F4E7C2CAF7}" type="CELLRANGE">
                      <a:rPr lang="en-US"/>
                      <a:pPr/>
                      <a:t>[CELLRANGE]</a:t>
                    </a:fld>
                    <a:r>
                      <a:rPr lang="en-US" baseline="0"/>
                      <a:t>, </a:t>
                    </a:r>
                    <a:fld id="{3F18F9E9-8F1D-4DB4-BDB0-82EF41691667}" type="VALUE">
                      <a:rPr lang="en-US" baseline="0"/>
                      <a:pPr/>
                      <a:t>[VALUE]</a:t>
                    </a:fld>
                    <a:endParaRPr lang="en-US" baseline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0D-D2F4-4D95-8B01-3E7C1FD396C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ysClr val="windowText" lastClr="0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DataLabelsRange val="1"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Tables!$A$47:$A$50</c:f>
              <c:strCache>
                <c:ptCount val="4"/>
                <c:pt idx="0">
                  <c:v>Early College/Career Readiness &amp; Awareness efforts are strongly integrated into the operations of our school.</c:v>
                </c:pt>
                <c:pt idx="1">
                  <c:v>Our school regularly evaluates Early College/Career Readiness &amp; Awareness efforts, and reports findings to educators, staff, administrators, and parents.</c:v>
                </c:pt>
                <c:pt idx="2">
                  <c:v>Best practices and empirical research are regularly reviewed and applied to existing Early College/Career Readiness &amp; Awareness efforts.</c:v>
                </c:pt>
                <c:pt idx="3">
                  <c:v>The need for Early College/Career Readiness &amp; Awareness efforts are regularly communicated to parents.</c:v>
                </c:pt>
              </c:strCache>
            </c:strRef>
          </c:cat>
          <c:val>
            <c:numRef>
              <c:f>Tables!$I$47:$I$50</c:f>
              <c:numCache>
                <c:formatCode>General</c:formatCode>
                <c:ptCount val="4"/>
                <c:pt idx="0">
                  <c:v>85</c:v>
                </c:pt>
                <c:pt idx="1">
                  <c:v>57</c:v>
                </c:pt>
                <c:pt idx="2">
                  <c:v>69</c:v>
                </c:pt>
                <c:pt idx="3">
                  <c:v>54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Tables!$D$47:$D$50</c15:f>
                <c15:dlblRangeCache>
                  <c:ptCount val="4"/>
                  <c:pt idx="0">
                    <c:v>35%</c:v>
                  </c:pt>
                  <c:pt idx="1">
                    <c:v>24%</c:v>
                  </c:pt>
                  <c:pt idx="2">
                    <c:v>29%</c:v>
                  </c:pt>
                  <c:pt idx="3">
                    <c:v>22%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0E-D2F4-4D95-8B01-3E7C1FD396C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0"/>
        <c:overlap val="100"/>
        <c:axId val="903075120"/>
        <c:axId val="903064480"/>
      </c:barChart>
      <c:catAx>
        <c:axId val="90307512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0"/>
          <a:lstStyle/>
          <a:p>
            <a:pPr>
              <a:defRPr sz="16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903064480"/>
        <c:crosses val="autoZero"/>
        <c:auto val="1"/>
        <c:lblAlgn val="ctr"/>
        <c:lblOffset val="100"/>
        <c:noMultiLvlLbl val="0"/>
      </c:catAx>
      <c:valAx>
        <c:axId val="903064480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9030751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Sheet3!$C$3:$C$8</c:f>
              <c:numCache>
                <c:formatCode>0.0</c:formatCode>
                <c:ptCount val="6"/>
                <c:pt idx="0">
                  <c:v>4.6100000000000003</c:v>
                </c:pt>
                <c:pt idx="1">
                  <c:v>4.38</c:v>
                </c:pt>
                <c:pt idx="2">
                  <c:v>4.1100000000000003</c:v>
                </c:pt>
                <c:pt idx="3">
                  <c:v>3.91</c:v>
                </c:pt>
                <c:pt idx="4">
                  <c:v>3.81</c:v>
                </c:pt>
                <c:pt idx="5">
                  <c:v>3.93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A9-4D5A-991E-2BF23F080F0B}"/>
            </c:ext>
          </c:extLst>
        </c:ser>
        <c:ser>
          <c:idx val="1"/>
          <c:order val="1"/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Sheet3!$D$3:$D$8</c:f>
              <c:numCache>
                <c:formatCode>0.0</c:formatCode>
                <c:ptCount val="6"/>
                <c:pt idx="0">
                  <c:v>4.75</c:v>
                </c:pt>
                <c:pt idx="1">
                  <c:v>4.5</c:v>
                </c:pt>
                <c:pt idx="2">
                  <c:v>4.38</c:v>
                </c:pt>
                <c:pt idx="3">
                  <c:v>4.2699999999999996</c:v>
                </c:pt>
                <c:pt idx="4">
                  <c:v>4.32</c:v>
                </c:pt>
                <c:pt idx="5">
                  <c:v>4.4800000000000004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3A9-4D5A-991E-2BF23F080F0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05196256"/>
        <c:axId val="310808768"/>
      </c:barChart>
      <c:catAx>
        <c:axId val="305196256"/>
        <c:scaling>
          <c:orientation val="minMax"/>
        </c:scaling>
        <c:delete val="1"/>
        <c:axPos val="b"/>
        <c:majorTickMark val="none"/>
        <c:minorTickMark val="none"/>
        <c:tickLblPos val="nextTo"/>
        <c:crossAx val="310808768"/>
        <c:crosses val="autoZero"/>
        <c:auto val="1"/>
        <c:lblAlgn val="ctr"/>
        <c:lblOffset val="100"/>
        <c:noMultiLvlLbl val="0"/>
      </c:catAx>
      <c:valAx>
        <c:axId val="310808768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extTo"/>
        <c:crossAx val="305196256"/>
        <c:crosses val="autoZero"/>
        <c:crossBetween val="between"/>
        <c:majorUnit val="1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bg1">
                <a:lumMod val="6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Sheet3!$C$9:$C$14</c:f>
              <c:numCache>
                <c:formatCode>0.0</c:formatCode>
                <c:ptCount val="6"/>
                <c:pt idx="0">
                  <c:v>3.76</c:v>
                </c:pt>
                <c:pt idx="1">
                  <c:v>3.5</c:v>
                </c:pt>
                <c:pt idx="2">
                  <c:v>3.79</c:v>
                </c:pt>
                <c:pt idx="3">
                  <c:v>3.42</c:v>
                </c:pt>
                <c:pt idx="4">
                  <c:v>3.71</c:v>
                </c:pt>
                <c:pt idx="5">
                  <c:v>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BCC-4376-BC42-2828E30654E8}"/>
            </c:ext>
          </c:extLst>
        </c:ser>
        <c:ser>
          <c:idx val="1"/>
          <c:order val="1"/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Sheet3!$D$9:$D$14</c:f>
              <c:numCache>
                <c:formatCode>0.0</c:formatCode>
                <c:ptCount val="6"/>
                <c:pt idx="0">
                  <c:v>4.37</c:v>
                </c:pt>
                <c:pt idx="1">
                  <c:v>4.2699999999999996</c:v>
                </c:pt>
                <c:pt idx="2">
                  <c:v>4.41</c:v>
                </c:pt>
                <c:pt idx="3">
                  <c:v>4.18</c:v>
                </c:pt>
                <c:pt idx="4">
                  <c:v>4.32</c:v>
                </c:pt>
                <c:pt idx="5">
                  <c:v>4.32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BCC-4376-BC42-2828E30654E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305196256"/>
        <c:axId val="310808768"/>
      </c:barChart>
      <c:catAx>
        <c:axId val="305196256"/>
        <c:scaling>
          <c:orientation val="minMax"/>
        </c:scaling>
        <c:delete val="1"/>
        <c:axPos val="b"/>
        <c:majorTickMark val="none"/>
        <c:minorTickMark val="none"/>
        <c:tickLblPos val="nextTo"/>
        <c:crossAx val="310808768"/>
        <c:crosses val="autoZero"/>
        <c:auto val="1"/>
        <c:lblAlgn val="ctr"/>
        <c:lblOffset val="100"/>
        <c:noMultiLvlLbl val="0"/>
      </c:catAx>
      <c:valAx>
        <c:axId val="310808768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extTo"/>
        <c:crossAx val="305196256"/>
        <c:crosses val="autoZero"/>
        <c:crossBetween val="between"/>
        <c:majorUnit val="1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968" cy="466912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6333" y="0"/>
            <a:ext cx="3041968" cy="466912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r">
              <a:defRPr sz="1200"/>
            </a:lvl1pPr>
          </a:lstStyle>
          <a:p>
            <a:fld id="{00D640BA-7BC7-48A7-9EE9-A5ED29DBB011}" type="datetimeFigureOut">
              <a:rPr lang="en-US" smtClean="0"/>
              <a:t>5/10/2017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39014"/>
            <a:ext cx="3041968" cy="466911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6333" y="8839014"/>
            <a:ext cx="3041968" cy="466911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r">
              <a:defRPr sz="1200"/>
            </a:lvl1pPr>
          </a:lstStyle>
          <a:p>
            <a:fld id="{02FEBE36-274E-4D0A-8AF0-2C902F664D3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15979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1968" cy="466912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6333" y="0"/>
            <a:ext cx="3041968" cy="466912"/>
          </a:xfrm>
          <a:prstGeom prst="rect">
            <a:avLst/>
          </a:prstGeom>
        </p:spPr>
        <p:txBody>
          <a:bodyPr vert="horz" lIns="93287" tIns="46644" rIns="93287" bIns="46644" rtlCol="0"/>
          <a:lstStyle>
            <a:lvl1pPr algn="r">
              <a:defRPr sz="1200"/>
            </a:lvl1pPr>
          </a:lstStyle>
          <a:p>
            <a:fld id="{7C824DA9-1B56-4398-A67A-2DE2700EE052}" type="datetimeFigureOut">
              <a:rPr lang="en-US" smtClean="0"/>
              <a:t>5/10/2017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1650" cy="3140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287" tIns="46644" rIns="93287" bIns="4664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993" y="4478476"/>
            <a:ext cx="5615940" cy="3664208"/>
          </a:xfrm>
          <a:prstGeom prst="rect">
            <a:avLst/>
          </a:prstGeom>
        </p:spPr>
        <p:txBody>
          <a:bodyPr vert="horz" lIns="93287" tIns="46644" rIns="93287" bIns="46644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9014"/>
            <a:ext cx="3041968" cy="466911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6333" y="8839014"/>
            <a:ext cx="3041968" cy="466911"/>
          </a:xfrm>
          <a:prstGeom prst="rect">
            <a:avLst/>
          </a:prstGeom>
        </p:spPr>
        <p:txBody>
          <a:bodyPr vert="horz" lIns="93287" tIns="46644" rIns="93287" bIns="46644" rtlCol="0" anchor="b"/>
          <a:lstStyle>
            <a:lvl1pPr algn="r">
              <a:defRPr sz="1200"/>
            </a:lvl1pPr>
          </a:lstStyle>
          <a:p>
            <a:fld id="{222A540F-62BE-433C-BC81-36EC0DC77AA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6131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2A540F-62BE-433C-BC81-36EC0DC77AA0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52914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2A540F-62BE-433C-BC81-36EC0DC77AA0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607645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It is important that the</a:t>
            </a:r>
            <a:r>
              <a:rPr lang="en-US" baseline="0" dirty="0" smtClean="0"/>
              <a:t> professionals who go through this class are given opportunities to utilize their skills.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aseline="0" dirty="0" smtClean="0"/>
              <a:t>Later this morning, we will hear from some of your colleagues about how they’ve applied materials from the CAP class in their school.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baseline="0" dirty="0" smtClean="0"/>
              <a:t>When reviewing the data, it might be useful to think how this class, and those who have completed it, could be used in your schools. 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2A540F-62BE-433C-BC81-36EC0DC77AA0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81427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Discuss the prompt</a:t>
            </a:r>
          </a:p>
          <a:p>
            <a:r>
              <a:rPr lang="en-US" dirty="0" smtClean="0"/>
              <a:t>Discuss why this text differs from what’s on the IG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2A540F-62BE-433C-BC81-36EC0DC77AA0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51684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eaLnBrk="1" fontAlgn="ctr" latinLnBrk="0" hangingPunct="1"/>
            <a:r>
              <a:rPr lang="en-US" dirty="0"/>
              <a:t>It is important to focus on College &amp; Career Readiness in the middle grades.</a:t>
            </a:r>
          </a:p>
          <a:p>
            <a:pPr rtl="0" eaLnBrk="1" fontAlgn="ctr" latinLnBrk="0" hangingPunct="1"/>
            <a:r>
              <a:rPr lang="en-US" dirty="0"/>
              <a:t>I am a part of a team that aims to promote a college-going culture in my school.</a:t>
            </a:r>
          </a:p>
          <a:p>
            <a:pPr rtl="0" eaLnBrk="1" fontAlgn="ctr" latinLnBrk="0" hangingPunct="1"/>
            <a:r>
              <a:rPr lang="en-US" dirty="0"/>
              <a:t>I feel confident in my abilities to help create a college-going culture in my school.</a:t>
            </a:r>
          </a:p>
          <a:p>
            <a:pPr rtl="0" eaLnBrk="1" fontAlgn="ctr" latinLnBrk="0" hangingPunct="1"/>
            <a:r>
              <a:rPr lang="en-US" dirty="0"/>
              <a:t>I feel confident in my abilities to identify barriers that impact students' ability to reach their education and career goals.</a:t>
            </a:r>
          </a:p>
          <a:p>
            <a:pPr rtl="0" eaLnBrk="1" fontAlgn="ctr" latinLnBrk="0" hangingPunct="1"/>
            <a:r>
              <a:rPr lang="en-US" dirty="0"/>
              <a:t>I feel confident in my abilities to apply data-driven best practices to address at least one barrier to student learning.</a:t>
            </a:r>
          </a:p>
          <a:p>
            <a:pPr rtl="0" eaLnBrk="1" fontAlgn="ctr" latinLnBrk="0" hangingPunct="1"/>
            <a:r>
              <a:rPr lang="en-US" dirty="0"/>
              <a:t>I feel confident in my abilities to identify and use strategies to help students set academic goals and monitor progress towards those goals.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2A540F-62BE-433C-BC81-36EC0DC77AA0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050692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2A540F-62BE-433C-BC81-36EC0DC77AA0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771961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eaLnBrk="1" fontAlgn="ctr" latinLnBrk="0" hangingPunct="1"/>
            <a:r>
              <a:rPr lang="en-US" dirty="0"/>
              <a:t>I feel confident in my abilities to use career interest inventories and other strategies to re-engage disengaged students</a:t>
            </a:r>
          </a:p>
          <a:p>
            <a:pPr rtl="0" eaLnBrk="1" fontAlgn="ctr" latinLnBrk="0" hangingPunct="1"/>
            <a:r>
              <a:rPr lang="en-US" b="1" dirty="0"/>
              <a:t>I feel confident in my abilities to use state resources to promote career exploration in my school.</a:t>
            </a:r>
          </a:p>
          <a:p>
            <a:pPr rtl="0" eaLnBrk="1" fontAlgn="ctr" latinLnBrk="0" hangingPunct="1"/>
            <a:r>
              <a:rPr lang="en-US" dirty="0"/>
              <a:t>I feel confident in my abilities to help students to identify their career interests.</a:t>
            </a:r>
          </a:p>
          <a:p>
            <a:pPr rtl="0" eaLnBrk="1" fontAlgn="ctr" latinLnBrk="0" hangingPunct="1"/>
            <a:r>
              <a:rPr lang="en-US" b="1" dirty="0"/>
              <a:t>I feel confident in my abilities to provide evidence to students and their guardians that helps to challenge and dispel cultural, social, and gender career stereotypes.</a:t>
            </a:r>
          </a:p>
          <a:p>
            <a:pPr rtl="0" eaLnBrk="1" fontAlgn="ctr" latinLnBrk="0" hangingPunct="1"/>
            <a:r>
              <a:rPr lang="en-US" dirty="0"/>
              <a:t>I feel confident in my abilities to guide students to identify courses needed to prepare for college and career.</a:t>
            </a:r>
          </a:p>
          <a:p>
            <a:pPr rtl="0" eaLnBrk="1" fontAlgn="ctr" latinLnBrk="0" hangingPunct="1"/>
            <a:r>
              <a:rPr lang="en-US" b="1" dirty="0"/>
              <a:t>I have adequate resources to help promote a college-going culture within my school.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2A540F-62BE-433C-BC81-36EC0DC77AA0}" type="slidenum">
              <a:rPr lang="en-US" smtClean="0"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37748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2A540F-62BE-433C-BC81-36EC0DC77AA0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3045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Second year tool has been used.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2015-2016 (n = 307)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2016- 2017 (n = 249)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All 16 MGI schools participated.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2A540F-62BE-433C-BC81-36EC0DC77AA0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9469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2A540F-62BE-433C-BC81-36EC0DC77AA0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89907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2A540F-62BE-433C-BC81-36EC0DC77AA0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38555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2A540F-62BE-433C-BC81-36EC0DC77AA0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47171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2A540F-62BE-433C-BC81-36EC0DC77AA0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5445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2A540F-62BE-433C-BC81-36EC0DC77AA0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36683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2A540F-62BE-433C-BC81-36EC0DC77AA0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0530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smtClean="0"/>
              <a:pPr/>
              <a:t>5/10/2017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6586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smtClean="0"/>
              <a:pPr/>
              <a:t>5/10/2017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6672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smtClean="0"/>
              <a:pPr/>
              <a:t>5/10/2017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41345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smtClean="0"/>
              <a:pPr/>
              <a:t>5/10/2017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9668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smtClean="0"/>
              <a:pPr/>
              <a:t>5/10/2017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4513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smtClean="0"/>
              <a:pPr/>
              <a:t>5/10/2017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68376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smtClean="0"/>
              <a:pPr/>
              <a:t>5/10/2017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73923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smtClean="0"/>
              <a:pPr/>
              <a:t>5/10/2017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161250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smtClean="0"/>
              <a:pPr/>
              <a:t>5/10/2017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6474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smtClean="0"/>
              <a:pPr/>
              <a:t>5/10/2017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21868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smtClean="0"/>
              <a:pPr/>
              <a:t>5/10/2017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72782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smtClean="0"/>
              <a:pPr/>
              <a:t>5/10/2017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13171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smtClean="0"/>
              <a:pPr/>
              <a:t>5/10/2017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7528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smtClean="0"/>
              <a:pPr/>
              <a:t>5/10/2017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961783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smtClean="0"/>
              <a:pPr/>
              <a:t>5/10/2017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5063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smtClean="0"/>
              <a:pPr/>
              <a:t>5/10/2017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3596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smtClean="0"/>
              <a:pPr/>
              <a:t>5/10/2017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3839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smtClean="0"/>
              <a:pPr/>
              <a:t>5/10/2017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4473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smtClean="0"/>
              <a:pPr/>
              <a:t>5/10/2017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0626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smtClean="0"/>
              <a:pPr/>
              <a:t>5/10/2017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1780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0DF5E60-9974-AC48-9591-99C2BB44B7CF}" type="datetimeFigureOut">
              <a:rPr lang="en-US" smtClean="0"/>
              <a:pPr/>
              <a:t>5/10/2017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3946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smtClean="0"/>
              <a:pPr/>
              <a:t>5/10/2017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54313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9B482E8-6E0E-1B4F-B1FD-C69DB9E858D9}" type="datetimeFigureOut">
              <a:rPr lang="en-US" smtClean="0"/>
              <a:pPr/>
              <a:t>5/10/2017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942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482E8-6E0E-1B4F-B1FD-C69DB9E858D9}" type="datetimeFigureOut">
              <a:rPr lang="en-US" smtClean="0"/>
              <a:pPr/>
              <a:t>5/10/2017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8050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08660"/>
            <a:ext cx="10311618" cy="3616452"/>
          </a:xfrm>
        </p:spPr>
        <p:txBody>
          <a:bodyPr>
            <a:normAutofit/>
          </a:bodyPr>
          <a:lstStyle/>
          <a:p>
            <a:r>
              <a:rPr lang="en-US" sz="6000" dirty="0" smtClean="0"/>
              <a:t>Creating a College-Going Culture: How Are </a:t>
            </a:r>
            <a:r>
              <a:rPr lang="en-US" sz="6000" dirty="0"/>
              <a:t>W</a:t>
            </a:r>
            <a:r>
              <a:rPr lang="en-US" sz="6000" dirty="0" smtClean="0"/>
              <a:t>e </a:t>
            </a:r>
            <a:r>
              <a:rPr lang="en-US" sz="6000" dirty="0"/>
              <a:t>D</a:t>
            </a:r>
            <a:r>
              <a:rPr lang="en-US" sz="6000" dirty="0" smtClean="0"/>
              <a:t>oing?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2759893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Sustainability</a:t>
            </a:r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36773315"/>
              </p:ext>
            </p:extLst>
          </p:nvPr>
        </p:nvGraphicFramePr>
        <p:xfrm>
          <a:off x="182880" y="1843571"/>
          <a:ext cx="118872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1461034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College Access Professional (CAP) Training Class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958276"/>
            <a:ext cx="10058400" cy="2584227"/>
          </a:xfrm>
        </p:spPr>
        <p:txBody>
          <a:bodyPr>
            <a:normAutofit/>
          </a:bodyPr>
          <a:lstStyle/>
          <a:p>
            <a:pPr marL="463550" indent="-463550">
              <a:buFont typeface="Arial" panose="020B0604020202020204" pitchFamily="34" charset="0"/>
              <a:buChar char="•"/>
            </a:pPr>
            <a:r>
              <a:rPr lang="en-US" dirty="0" smtClean="0"/>
              <a:t>Specific Middle Grade Module has been offered 6 times since 2014</a:t>
            </a:r>
          </a:p>
          <a:p>
            <a:pPr marL="463550" indent="-463550">
              <a:buFont typeface="Arial" panose="020B0604020202020204" pitchFamily="34" charset="0"/>
              <a:buChar char="•"/>
            </a:pPr>
            <a:r>
              <a:rPr lang="en-US" dirty="0" smtClean="0"/>
              <a:t>In the past year, 46 educators from MGI partnering schools have completed the module.</a:t>
            </a:r>
          </a:p>
          <a:p>
            <a:pPr marL="463550" indent="-463550">
              <a:buFont typeface="Arial" panose="020B0604020202020204" pitchFamily="34" charset="0"/>
              <a:buChar char="•"/>
            </a:pPr>
            <a:r>
              <a:rPr lang="en-US" dirty="0" smtClean="0"/>
              <a:t>Since 2014, 68 have completed. </a:t>
            </a:r>
            <a:endParaRPr lang="en-US" dirty="0" smtClean="0"/>
          </a:p>
          <a:p>
            <a:pPr marL="463550" indent="-463550">
              <a:buFont typeface="Arial" panose="020B0604020202020204" pitchFamily="34" charset="0"/>
              <a:buChar char="•"/>
            </a:pPr>
            <a:r>
              <a:rPr lang="en-US" dirty="0" smtClean="0"/>
              <a:t>Average of 9 completers per district. (3 – 18, Median: 5) </a:t>
            </a:r>
            <a:endParaRPr lang="en-US" dirty="0"/>
          </a:p>
          <a:p>
            <a:pPr marL="463550" indent="-463550">
              <a:buFont typeface="Arial" panose="020B0604020202020204" pitchFamily="34" charset="0"/>
              <a:buChar char="•"/>
            </a:pPr>
            <a:r>
              <a:rPr lang="en-US" b="1" dirty="0" smtClean="0"/>
              <a:t>“In what ways do participants feel more confident in their abilities before and after completing the CAP Class?”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6543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4361034"/>
              </p:ext>
            </p:extLst>
          </p:nvPr>
        </p:nvGraphicFramePr>
        <p:xfrm>
          <a:off x="512105" y="345387"/>
          <a:ext cx="11185037" cy="611168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984637">
                  <a:extLst>
                    <a:ext uri="{9D8B030D-6E8A-4147-A177-3AD203B41FA5}">
                      <a16:colId xmlns:a16="http://schemas.microsoft.com/office/drawing/2014/main" val="2781639516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990601910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1719767692"/>
                    </a:ext>
                  </a:extLst>
                </a:gridCol>
              </a:tblGrid>
              <a:tr h="1117973">
                <a:tc>
                  <a:txBody>
                    <a:bodyPr/>
                    <a:lstStyle/>
                    <a:p>
                      <a:pPr marL="112713" indent="0" algn="l" fontAlgn="ctr"/>
                      <a:r>
                        <a:rPr lang="en-US" sz="1000" b="1" u="none" strike="noStrike" dirty="0">
                          <a:effectLst/>
                        </a:rPr>
                        <a:t> </a:t>
                      </a:r>
                      <a:r>
                        <a:rPr lang="en-US" sz="19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Prompt</a:t>
                      </a:r>
                      <a:endParaRPr lang="en-US" sz="19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u="none" strike="noStrike" dirty="0">
                          <a:effectLst/>
                        </a:rPr>
                        <a:t> Pre-test Mean</a:t>
                      </a:r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u="none" strike="noStrike" dirty="0">
                          <a:effectLst/>
                        </a:rPr>
                        <a:t>Post-test Mean</a:t>
                      </a:r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959790"/>
                  </a:ext>
                </a:extLst>
              </a:tr>
              <a:tr h="677559">
                <a:tc>
                  <a:txBody>
                    <a:bodyPr/>
                    <a:lstStyle/>
                    <a:p>
                      <a:pPr marL="463550" indent="0" algn="l" fontAlgn="ctr"/>
                      <a:r>
                        <a:rPr lang="en-US" sz="1900" u="none" strike="noStrike" dirty="0">
                          <a:effectLst/>
                        </a:rPr>
                        <a:t>It is important to focus on College &amp; Career Readiness in the middle grades.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u="none" strike="noStrike" dirty="0">
                          <a:effectLst/>
                        </a:rPr>
                        <a:t>4.6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u="none" strike="noStrike" dirty="0">
                          <a:effectLst/>
                        </a:rPr>
                        <a:t>4.8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7945253"/>
                  </a:ext>
                </a:extLst>
              </a:tr>
              <a:tr h="863230">
                <a:tc>
                  <a:txBody>
                    <a:bodyPr/>
                    <a:lstStyle/>
                    <a:p>
                      <a:pPr marL="463550" indent="0" algn="l" defTabSz="914400" rtl="0" eaLnBrk="1" fontAlgn="ctr" latinLnBrk="0" hangingPunct="1"/>
                      <a:r>
                        <a:rPr lang="en-US" sz="19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am a part of a team that aims to promote a college-going culture in my school.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u="none" strike="noStrike" dirty="0">
                          <a:effectLst/>
                        </a:rPr>
                        <a:t>4.4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u="none" strike="noStrike" dirty="0">
                          <a:effectLst/>
                        </a:rPr>
                        <a:t>4.5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0757959"/>
                  </a:ext>
                </a:extLst>
              </a:tr>
              <a:tr h="863230">
                <a:tc>
                  <a:txBody>
                    <a:bodyPr/>
                    <a:lstStyle/>
                    <a:p>
                      <a:pPr marL="463550" indent="0" algn="l" defTabSz="914400" rtl="0" eaLnBrk="1" fontAlgn="ctr" latinLnBrk="0" hangingPunct="1"/>
                      <a:r>
                        <a:rPr lang="en-US" sz="19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feel confident in my abilities to help create a college-going culture in my school.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u="none" strike="noStrike" dirty="0">
                          <a:effectLst/>
                        </a:rPr>
                        <a:t>4.1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u="none" strike="noStrike" dirty="0">
                          <a:effectLst/>
                        </a:rPr>
                        <a:t>4.4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92664876"/>
                  </a:ext>
                </a:extLst>
              </a:tr>
              <a:tr h="863230">
                <a:tc>
                  <a:txBody>
                    <a:bodyPr/>
                    <a:lstStyle/>
                    <a:p>
                      <a:pPr marL="463550" indent="0" algn="l" defTabSz="914400" rtl="0" eaLnBrk="1" fontAlgn="ctr" latinLnBrk="0" hangingPunct="1"/>
                      <a:r>
                        <a:rPr lang="en-US" sz="19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feel confident in my abilities to identify barriers that impact students' ability to reach their education and career goals.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u="none" strike="noStrike" dirty="0">
                          <a:effectLst/>
                        </a:rPr>
                        <a:t>3.9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u="none" strike="noStrike" dirty="0">
                          <a:effectLst/>
                        </a:rPr>
                        <a:t>4.3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0455"/>
                  </a:ext>
                </a:extLst>
              </a:tr>
              <a:tr h="863230">
                <a:tc>
                  <a:txBody>
                    <a:bodyPr/>
                    <a:lstStyle/>
                    <a:p>
                      <a:pPr marL="463550" indent="0" algn="l" defTabSz="914400" rtl="0" eaLnBrk="1" fontAlgn="ctr" latinLnBrk="0" hangingPunct="1"/>
                      <a:r>
                        <a:rPr lang="en-US" sz="19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feel confident in my abilities to apply data-driven best practices to address at least one barrier to student learning.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u="none" strike="noStrike" dirty="0">
                          <a:effectLst/>
                        </a:rPr>
                        <a:t>3.8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u="none" strike="noStrike" dirty="0">
                          <a:effectLst/>
                        </a:rPr>
                        <a:t>4.3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7606502"/>
                  </a:ext>
                </a:extLst>
              </a:tr>
              <a:tr h="863230">
                <a:tc>
                  <a:txBody>
                    <a:bodyPr/>
                    <a:lstStyle/>
                    <a:p>
                      <a:pPr marL="463550" indent="0" algn="l" defTabSz="914400" rtl="0" eaLnBrk="1" fontAlgn="ctr" latinLnBrk="0" hangingPunct="1"/>
                      <a:r>
                        <a:rPr lang="en-US" sz="19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feel confident in my abilities to identify and use strategies to help students set academic goals and monitor progress towards those goals.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u="none" strike="noStrike" dirty="0">
                          <a:effectLst/>
                        </a:rPr>
                        <a:t>3.9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u="none" strike="noStrike" dirty="0">
                          <a:effectLst/>
                        </a:rPr>
                        <a:t>4.5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41793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0381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36748768"/>
              </p:ext>
            </p:extLst>
          </p:nvPr>
        </p:nvGraphicFramePr>
        <p:xfrm>
          <a:off x="627795" y="272954"/>
          <a:ext cx="10972800" cy="640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195713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0324445"/>
              </p:ext>
            </p:extLst>
          </p:nvPr>
        </p:nvGraphicFramePr>
        <p:xfrm>
          <a:off x="385497" y="345388"/>
          <a:ext cx="11337789" cy="58725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137389">
                  <a:extLst>
                    <a:ext uri="{9D8B030D-6E8A-4147-A177-3AD203B41FA5}">
                      <a16:colId xmlns:a16="http://schemas.microsoft.com/office/drawing/2014/main" val="2781639516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2990601910"/>
                    </a:ext>
                  </a:extLst>
                </a:gridCol>
                <a:gridCol w="1600200">
                  <a:extLst>
                    <a:ext uri="{9D8B030D-6E8A-4147-A177-3AD203B41FA5}">
                      <a16:colId xmlns:a16="http://schemas.microsoft.com/office/drawing/2014/main" val="1719767692"/>
                    </a:ext>
                  </a:extLst>
                </a:gridCol>
              </a:tblGrid>
              <a:tr h="976695">
                <a:tc>
                  <a:txBody>
                    <a:bodyPr/>
                    <a:lstStyle/>
                    <a:p>
                      <a:pPr marL="225425" indent="0" algn="l" fontAlgn="ctr"/>
                      <a:r>
                        <a:rPr lang="en-US" sz="19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 </a:t>
                      </a:r>
                      <a:r>
                        <a:rPr lang="en-US" sz="19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Prompt</a:t>
                      </a:r>
                      <a:endParaRPr lang="en-US" sz="19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u="none" strike="noStrike" dirty="0">
                          <a:effectLst/>
                        </a:rPr>
                        <a:t> Pre-test Mean</a:t>
                      </a:r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b="1" u="none" strike="noStrike" dirty="0">
                          <a:effectLst/>
                        </a:rPr>
                        <a:t>Post-test Mean</a:t>
                      </a:r>
                      <a:endParaRPr lang="en-US" sz="19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5959790"/>
                  </a:ext>
                </a:extLst>
              </a:tr>
              <a:tr h="754144">
                <a:tc>
                  <a:txBody>
                    <a:bodyPr/>
                    <a:lstStyle/>
                    <a:p>
                      <a:pPr marL="463550" indent="0" algn="l" defTabSz="914400" rtl="0" eaLnBrk="1" fontAlgn="ctr" latinLnBrk="0" hangingPunct="1"/>
                      <a:r>
                        <a:rPr lang="en-US" sz="19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feel confident in my abilities to use career interest inventories and other strategies to re-engage disengaged students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u="none" strike="noStrike" dirty="0">
                          <a:effectLst/>
                        </a:rPr>
                        <a:t>3.8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u="none" strike="noStrike" dirty="0">
                          <a:effectLst/>
                        </a:rPr>
                        <a:t>4.4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05038391"/>
                  </a:ext>
                </a:extLst>
              </a:tr>
              <a:tr h="754144">
                <a:tc>
                  <a:txBody>
                    <a:bodyPr/>
                    <a:lstStyle/>
                    <a:p>
                      <a:pPr marL="463550" indent="0" algn="l" defTabSz="914400" rtl="0" eaLnBrk="1" fontAlgn="ctr" latinLnBrk="0" hangingPunct="1"/>
                      <a:r>
                        <a:rPr lang="en-US" sz="19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feel confident in my abilities to use state resources to promote career exploration in my school.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u="none" strike="noStrike" dirty="0">
                          <a:effectLst/>
                        </a:rPr>
                        <a:t>3.5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u="none" strike="noStrike" dirty="0">
                          <a:effectLst/>
                        </a:rPr>
                        <a:t>4.3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95054226"/>
                  </a:ext>
                </a:extLst>
              </a:tr>
              <a:tr h="754144">
                <a:tc>
                  <a:txBody>
                    <a:bodyPr/>
                    <a:lstStyle/>
                    <a:p>
                      <a:pPr marL="463550" indent="0" algn="l" defTabSz="914400" rtl="0" eaLnBrk="1" fontAlgn="ctr" latinLnBrk="0" hangingPunct="1"/>
                      <a:r>
                        <a:rPr lang="en-US" sz="19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feel confident in my abilities to help students to identify their career interests.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u="none" strike="noStrike" dirty="0">
                          <a:effectLst/>
                        </a:rPr>
                        <a:t>3.8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u="none" strike="noStrike" dirty="0">
                          <a:effectLst/>
                        </a:rPr>
                        <a:t>4.4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3631802"/>
                  </a:ext>
                </a:extLst>
              </a:tr>
              <a:tr h="1125115">
                <a:tc>
                  <a:txBody>
                    <a:bodyPr/>
                    <a:lstStyle/>
                    <a:p>
                      <a:pPr marL="463550" indent="0" algn="l" defTabSz="914400" rtl="0" eaLnBrk="1" fontAlgn="ctr" latinLnBrk="0" hangingPunct="1"/>
                      <a:r>
                        <a:rPr lang="en-US" sz="19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feel confident in my abilities to provide evidence to students and their guardians that helps to challenge and dispel cultural, social, and gender career stereotypes.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u="none" strike="noStrike" dirty="0">
                          <a:effectLst/>
                        </a:rPr>
                        <a:t>3.4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u="none" strike="noStrike" dirty="0">
                          <a:effectLst/>
                        </a:rPr>
                        <a:t>4.2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9677822"/>
                  </a:ext>
                </a:extLst>
              </a:tr>
              <a:tr h="754144">
                <a:tc>
                  <a:txBody>
                    <a:bodyPr/>
                    <a:lstStyle/>
                    <a:p>
                      <a:pPr marL="463550" indent="0" algn="l" defTabSz="914400" rtl="0" eaLnBrk="1" fontAlgn="ctr" latinLnBrk="0" hangingPunct="1"/>
                      <a:r>
                        <a:rPr lang="en-US" sz="19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feel confident in my abilities to guide students to identify courses needed to prepare for college and career.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u="none" strike="noStrike" dirty="0">
                          <a:effectLst/>
                        </a:rPr>
                        <a:t>3.7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u="none" strike="noStrike" dirty="0">
                          <a:effectLst/>
                        </a:rPr>
                        <a:t>4.3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0093633"/>
                  </a:ext>
                </a:extLst>
              </a:tr>
              <a:tr h="754144">
                <a:tc>
                  <a:txBody>
                    <a:bodyPr/>
                    <a:lstStyle/>
                    <a:p>
                      <a:pPr marL="463550" indent="0" algn="l" defTabSz="914400" rtl="0" eaLnBrk="1" fontAlgn="ctr" latinLnBrk="0" hangingPunct="1"/>
                      <a:r>
                        <a:rPr lang="en-US" sz="19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 have adequate resources to help promote a college-going culture within my school.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u="none" strike="noStrike" dirty="0">
                          <a:effectLst/>
                        </a:rPr>
                        <a:t>3.3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900" u="none" strike="noStrike" dirty="0">
                          <a:effectLst/>
                        </a:rPr>
                        <a:t>4.3</a:t>
                      </a:r>
                      <a:endParaRPr lang="en-US" sz="1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2844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8271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94816175"/>
              </p:ext>
            </p:extLst>
          </p:nvPr>
        </p:nvGraphicFramePr>
        <p:xfrm>
          <a:off x="532263" y="204716"/>
          <a:ext cx="10972800" cy="640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25335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t="-431" b="-109"/>
          <a:stretch/>
        </p:blipFill>
        <p:spPr>
          <a:xfrm>
            <a:off x="484040" y="221858"/>
            <a:ext cx="4880628" cy="6361821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4"/>
          <a:srcRect b="-44"/>
          <a:stretch/>
        </p:blipFill>
        <p:spPr>
          <a:xfrm>
            <a:off x="6387629" y="326160"/>
            <a:ext cx="4943475" cy="635599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60909" y="0"/>
            <a:ext cx="4895850" cy="63246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14348" y="101078"/>
            <a:ext cx="4872452" cy="632764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7"/>
          <a:srcRect t="790"/>
          <a:stretch/>
        </p:blipFill>
        <p:spPr>
          <a:xfrm>
            <a:off x="136480" y="0"/>
            <a:ext cx="4901468" cy="6238196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34985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are we doing, according to educators?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1866457"/>
          </a:xfrm>
        </p:spPr>
        <p:txBody>
          <a:bodyPr/>
          <a:lstStyle/>
          <a:p>
            <a:pPr marL="463550" indent="-463550">
              <a:buFont typeface="Arial" panose="020B0604020202020204" pitchFamily="34" charset="0"/>
              <a:buChar char="•"/>
            </a:pPr>
            <a:r>
              <a:rPr lang="en-US" dirty="0" smtClean="0"/>
              <a:t>College &amp; Career Readiness and Awareness (CCRA) Rubric</a:t>
            </a:r>
          </a:p>
          <a:p>
            <a:pPr marL="463550" indent="-463550">
              <a:buFont typeface="Arial" panose="020B0604020202020204" pitchFamily="34" charset="0"/>
              <a:buChar char="•"/>
            </a:pPr>
            <a:r>
              <a:rPr lang="en-US" dirty="0" smtClean="0"/>
              <a:t>“To what extent are we enacting indicators of a CCRA-culture in our school”</a:t>
            </a:r>
          </a:p>
          <a:p>
            <a:pPr marL="463550" indent="-463550">
              <a:buFont typeface="Arial" panose="020B0604020202020204" pitchFamily="34" charset="0"/>
              <a:buChar char="•"/>
            </a:pPr>
            <a:r>
              <a:rPr lang="en-US" dirty="0" smtClean="0"/>
              <a:t>28 total indicators</a:t>
            </a:r>
            <a:endParaRPr lang="en-US" dirty="0"/>
          </a:p>
          <a:p>
            <a:pPr marL="463550" indent="-463550">
              <a:buFont typeface="Arial" panose="020B0604020202020204" pitchFamily="34" charset="0"/>
              <a:buChar char="•"/>
            </a:pPr>
            <a:r>
              <a:rPr lang="en-US" dirty="0" smtClean="0"/>
              <a:t>Indicators categorized within one of seven domains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2144456"/>
              </p:ext>
            </p:extLst>
          </p:nvPr>
        </p:nvGraphicFramePr>
        <p:xfrm>
          <a:off x="2120861" y="3820565"/>
          <a:ext cx="8011238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5619">
                  <a:extLst>
                    <a:ext uri="{9D8B030D-6E8A-4147-A177-3AD203B41FA5}">
                      <a16:colId xmlns:a16="http://schemas.microsoft.com/office/drawing/2014/main" val="3823150487"/>
                    </a:ext>
                  </a:extLst>
                </a:gridCol>
                <a:gridCol w="4005619">
                  <a:extLst>
                    <a:ext uri="{9D8B030D-6E8A-4147-A177-3AD203B41FA5}">
                      <a16:colId xmlns:a16="http://schemas.microsoft.com/office/drawing/2014/main" val="198842829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Visibility &amp; Student Resources</a:t>
                      </a:r>
                      <a:endParaRPr lang="en-US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Family &amp; Community Support</a:t>
                      </a:r>
                      <a:endParaRPr lang="en-US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7618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Strategy &amp; Evaluation</a:t>
                      </a:r>
                      <a:endParaRPr lang="en-US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P-20 Collaboration</a:t>
                      </a:r>
                      <a:endParaRPr lang="en-US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39229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Inclusiveness</a:t>
                      </a:r>
                      <a:endParaRPr lang="en-US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Sustainability</a:t>
                      </a:r>
                      <a:endParaRPr lang="en-US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40213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b="1" kern="1200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Academics </a:t>
                      </a:r>
                      <a:endParaRPr lang="en-US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49182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7915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Visibility &amp; Student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Resources</a:t>
            </a:r>
            <a:endParaRPr lang="en-US" b="1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54646814"/>
              </p:ext>
            </p:extLst>
          </p:nvPr>
        </p:nvGraphicFramePr>
        <p:xfrm>
          <a:off x="0" y="1899961"/>
          <a:ext cx="118872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5219242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Strategy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&amp;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Evaluation</a:t>
            </a: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37884262"/>
              </p:ext>
            </p:extLst>
          </p:nvPr>
        </p:nvGraphicFramePr>
        <p:xfrm>
          <a:off x="182880" y="1878037"/>
          <a:ext cx="118872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31039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Inclusiveness</a:t>
            </a:r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01295107"/>
              </p:ext>
            </p:extLst>
          </p:nvPr>
        </p:nvGraphicFramePr>
        <p:xfrm>
          <a:off x="182880" y="1916502"/>
          <a:ext cx="118872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880769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Academics </a:t>
            </a:r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74169359"/>
              </p:ext>
            </p:extLst>
          </p:nvPr>
        </p:nvGraphicFramePr>
        <p:xfrm>
          <a:off x="0" y="1835834"/>
          <a:ext cx="12192000" cy="45460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756870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Family &amp; Community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Support</a:t>
            </a:r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05738809"/>
              </p:ext>
            </p:extLst>
          </p:nvPr>
        </p:nvGraphicFramePr>
        <p:xfrm>
          <a:off x="182880" y="1878037"/>
          <a:ext cx="118872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021952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P-20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Collaboration</a:t>
            </a:r>
            <a:endParaRPr lang="en-US" dirty="0"/>
          </a:p>
        </p:txBody>
      </p:sp>
      <p:graphicFrame>
        <p:nvGraphicFramePr>
          <p:cNvPr id="5" name="Chart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62629954"/>
              </p:ext>
            </p:extLst>
          </p:nvPr>
        </p:nvGraphicFramePr>
        <p:xfrm>
          <a:off x="182880" y="1847287"/>
          <a:ext cx="118872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5972773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321</TotalTime>
  <Words>806</Words>
  <Application>Microsoft Office PowerPoint</Application>
  <PresentationFormat>Widescreen</PresentationFormat>
  <Paragraphs>111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Retrospect</vt:lpstr>
      <vt:lpstr>Office Theme</vt:lpstr>
      <vt:lpstr>Creating a College-Going Culture: How Are We Doing?</vt:lpstr>
      <vt:lpstr>PowerPoint Presentation</vt:lpstr>
      <vt:lpstr>How are we doing, according to educators?</vt:lpstr>
      <vt:lpstr>Visibility &amp; Student Resources</vt:lpstr>
      <vt:lpstr>Strategy &amp; Evaluation</vt:lpstr>
      <vt:lpstr>Inclusiveness</vt:lpstr>
      <vt:lpstr>Academics </vt:lpstr>
      <vt:lpstr>Family &amp; Community Support</vt:lpstr>
      <vt:lpstr>P-20 Collaboration</vt:lpstr>
      <vt:lpstr>Sustainability</vt:lpstr>
      <vt:lpstr>College Access Professional (CAP) Training Class</vt:lpstr>
      <vt:lpstr>PowerPoint Presentation</vt:lpstr>
      <vt:lpstr>PowerPoint Presentation</vt:lpstr>
      <vt:lpstr>PowerPoint Presentation</vt:lpstr>
      <vt:lpstr>PowerPoint Presentation</vt:lpstr>
    </vt:vector>
  </TitlesOfParts>
  <Company>Northern Arizona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Creating a College-Going Culture: How Are We Doing?</dc:title>
  <dc:creator>Shawn M Donnelly</dc:creator>
  <cp:lastModifiedBy>Shawn M Donnelly</cp:lastModifiedBy>
  <cp:revision>18</cp:revision>
  <cp:lastPrinted>2017-05-10T18:41:26Z</cp:lastPrinted>
  <dcterms:created xsi:type="dcterms:W3CDTF">2017-05-04T21:27:10Z</dcterms:created>
  <dcterms:modified xsi:type="dcterms:W3CDTF">2017-05-10T19:33:22Z</dcterms:modified>
</cp:coreProperties>
</file>