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256" r:id="rId3"/>
    <p:sldId id="284" r:id="rId4"/>
    <p:sldId id="285" r:id="rId5"/>
    <p:sldId id="286" r:id="rId6"/>
    <p:sldId id="257" r:id="rId7"/>
    <p:sldId id="259" r:id="rId8"/>
    <p:sldId id="260" r:id="rId9"/>
    <p:sldId id="261" r:id="rId10"/>
    <p:sldId id="262" r:id="rId11"/>
    <p:sldId id="263" r:id="rId12"/>
    <p:sldId id="264" r:id="rId13"/>
    <p:sldId id="265" r:id="rId14"/>
    <p:sldId id="266" r:id="rId15"/>
    <p:sldId id="267" r:id="rId16"/>
    <p:sldId id="268" r:id="rId17"/>
    <p:sldId id="289" r:id="rId18"/>
    <p:sldId id="269" r:id="rId19"/>
    <p:sldId id="270" r:id="rId20"/>
    <p:sldId id="271" r:id="rId21"/>
    <p:sldId id="274" r:id="rId22"/>
    <p:sldId id="277" r:id="rId23"/>
    <p:sldId id="275" r:id="rId24"/>
    <p:sldId id="287" r:id="rId25"/>
    <p:sldId id="288" r:id="rId26"/>
    <p:sldId id="281" r:id="rId27"/>
    <p:sldId id="278" r:id="rId28"/>
    <p:sldId id="276" r:id="rId29"/>
    <p:sldId id="279" r:id="rId30"/>
    <p:sldId id="280" r:id="rId31"/>
    <p:sldId id="283" r:id="rId32"/>
    <p:sldId id="282" r:id="rId33"/>
  </p:sldIdLst>
  <p:sldSz cx="9144000" cy="5143500" type="screen16x9"/>
  <p:notesSz cx="7019925" cy="93059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Lizeth Gonzalez" initials="ALG" lastIdx="8" clrIdx="0">
    <p:extLst>
      <p:ext uri="{19B8F6BF-5375-455C-9EA6-DF929625EA0E}">
        <p15:presenceInfo xmlns:p15="http://schemas.microsoft.com/office/powerpoint/2012/main" userId="S-1-5-21-20713206-1263413069-421607344-106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77" autoAdjust="0"/>
  </p:normalViewPr>
  <p:slideViewPr>
    <p:cSldViewPr>
      <p:cViewPr varScale="1">
        <p:scale>
          <a:sx n="18" d="100"/>
          <a:sy n="18" d="100"/>
        </p:scale>
        <p:origin x="1104"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C15B3BF6-9803-42CE-99A2-5E4BA36E599D}" type="slidenum">
              <a:rPr lang="en-US" smtClean="0"/>
              <a:t>‹#›</a:t>
            </a:fld>
            <a:endParaRPr lang="en-US"/>
          </a:p>
        </p:txBody>
      </p:sp>
    </p:spTree>
    <p:extLst>
      <p:ext uri="{BB962C8B-B14F-4D97-AF65-F5344CB8AC3E}">
        <p14:creationId xmlns:p14="http://schemas.microsoft.com/office/powerpoint/2010/main" val="15809519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986984EC-A061-4858-BD0B-9706BD0FA48F}" type="slidenum">
              <a:rPr lang="en-US" smtClean="0"/>
              <a:t>‹#›</a:t>
            </a:fld>
            <a:endParaRPr lang="en-US"/>
          </a:p>
        </p:txBody>
      </p:sp>
    </p:spTree>
    <p:extLst>
      <p:ext uri="{BB962C8B-B14F-4D97-AF65-F5344CB8AC3E}">
        <p14:creationId xmlns:p14="http://schemas.microsoft.com/office/powerpoint/2010/main" val="1559281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For the next hour we were going to talk to you about Paying for Your College Education, but as you can see from the title slide, we think a better title would be “Investing in Your College Education” </a:t>
            </a:r>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5836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554" indent="-222554">
              <a:spcBef>
                <a:spcPct val="0"/>
              </a:spcBef>
              <a:defRPr/>
            </a:pPr>
            <a:r>
              <a:rPr lang="en-US" altLang="en-US" dirty="0" smtClean="0"/>
              <a:t>Let’s talk about Gift Aid first because gift</a:t>
            </a:r>
            <a:r>
              <a:rPr lang="en-US" altLang="en-US" baseline="0" dirty="0" smtClean="0"/>
              <a:t> aid</a:t>
            </a:r>
            <a:r>
              <a:rPr lang="en-US" altLang="en-US" dirty="0" smtClean="0"/>
              <a:t> is </a:t>
            </a:r>
            <a:r>
              <a:rPr lang="en-US" altLang="en-US" u="sng" dirty="0" smtClean="0"/>
              <a:t>free </a:t>
            </a:r>
            <a:r>
              <a:rPr lang="en-US" altLang="en-US" dirty="0" smtClean="0"/>
              <a:t>money-</a:t>
            </a:r>
          </a:p>
          <a:p>
            <a:pPr marL="222554" indent="-222554">
              <a:spcBef>
                <a:spcPct val="0"/>
              </a:spcBef>
              <a:defRPr/>
            </a:pPr>
            <a:endParaRPr lang="en-US" dirty="0" smtClean="0"/>
          </a:p>
          <a:p>
            <a:pPr marL="222554" indent="-222554">
              <a:spcBef>
                <a:spcPct val="0"/>
              </a:spcBef>
              <a:defRPr/>
            </a:pPr>
            <a:r>
              <a:rPr lang="en-US" dirty="0" smtClean="0"/>
              <a:t>First - </a:t>
            </a:r>
            <a:r>
              <a:rPr lang="en-US" b="1" dirty="0" smtClean="0"/>
              <a:t>Grants</a:t>
            </a:r>
            <a:r>
              <a:rPr lang="en-US" dirty="0" smtClean="0"/>
              <a:t> are gifts of</a:t>
            </a:r>
            <a:r>
              <a:rPr lang="en-US" baseline="0" dirty="0" smtClean="0"/>
              <a:t> money </a:t>
            </a:r>
            <a:r>
              <a:rPr lang="en-US" dirty="0" smtClean="0"/>
              <a:t>awarded to qualified students. </a:t>
            </a:r>
            <a:r>
              <a:rPr lang="en-US" altLang="en-US" dirty="0" smtClean="0"/>
              <a:t>This is money that does NOT need to be paid back.</a:t>
            </a:r>
            <a:r>
              <a:rPr lang="en-US" altLang="en-US" baseline="0" dirty="0" smtClean="0"/>
              <a:t>  It </a:t>
            </a:r>
            <a:r>
              <a:rPr lang="en-US" altLang="en-US" dirty="0" smtClean="0"/>
              <a:t>can come from the government</a:t>
            </a:r>
            <a:r>
              <a:rPr lang="en-US" altLang="en-US" baseline="0" dirty="0" smtClean="0"/>
              <a:t> (federal or</a:t>
            </a:r>
            <a:r>
              <a:rPr lang="en-US" altLang="en-US" dirty="0" smtClean="0"/>
              <a:t> state),</a:t>
            </a:r>
            <a:r>
              <a:rPr lang="en-US" altLang="en-US" baseline="0" dirty="0" smtClean="0"/>
              <a:t> or from the college</a:t>
            </a:r>
            <a:r>
              <a:rPr lang="en-US" altLang="en-US" dirty="0" smtClean="0"/>
              <a:t>.  Grants</a:t>
            </a:r>
            <a:r>
              <a:rPr lang="en-US" altLang="en-US" baseline="0" dirty="0" smtClean="0"/>
              <a:t> are often available for students and families who are low-income, and cannot afford college on their own.</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7901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881" indent="-221881">
              <a:spcBef>
                <a:spcPct val="0"/>
              </a:spcBef>
            </a:pPr>
            <a:r>
              <a:rPr lang="en-US" altLang="en-US" dirty="0" smtClean="0"/>
              <a:t>Another type of gift aid</a:t>
            </a:r>
            <a:r>
              <a:rPr lang="en-US" altLang="en-US" baseline="0" dirty="0" smtClean="0"/>
              <a:t> are scholarships</a:t>
            </a:r>
            <a:endParaRPr lang="en-US" altLang="en-US" dirty="0" smtClean="0"/>
          </a:p>
          <a:p>
            <a:pPr marL="221881" indent="-221881">
              <a:spcBef>
                <a:spcPct val="0"/>
              </a:spcBef>
            </a:pPr>
            <a:endParaRPr lang="en-US" altLang="en-US" dirty="0" smtClean="0"/>
          </a:p>
          <a:p>
            <a:pPr marL="221881" indent="-221881">
              <a:spcBef>
                <a:spcPct val="0"/>
              </a:spcBef>
            </a:pPr>
            <a:r>
              <a:rPr lang="en-US" altLang="en-US" dirty="0" smtClean="0"/>
              <a:t>Scholarships are free money given</a:t>
            </a:r>
            <a:r>
              <a:rPr lang="en-US" altLang="en-US" baseline="0" dirty="0" smtClean="0"/>
              <a:t> </a:t>
            </a:r>
            <a:r>
              <a:rPr lang="en-US" altLang="en-US" dirty="0" smtClean="0"/>
              <a:t>by the college or private organizations.</a:t>
            </a:r>
          </a:p>
          <a:p>
            <a:pPr marL="221881" indent="-221881">
              <a:spcBef>
                <a:spcPct val="0"/>
              </a:spcBef>
            </a:pPr>
            <a:endParaRPr lang="en-US" altLang="en-US" dirty="0" smtClean="0"/>
          </a:p>
          <a:p>
            <a:pPr marL="221881" indent="-221881">
              <a:spcBef>
                <a:spcPct val="0"/>
              </a:spcBef>
            </a:pPr>
            <a:r>
              <a:rPr lang="en-US" altLang="en-US" dirty="0" smtClean="0"/>
              <a:t>Some</a:t>
            </a:r>
            <a:r>
              <a:rPr lang="en-US" altLang="en-US" baseline="0" dirty="0" smtClean="0"/>
              <a:t> scholarships are awarded for excellent academic achievement in high school. Some are awarded for athletic ability.  Have you ever heard of someone getting a ‘free ride’ to college to play football or basketball for the college?  ‘Free ride’ means all of their college expenses (The total cost of attendance) are paid.</a:t>
            </a:r>
          </a:p>
          <a:p>
            <a:pPr marL="221881" indent="-221881">
              <a:spcBef>
                <a:spcPct val="0"/>
              </a:spcBef>
            </a:pPr>
            <a:endParaRPr lang="en-US" altLang="en-US" baseline="0" dirty="0" smtClean="0"/>
          </a:p>
          <a:p>
            <a:pPr marL="221881" indent="-221881">
              <a:spcBef>
                <a:spcPct val="0"/>
              </a:spcBef>
            </a:pPr>
            <a:r>
              <a:rPr lang="en-US" altLang="en-US" baseline="0" dirty="0" smtClean="0"/>
              <a:t>There are other scholarship that don’t have to do with academics or sports – like scholarships based on the town you live in, or your ethnic background, or for students who have done community service; there might even be a scholarship our there for someone who is left-handed.  You just have to know where to look for the scholarships and then apply. (Hint: Most are on-line!) </a:t>
            </a:r>
            <a:r>
              <a:rPr lang="en-US" altLang="en-US" b="1" baseline="0" dirty="0" smtClean="0"/>
              <a:t>Have any of you applied for, or received, any scholarships yet?  </a:t>
            </a:r>
            <a:r>
              <a:rPr lang="en-US" altLang="en-US" baseline="0" dirty="0" smtClean="0"/>
              <a:t>The GEAR UP Coordinators at your schools will help you find the places to look for these scholarships.</a:t>
            </a:r>
            <a:r>
              <a:rPr lang="en-US" altLang="en-US" dirty="0" smtClean="0"/>
              <a:t> The</a:t>
            </a:r>
            <a:r>
              <a:rPr lang="en-US" altLang="en-US" baseline="0" dirty="0" smtClean="0"/>
              <a:t> best advice I can give you is to a</a:t>
            </a:r>
            <a:r>
              <a:rPr lang="en-US" altLang="en-US" dirty="0" smtClean="0"/>
              <a:t>pply</a:t>
            </a:r>
            <a:r>
              <a:rPr lang="en-US" altLang="en-US" baseline="0" dirty="0" smtClean="0"/>
              <a:t> for as many as you can! You may not get them all, but if you don’t apply, you won’t get any.</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107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Federal Work-Study:</a:t>
            </a:r>
          </a:p>
          <a:p>
            <a:pPr>
              <a:defRPr/>
            </a:pPr>
            <a:r>
              <a:rPr lang="en-US" dirty="0" smtClean="0"/>
              <a:t>It provides part-time employment while you are enrolled in school. </a:t>
            </a:r>
            <a:r>
              <a:rPr lang="en-US" baseline="0" dirty="0" smtClean="0"/>
              <a:t> Unlike a regular job, work-study employers work with your schedule, so when your class schedule changes each semester, they’ll adjust your work schedule. Or if you need to meet a study group prior to a test, or to work on a group project, your work-study employer will work with you to adjust your schedule.  Working part-time has other benefits besides the money you make – including gaining valuable workplace experience, opportunities to meet people – including students and professors -- and learning how to manage your time.  You’ll get a paycheck from a work-study job. It’s up to you to manage this money – use it to pay for college, don’t blow it on stuff you don’t need.</a:t>
            </a:r>
            <a:endParaRPr 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4025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ltLang="en-US" dirty="0" smtClean="0"/>
              <a:t>Working and earning money while in college is great, but remember, it takes time, so you need to figure out and stick to a</a:t>
            </a:r>
            <a:r>
              <a:rPr lang="en-US" altLang="en-US" baseline="0" dirty="0" smtClean="0"/>
              <a:t> strict schedule that will allow you to attend your classes, work, study and get enough sleep.</a:t>
            </a:r>
            <a:r>
              <a:rPr lang="en-US" altLang="en-US" dirty="0" smtClean="0"/>
              <a:t>  So, for example, working a fulltime</a:t>
            </a:r>
            <a:r>
              <a:rPr lang="en-US" altLang="en-US" baseline="0" dirty="0" smtClean="0"/>
              <a:t> night job might not be a good idea. Although you might make enough money to pay for school, you won’t be able to stay awake in your classes!  </a:t>
            </a:r>
            <a:r>
              <a:rPr lang="en-US" altLang="en-US" dirty="0" smtClean="0"/>
              <a:t>It’s also important</a:t>
            </a:r>
            <a:r>
              <a:rPr lang="en-US" altLang="en-US" baseline="0" dirty="0" smtClean="0"/>
              <a:t> that you don’t </a:t>
            </a:r>
            <a:r>
              <a:rPr lang="en-US" altLang="en-US" dirty="0" smtClean="0"/>
              <a:t>just ‘pocket’ the money and spend it on things you don’t really need (entertainment, expensive</a:t>
            </a:r>
            <a:r>
              <a:rPr lang="en-US" altLang="en-US" baseline="0" dirty="0" smtClean="0"/>
              <a:t> tech, eating at expensive restaurants</a:t>
            </a:r>
            <a:r>
              <a:rPr lang="en-US" altLang="en-US" dirty="0" smtClean="0"/>
              <a:t> – you need to save a good part of it to pay your tuition and fees, and housing bills as they come due!</a:t>
            </a:r>
          </a:p>
          <a:p>
            <a:pPr defTabSz="932871">
              <a:defRPr/>
            </a:pPr>
            <a:endParaRPr lang="en-US" altLang="en-US" dirty="0" smtClean="0"/>
          </a:p>
          <a:p>
            <a:pPr marL="0" marR="0" lvl="0" indent="0" algn="l" defTabSz="932871"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 new study from Georgetown University's Center on Education and the Workforce finds that, over the past 25 years, more than </a:t>
            </a:r>
            <a:r>
              <a:rPr lang="en-US" sz="1200" b="1" i="1" kern="1200" dirty="0" smtClean="0">
                <a:solidFill>
                  <a:schemeClr val="tx1"/>
                </a:solidFill>
                <a:effectLst/>
                <a:latin typeface="+mn-lt"/>
                <a:ea typeface="+mn-ea"/>
                <a:cs typeface="+mn-cs"/>
              </a:rPr>
              <a:t>70 percent</a:t>
            </a:r>
            <a:r>
              <a:rPr lang="en-US" sz="1200" i="1" kern="1200" dirty="0" smtClean="0">
                <a:solidFill>
                  <a:schemeClr val="tx1"/>
                </a:solidFill>
                <a:effectLst/>
                <a:latin typeface="+mn-lt"/>
                <a:ea typeface="+mn-ea"/>
                <a:cs typeface="+mn-cs"/>
              </a:rPr>
              <a:t> of college students have worked while attending school. And the number of working students has grown as college enrollment and tuition have increased. Oct 29, 2015</a:t>
            </a:r>
            <a:endParaRPr lang="en-US" sz="1200" kern="1200" dirty="0" smtClean="0">
              <a:solidFill>
                <a:schemeClr val="tx1"/>
              </a:solidFill>
              <a:effectLst/>
              <a:latin typeface="+mn-lt"/>
              <a:ea typeface="+mn-ea"/>
              <a:cs typeface="+mn-cs"/>
            </a:endParaRPr>
          </a:p>
          <a:p>
            <a:pPr defTabSz="932871">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6739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554" marR="0" indent="-222554" algn="l" defTabSz="914400" rtl="0" eaLnBrk="1" fontAlgn="auto" latinLnBrk="0" hangingPunct="1">
              <a:lnSpc>
                <a:spcPct val="100000"/>
              </a:lnSpc>
              <a:spcBef>
                <a:spcPct val="0"/>
              </a:spcBef>
              <a:spcAft>
                <a:spcPts val="0"/>
              </a:spcAft>
              <a:buClrTx/>
              <a:buSzTx/>
              <a:buFontTx/>
              <a:buNone/>
              <a:tabLst/>
              <a:defRPr/>
            </a:pPr>
            <a:r>
              <a:rPr lang="en-US" altLang="en-US" b="1" dirty="0" smtClean="0"/>
              <a:t>Earn to Learn </a:t>
            </a:r>
            <a:r>
              <a:rPr lang="en-US" altLang="en-US" dirty="0" smtClean="0"/>
              <a:t>is a Matching Program at Arizona In-State Universities (U of A, ASU and NAU). </a:t>
            </a:r>
            <a:r>
              <a:rPr lang="en-US" altLang="en-US" b="1" dirty="0" smtClean="0"/>
              <a:t>How many of you have heard of it? </a:t>
            </a:r>
            <a:r>
              <a:rPr lang="en-US" altLang="en-US" sz="1200" b="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ouldn’t you like to know if you and your family qualify for a program to save $500 by the end of your junior year, which will turn into $4,500.00? That is $4000 free money (does not have to be paid</a:t>
            </a:r>
            <a:r>
              <a:rPr lang="en-US" sz="1200" kern="1200" baseline="0" dirty="0" smtClean="0">
                <a:solidFill>
                  <a:schemeClr val="tx1"/>
                </a:solidFill>
                <a:effectLst/>
                <a:latin typeface="+mn-lt"/>
                <a:ea typeface="+mn-ea"/>
                <a:cs typeface="+mn-cs"/>
              </a:rPr>
              <a:t> back) </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PLUS if you still qualify at the end of your junior year, you can save another $500 and have a total of $9,000.00 by the end of your Senior Year!  Where else can money grow by 800% in a year?  This savings program, </a:t>
            </a:r>
            <a:r>
              <a:rPr lang="en-US" sz="1200" i="1" kern="1200" dirty="0" smtClean="0">
                <a:solidFill>
                  <a:schemeClr val="tx1"/>
                </a:solidFill>
                <a:effectLst/>
                <a:latin typeface="+mn-lt"/>
                <a:ea typeface="+mn-ea"/>
                <a:cs typeface="+mn-cs"/>
              </a:rPr>
              <a:t>AZ Earn to Learn,</a:t>
            </a:r>
            <a:r>
              <a:rPr lang="en-US" sz="1200" kern="1200" dirty="0" smtClean="0">
                <a:solidFill>
                  <a:schemeClr val="tx1"/>
                </a:solidFill>
                <a:effectLst/>
                <a:latin typeface="+mn-lt"/>
                <a:ea typeface="+mn-ea"/>
                <a:cs typeface="+mn-cs"/>
              </a:rPr>
              <a:t> provides families with a savings opportunity just like this. The catch? You can only use this money at the three Arizona Major Universities, Arizona State University (ASU), Northern Arizona University (NAU) or the University of Arizona (U of A).  If you decide to go to a Community College first, NAU and U of A will hold the funds until</a:t>
            </a:r>
            <a:r>
              <a:rPr lang="en-US" sz="1200" kern="1200" baseline="0" dirty="0" smtClean="0">
                <a:solidFill>
                  <a:schemeClr val="tx1"/>
                </a:solidFill>
                <a:effectLst/>
                <a:latin typeface="+mn-lt"/>
                <a:ea typeface="+mn-ea"/>
                <a:cs typeface="+mn-cs"/>
              </a:rPr>
              <a:t> you are</a:t>
            </a:r>
            <a:r>
              <a:rPr lang="en-US" sz="1200" kern="1200" dirty="0" smtClean="0">
                <a:solidFill>
                  <a:schemeClr val="tx1"/>
                </a:solidFill>
                <a:effectLst/>
                <a:latin typeface="+mn-lt"/>
                <a:ea typeface="+mn-ea"/>
                <a:cs typeface="+mn-cs"/>
              </a:rPr>
              <a:t> ready to enroll at their university. ASU, on the other hand, requires that students who are part of this savings program enroll at ASU straight out of high school. </a:t>
            </a:r>
          </a:p>
          <a:p>
            <a:pPr marL="222554" marR="0" indent="-222554" algn="l" defTabSz="914400" rtl="0" eaLnBrk="1" fontAlgn="auto" latinLnBrk="0" hangingPunct="1">
              <a:lnSpc>
                <a:spcPct val="100000"/>
              </a:lnSpc>
              <a:spcBef>
                <a:spcPct val="0"/>
              </a:spcBef>
              <a:spcAft>
                <a:spcPts val="0"/>
              </a:spcAft>
              <a:buClrTx/>
              <a:buSzTx/>
              <a:buFontTx/>
              <a:buNone/>
              <a:tabLst/>
              <a:defRPr/>
            </a:pPr>
            <a:r>
              <a:rPr lang="en-US" altLang="en-US" b="1" dirty="0" smtClean="0"/>
              <a:t> </a:t>
            </a:r>
            <a:endParaRPr lang="en-US" altLang="en-US" b="0" dirty="0" smtClean="0"/>
          </a:p>
          <a:p>
            <a:pPr marL="222554" marR="0" indent="-222554" algn="l" defTabSz="914400" rtl="0" eaLnBrk="1" fontAlgn="auto" latinLnBrk="0" hangingPunct="1">
              <a:lnSpc>
                <a:spcPct val="100000"/>
              </a:lnSpc>
              <a:spcBef>
                <a:spcPct val="0"/>
              </a:spcBef>
              <a:spcAft>
                <a:spcPts val="0"/>
              </a:spcAft>
              <a:buClrTx/>
              <a:buSzTx/>
              <a:buFontTx/>
              <a:buNone/>
              <a:tabLst/>
              <a:defRPr/>
            </a:pPr>
            <a:r>
              <a:rPr lang="en-US" altLang="en-US" b="0" baseline="0" dirty="0" smtClean="0"/>
              <a:t>	To take advantage of this opportunity, you first have to complete an on-line survey in spring of 10</a:t>
            </a:r>
            <a:r>
              <a:rPr lang="en-US" altLang="en-US" b="0" baseline="30000" dirty="0" smtClean="0"/>
              <a:t>th</a:t>
            </a:r>
            <a:r>
              <a:rPr lang="en-US" altLang="en-US" b="0" baseline="0" dirty="0" smtClean="0"/>
              <a:t> grade or fall of 11</a:t>
            </a:r>
            <a:r>
              <a:rPr lang="en-US" altLang="en-US" b="0" baseline="30000" dirty="0" smtClean="0"/>
              <a:t>th</a:t>
            </a:r>
            <a:r>
              <a:rPr lang="en-US" altLang="en-US" b="0" baseline="0" dirty="0" smtClean="0"/>
              <a:t> grade that determines if you are eligible.  Then, if you are eligible and enroll, you and your parents have to go </a:t>
            </a:r>
            <a:r>
              <a:rPr lang="en-US" altLang="en-US" dirty="0" smtClean="0"/>
              <a:t>through an on-line financial training  course,</a:t>
            </a:r>
            <a:r>
              <a:rPr lang="en-US" altLang="en-US" baseline="0" dirty="0" smtClean="0"/>
              <a:t> </a:t>
            </a:r>
            <a:r>
              <a:rPr lang="en-US" altLang="en-US" dirty="0" smtClean="0"/>
              <a:t>open a savings account dedicated to college and deposit the money. </a:t>
            </a:r>
            <a:r>
              <a:rPr lang="en-US" altLang="en-US" u="none" dirty="0" smtClean="0">
                <a:solidFill>
                  <a:srgbClr val="FF0000"/>
                </a:solidFill>
              </a:rPr>
              <a:t>This does not mean you have to have $500</a:t>
            </a:r>
            <a:r>
              <a:rPr lang="en-US" altLang="en-US" u="none" baseline="0" dirty="0" smtClean="0">
                <a:solidFill>
                  <a:srgbClr val="FF0000"/>
                </a:solidFill>
              </a:rPr>
              <a:t> when you start. Who has that kind of money? No, you save a little bit each week to get to $500 over the year.  If for some reason you do not attend one of the Universities – you will get the money back [$500 (one year) or $1000 (two years)]. </a:t>
            </a:r>
            <a:endParaRPr lang="en-US" altLang="en-US" u="none" dirty="0" smtClean="0">
              <a:solidFill>
                <a:srgbClr val="FF0000"/>
              </a:solidFill>
            </a:endParaRPr>
          </a:p>
          <a:p>
            <a:pPr marL="222554" indent="-222554">
              <a:spcBef>
                <a:spcPct val="0"/>
              </a:spcBef>
              <a:defRPr/>
            </a:pPr>
            <a:r>
              <a:rPr lang="en-US" altLang="en-US" b="0" u="sng" baseline="0" dirty="0" smtClean="0">
                <a:solidFill>
                  <a:srgbClr val="FF0000"/>
                </a:solidFill>
              </a:rPr>
              <a:t> </a:t>
            </a:r>
            <a:endParaRPr lang="en-US" altLang="en-US" b="0" u="sng" dirty="0" smtClean="0">
              <a:solidFill>
                <a:srgbClr val="FF0000"/>
              </a:solidFill>
            </a:endParaRPr>
          </a:p>
          <a:p>
            <a:pPr>
              <a:defRPr/>
            </a:pPr>
            <a:r>
              <a:rPr lang="en-US" altLang="en-US" dirty="0" smtClean="0"/>
              <a:t>Extra Information:</a:t>
            </a:r>
          </a:p>
          <a:p>
            <a:pPr>
              <a:defRPr/>
            </a:pPr>
            <a:r>
              <a:rPr lang="en-US" altLang="en-US" b="1" dirty="0" smtClean="0"/>
              <a:t>529 Plans- </a:t>
            </a:r>
            <a:r>
              <a:rPr lang="en-US" dirty="0" smtClean="0"/>
              <a:t>Prepaid tuition and college savings plans (known as 529 plans) offer tax-free withdrawals for college expenses.</a:t>
            </a:r>
            <a:r>
              <a:rPr lang="en-US" b="1" dirty="0" smtClean="0">
                <a:ea typeface="+mn-ea"/>
                <a:cs typeface="+mn-cs"/>
              </a:rPr>
              <a:t> </a:t>
            </a:r>
            <a:r>
              <a:rPr lang="en-US" dirty="0" smtClean="0">
                <a:ea typeface="+mn-ea"/>
                <a:cs typeface="+mn-cs"/>
              </a:rPr>
              <a:t>A 529 Plan is an education savings plan designed to help families set aside funds for future college costs. It is named after Section 529 of the Internal Revenue Code which created these types of savings plans in 1996.</a:t>
            </a:r>
          </a:p>
        </p:txBody>
      </p:sp>
      <p:sp>
        <p:nvSpPr>
          <p:cNvPr id="4" name="Slide Number Placeholder 3"/>
          <p:cNvSpPr>
            <a:spLocks noGrp="1"/>
          </p:cNvSpPr>
          <p:nvPr>
            <p:ph type="sldNum" sz="quarter" idx="10"/>
          </p:nvPr>
        </p:nvSpPr>
        <p:spPr/>
        <p:txBody>
          <a:bodyPr/>
          <a:lstStyle/>
          <a:p>
            <a:fld id="{986984EC-A061-4858-BD0B-9706BD0FA48F}"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9742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881" indent="-221881">
              <a:spcBef>
                <a:spcPct val="0"/>
              </a:spcBef>
              <a:defRPr/>
            </a:pPr>
            <a:r>
              <a:rPr lang="en-US" altLang="en-US" dirty="0"/>
              <a:t>Loans can come from the college, from banks or from the federal government</a:t>
            </a:r>
            <a:r>
              <a:rPr lang="en-US" altLang="en-US" dirty="0" smtClean="0"/>
              <a:t>. </a:t>
            </a:r>
            <a:r>
              <a:rPr lang="en-US" altLang="en-US" baseline="0" dirty="0" smtClean="0"/>
              <a:t> You have to </a:t>
            </a:r>
            <a:r>
              <a:rPr lang="en-US" altLang="en-US" b="1" u="sng" baseline="0" dirty="0" smtClean="0"/>
              <a:t>be very careful </a:t>
            </a:r>
            <a:r>
              <a:rPr lang="en-US" altLang="en-US" baseline="0" dirty="0" smtClean="0"/>
              <a:t>if you are considering taking a loan, because of all the terms. Some have high interest rates,  and for some, like unsubsidized loans, interest starts accruing immediately.   </a:t>
            </a:r>
            <a:r>
              <a:rPr lang="en-US" altLang="en-US" b="1" baseline="0" dirty="0" smtClean="0"/>
              <a:t>Who knows what interest is? </a:t>
            </a:r>
            <a:r>
              <a:rPr lang="en-US" altLang="en-US" b="0" baseline="0" dirty="0" smtClean="0"/>
              <a:t>(Hopefully they’ll get at the answer – it’s extra money you pack back to someone who lends you money, usually a percentage of the amount you borrowed).  </a:t>
            </a:r>
            <a:r>
              <a:rPr lang="en-US" altLang="en-US" baseline="0" dirty="0" smtClean="0"/>
              <a:t>So, in a worst-case scenario, say you got a $1000 loan, with a high (say 10%), compound interest rate that starts accruing immediately. By the time you graduate and need to pay it back, you’ll have to pay back $1,610  -- yes, even though you only received $1,000!</a:t>
            </a:r>
            <a:endParaRPr lang="en-US" altLang="en-US" dirty="0"/>
          </a:p>
          <a:p>
            <a:pPr marL="221881" indent="-221881">
              <a:spcBef>
                <a:spcPct val="0"/>
              </a:spcBef>
              <a:defRPr/>
            </a:pPr>
            <a:endParaRPr lang="en-US" alt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02888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881" indent="-221881">
              <a:spcBef>
                <a:spcPct val="0"/>
              </a:spcBef>
              <a:defRPr/>
            </a:pPr>
            <a:r>
              <a:rPr lang="en-US" altLang="en-US" dirty="0" smtClean="0"/>
              <a:t>Parents can take out loans</a:t>
            </a:r>
            <a:r>
              <a:rPr lang="en-US" altLang="en-US" baseline="0" dirty="0" smtClean="0"/>
              <a:t> to help students meet educational expenses. </a:t>
            </a:r>
            <a:r>
              <a:rPr lang="en-US" altLang="en-US" dirty="0" smtClean="0"/>
              <a:t>Loans </a:t>
            </a:r>
            <a:r>
              <a:rPr lang="en-US" altLang="en-US" dirty="0"/>
              <a:t>can come from the college, from banks or from the federal government</a:t>
            </a:r>
            <a:r>
              <a:rPr lang="en-US" altLang="en-US" dirty="0" smtClean="0"/>
              <a:t>. </a:t>
            </a:r>
            <a:r>
              <a:rPr lang="en-US" altLang="en-US" baseline="0" dirty="0" smtClean="0"/>
              <a:t> You have to </a:t>
            </a:r>
            <a:r>
              <a:rPr lang="en-US" altLang="en-US" b="1" u="sng" baseline="0" dirty="0" smtClean="0"/>
              <a:t>be very careful </a:t>
            </a:r>
            <a:r>
              <a:rPr lang="en-US" altLang="en-US" baseline="0" dirty="0" smtClean="0"/>
              <a:t>if you are considering taking a loan, because of all the terms. </a:t>
            </a:r>
            <a:endParaRPr lang="en-US" alt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97563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ltLang="en-US" dirty="0" smtClean="0"/>
              <a:t>FAFSA -  This is a</a:t>
            </a:r>
            <a:r>
              <a:rPr lang="en-US" altLang="en-US" baseline="0" dirty="0" smtClean="0"/>
              <a:t> word you will hear a lot about over the next 2 years.    It’s hard to say because of the F and S together in the middle. </a:t>
            </a:r>
            <a:r>
              <a:rPr lang="en-US" altLang="en-US" b="1" baseline="0" dirty="0" smtClean="0"/>
              <a:t>Try saying it – FAFSA</a:t>
            </a:r>
            <a:r>
              <a:rPr lang="en-US" altLang="en-US" baseline="0" dirty="0" smtClean="0"/>
              <a:t>! </a:t>
            </a:r>
            <a:r>
              <a:rPr lang="en-US" altLang="en-US" b="1" baseline="0" dirty="0" smtClean="0"/>
              <a:t>And what does it stand for?  </a:t>
            </a:r>
            <a:r>
              <a:rPr lang="en-US" altLang="en-US" baseline="0" dirty="0" smtClean="0"/>
              <a:t>--  Free Application for Federal Student Aid.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64326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altLang="en-US" dirty="0" smtClean="0"/>
              <a:t>Read slide…  The</a:t>
            </a:r>
            <a:r>
              <a:rPr lang="en-US" altLang="en-US" baseline="0" dirty="0" smtClean="0"/>
              <a:t> FAFSA Portal opens on October 1</a:t>
            </a:r>
            <a:r>
              <a:rPr lang="en-US" altLang="en-US" baseline="30000" dirty="0" smtClean="0"/>
              <a:t>st</a:t>
            </a:r>
            <a:r>
              <a:rPr lang="en-US" altLang="en-US" baseline="0" dirty="0" smtClean="0"/>
              <a:t> of each year, to apply for financial aid for the next school year.  That means that y</a:t>
            </a:r>
            <a:r>
              <a:rPr lang="en-US" altLang="en-US" dirty="0" smtClean="0"/>
              <a:t>ou</a:t>
            </a:r>
            <a:r>
              <a:rPr lang="en-US" altLang="en-US" baseline="0" dirty="0" smtClean="0"/>
              <a:t> will complete the FAFSA in fall of your senior year, so you will know how much financial aid you are eligible for when you start college the following fall.  Never forget the first F in FAFSA stands for FREE!  If anyone tries to charge you to complete the FAFSA for you, or if you’re on a website to complete your FAFSA and it asks for a credit card number – DO NOT PAY!  The FAFSA  is always FREE.    The website is fafsa.gov. Not fafsa.com or fafsa.net.  Those are scam sites; do not enter your information there.  </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353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2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ltLang="en-US" dirty="0" smtClean="0"/>
              <a:t>We think that is an important distinction.</a:t>
            </a:r>
            <a:r>
              <a:rPr lang="en-US" altLang="en-US" baseline="0" dirty="0" smtClean="0"/>
              <a:t>  </a:t>
            </a:r>
            <a:r>
              <a:rPr lang="en-US" altLang="en-US" b="1" baseline="0" dirty="0" smtClean="0"/>
              <a:t>Does anyone know the difference between “paying for something” and “investing in something”?  </a:t>
            </a:r>
            <a:r>
              <a:rPr lang="en-US" altLang="en-US" baseline="0" dirty="0" smtClean="0"/>
              <a:t>(</a:t>
            </a:r>
            <a:r>
              <a:rPr lang="en-US" altLang="en-US" i="1" baseline="0" dirty="0" smtClean="0"/>
              <a:t>Give kids time to process and answer – hopefully they’ll know that when a person spends money as an “investment” they expect that in the end, they will get more back than they put in</a:t>
            </a:r>
            <a:r>
              <a:rPr lang="en-US" altLang="en-US" baseline="0" dirty="0" smtClean="0"/>
              <a:t>.)  When you simply pay for something – you get the thing you paid for, which you hope is worth that much, so you come out even, with less cash, but you got the ‘thing’ or ‘experience’ you paid for.  In this presentation -- </a:t>
            </a:r>
            <a:r>
              <a:rPr lang="en-US" altLang="en-US" dirty="0" smtClean="0"/>
              <a:t>we’re going to tell</a:t>
            </a:r>
            <a:r>
              <a:rPr lang="en-US" altLang="en-US" baseline="0" dirty="0" smtClean="0"/>
              <a:t> you how much it costs to go to college and explain how you can pay for it. But first, you need to know how much a college education is worth, so you will see the money you’re spending on it, is, actually, an investment – in the end, you will most likely get more back than you paid.</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037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Let’s take a look at how</a:t>
            </a:r>
            <a:r>
              <a:rPr lang="en-US" altLang="en-US" baseline="0" dirty="0" smtClean="0"/>
              <a:t> financial aid can help college students. [Read Slide]</a:t>
            </a:r>
          </a:p>
          <a:p>
            <a:endParaRPr lang="en-US" altLang="en-US" baseline="0" dirty="0" smtClean="0"/>
          </a:p>
          <a:p>
            <a:r>
              <a:rPr lang="en-US" altLang="en-US" dirty="0" smtClean="0"/>
              <a:t>This student’s family doesn’t</a:t>
            </a:r>
            <a:r>
              <a:rPr lang="en-US" altLang="en-US" baseline="0" dirty="0" smtClean="0"/>
              <a:t> have much money, but by </a:t>
            </a:r>
            <a:r>
              <a:rPr lang="en-US" altLang="en-US" dirty="0" smtClean="0"/>
              <a:t>completing</a:t>
            </a:r>
            <a:r>
              <a:rPr lang="en-US" altLang="en-US" baseline="0" dirty="0" smtClean="0"/>
              <a:t> the FAFSA, applying for scholarships, and completing the Earn to Learn Program, she will be attending her first year of college without taking any loans!   Most of this student’s expenses are paid with gift aid or ‘free money’ – (grants and scholarships).  But this student also put in $500 of her own money she earned through babysitting in high school to get the $4000 from Earn to Learn, and will be working part time while in college to get the $4000 in work study.  This is everyone’s dream financial aid package, but let’s look at the scholarships she got -- $6000 President’s Scholarship, means she had great grades in high school; $500 Kiwanis Scholarship means she was an involved community member; and the Zombie Apocalypse and Make Me Laugh Scholarships means she was spending time while in high school applying for scholarship.  So, while this may be everyone’s dream financial aid package, the dream can only come true if you’re working to achieve it NOW, in high school!</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8232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defRPr/>
            </a:pPr>
            <a:r>
              <a:rPr lang="en-US" altLang="en-US" dirty="0" smtClean="0">
                <a:solidFill>
                  <a:prstClr val="black"/>
                </a:solidFill>
              </a:rPr>
              <a:t>[Read the Slide]</a:t>
            </a:r>
          </a:p>
          <a:p>
            <a:pPr marL="174913" indent="-174913">
              <a:buFont typeface="Arial" panose="020B0604020202020204" pitchFamily="34" charset="0"/>
              <a:buChar char="•"/>
              <a:defRPr/>
            </a:pPr>
            <a:r>
              <a:rPr lang="en-US" altLang="en-US" dirty="0" smtClean="0">
                <a:solidFill>
                  <a:prstClr val="black"/>
                </a:solidFill>
              </a:rPr>
              <a:t>This</a:t>
            </a:r>
            <a:r>
              <a:rPr lang="en-US" altLang="en-US" baseline="0" dirty="0" smtClean="0">
                <a:solidFill>
                  <a:prstClr val="black"/>
                </a:solidFill>
              </a:rPr>
              <a:t> student also completed the FAFSA and applied for scholarships. Based on his family’s financial situation, he got almost the maximum Pell grant and work-study amounts, but he didn’t manage to get as much in scholarships, and didn’t take part in the Earn to Learn Program, so has to take out a big loan.   If he gets the same financial aid package every year of college, by the end of four years, </a:t>
            </a:r>
            <a:r>
              <a:rPr lang="en-US" altLang="en-US" u="sng" baseline="0" dirty="0" smtClean="0">
                <a:solidFill>
                  <a:prstClr val="black"/>
                </a:solidFill>
              </a:rPr>
              <a:t>he will owe $55,000 plus interest</a:t>
            </a:r>
            <a:r>
              <a:rPr lang="en-US" altLang="en-US" baseline="0" dirty="0" smtClean="0">
                <a:solidFill>
                  <a:prstClr val="black"/>
                </a:solidFill>
              </a:rPr>
              <a:t>.  That is a situation most of us want to avoid</a:t>
            </a:r>
            <a:r>
              <a:rPr lang="en-US" altLang="en-US" b="1" baseline="0" dirty="0" smtClean="0">
                <a:solidFill>
                  <a:prstClr val="black"/>
                </a:solidFill>
              </a:rPr>
              <a:t>.  If you didn’t want to get into so much debt, are there any choices or changes this student could make to further reduce the net price? </a:t>
            </a:r>
            <a:r>
              <a:rPr lang="en-US" altLang="en-US" b="0" baseline="0" dirty="0" smtClean="0">
                <a:solidFill>
                  <a:prstClr val="black"/>
                </a:solidFill>
              </a:rPr>
              <a:t>(Give students time to give some suggestions/ideas.)  </a:t>
            </a:r>
            <a:r>
              <a:rPr lang="en-US" altLang="en-US" baseline="0" dirty="0" smtClean="0">
                <a:solidFill>
                  <a:prstClr val="black"/>
                </a:solidFill>
              </a:rPr>
              <a:t>If I were in his shoes, I’d look for ways to reduce the Cost of Attendance– perhaps by starting at community college instead of the university, so the tuition would be less and I could live at home for free with my parents, so that my Net Cost would be lower. Then, I wouldn’t have to take out any loans for the first two years at least.</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7354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881" indent="-221881">
              <a:spcBef>
                <a:spcPct val="0"/>
              </a:spcBef>
              <a:defRPr/>
            </a:pPr>
            <a:r>
              <a:rPr lang="en-US" altLang="en-US" dirty="0" smtClean="0"/>
              <a:t>[Read Slide]</a:t>
            </a:r>
          </a:p>
          <a:p>
            <a:pPr marL="221881" indent="-221881">
              <a:spcBef>
                <a:spcPct val="0"/>
              </a:spcBef>
              <a:defRPr/>
            </a:pPr>
            <a:r>
              <a:rPr lang="en-US" altLang="en-US" dirty="0" smtClean="0"/>
              <a:t>This student is</a:t>
            </a:r>
            <a:r>
              <a:rPr lang="en-US" altLang="en-US" baseline="0" dirty="0" smtClean="0"/>
              <a:t> attending community college so the cost of attendance is less than the last two examples.  He completed the FAFSA and based on his family’s financial situation, he was awarded the maximum Pell grant and maximum work study for his school. Since he’s going to live at home while attending the community college, he can subtract the estimated cost of room and board from the Total Cost of Attendance.  In the end, this student will have $2600 in his pocket to use to help his parents with the cost of his food and utilities, or to save for university, when he’s ready to transfer there.  The $15,000 cost of attendance already included $2400 for “personal expenses” so if he spends less than that he can save even more for his eventual transfer to university.  Imagine if this student had also applied for some scholarships! He could be saving up even more for when he transfers to the university.</a:t>
            </a:r>
            <a:endParaRPr lang="en-US" altLang="en-US" dirty="0"/>
          </a:p>
          <a:p>
            <a:pPr marL="221881" indent="-221881">
              <a:spcBef>
                <a:spcPct val="0"/>
              </a:spcBef>
              <a:defRPr/>
            </a:pPr>
            <a:endParaRPr lang="en-US" altLang="en-US" dirty="0" smtClean="0"/>
          </a:p>
          <a:p>
            <a:pPr marL="221881" indent="-221881">
              <a:spcBef>
                <a:spcPct val="0"/>
              </a:spcBef>
              <a:defRPr/>
            </a:pPr>
            <a:r>
              <a:rPr lang="en-US" altLang="en-US" dirty="0" smtClean="0"/>
              <a:t>Cost of Attendance</a:t>
            </a:r>
            <a:r>
              <a:rPr lang="en-US" altLang="en-US" baseline="0" dirty="0" smtClean="0"/>
              <a:t> (estimates only):</a:t>
            </a:r>
            <a:endParaRPr lang="en-US" altLang="en-US" dirty="0" smtClean="0"/>
          </a:p>
          <a:p>
            <a:pPr marL="221881" indent="-221881">
              <a:spcBef>
                <a:spcPct val="0"/>
              </a:spcBef>
              <a:defRPr/>
            </a:pPr>
            <a:r>
              <a:rPr lang="en-US" altLang="en-US" b="1" dirty="0" smtClean="0"/>
              <a:t>Tuition</a:t>
            </a:r>
            <a:r>
              <a:rPr lang="en-US" altLang="en-US" dirty="0" smtClean="0"/>
              <a:t>- $84.00</a:t>
            </a:r>
            <a:r>
              <a:rPr lang="en-US" altLang="en-US" baseline="0" dirty="0" smtClean="0"/>
              <a:t> per credit (x) full time load/12 credits (x) 2 semesters = </a:t>
            </a:r>
            <a:r>
              <a:rPr lang="en-US" altLang="en-US" b="1" baseline="0" dirty="0" smtClean="0"/>
              <a:t>$2,016.00 per academic year</a:t>
            </a:r>
          </a:p>
          <a:p>
            <a:pPr marL="221881" indent="-221881">
              <a:spcBef>
                <a:spcPct val="0"/>
              </a:spcBef>
              <a:defRPr/>
            </a:pPr>
            <a:r>
              <a:rPr lang="en-US" altLang="en-US" b="1" baseline="0" dirty="0" smtClean="0"/>
              <a:t>Room and board </a:t>
            </a:r>
            <a:r>
              <a:rPr lang="en-US" altLang="en-US" baseline="0" dirty="0" smtClean="0"/>
              <a:t>= 650.00 (perhaps 200 for food and 450 for “rent”) for one full year (12 months) = </a:t>
            </a:r>
            <a:r>
              <a:rPr lang="en-US" altLang="en-US" b="1" baseline="0" dirty="0" smtClean="0"/>
              <a:t>$7,800.00 per year</a:t>
            </a:r>
          </a:p>
          <a:p>
            <a:pPr marL="221881" indent="-221881">
              <a:spcBef>
                <a:spcPct val="0"/>
              </a:spcBef>
              <a:defRPr/>
            </a:pPr>
            <a:r>
              <a:rPr lang="en-US" altLang="en-US" b="1" baseline="0" dirty="0" smtClean="0"/>
              <a:t>Books/supplies = </a:t>
            </a:r>
            <a:r>
              <a:rPr lang="en-US" altLang="en-US" b="0" baseline="0" dirty="0" smtClean="0"/>
              <a:t>$750.00 average per semester ) = </a:t>
            </a:r>
            <a:r>
              <a:rPr lang="en-US" altLang="en-US" b="1" baseline="0" dirty="0" smtClean="0"/>
              <a:t>$1,000.00 per academic year</a:t>
            </a:r>
          </a:p>
          <a:p>
            <a:pPr marL="221881" indent="-221881">
              <a:spcBef>
                <a:spcPct val="0"/>
              </a:spcBef>
              <a:defRPr/>
            </a:pPr>
            <a:r>
              <a:rPr lang="en-US" altLang="en-US" b="1" baseline="0" dirty="0" smtClean="0"/>
              <a:t>Travel </a:t>
            </a:r>
            <a:r>
              <a:rPr lang="en-US" altLang="en-US" b="0" baseline="0" dirty="0" smtClean="0"/>
              <a:t>= parking/gas/public transportation varies </a:t>
            </a:r>
            <a:r>
              <a:rPr lang="en-US" altLang="en-US" b="1" baseline="0" dirty="0" smtClean="0"/>
              <a:t>=  $2,000.00 per academic year</a:t>
            </a:r>
          </a:p>
          <a:p>
            <a:pPr marL="221881" indent="-221881">
              <a:spcBef>
                <a:spcPct val="0"/>
              </a:spcBef>
              <a:defRPr/>
            </a:pPr>
            <a:r>
              <a:rPr lang="en-US" altLang="en-US" b="1" baseline="0" dirty="0" smtClean="0"/>
              <a:t>Miscellaneous = </a:t>
            </a:r>
            <a:r>
              <a:rPr lang="en-US" altLang="en-US" b="0" baseline="0" dirty="0" smtClean="0"/>
              <a:t>other living expenses (personal items, insurance, club/organization dues, etc.) = </a:t>
            </a:r>
            <a:r>
              <a:rPr lang="en-US" altLang="en-US" b="1" i="0" baseline="0" dirty="0" smtClean="0"/>
              <a:t>$2,200.00 per year</a:t>
            </a:r>
          </a:p>
          <a:p>
            <a:pPr marL="221881" indent="-221881">
              <a:spcBef>
                <a:spcPct val="0"/>
              </a:spcBef>
              <a:defRPr/>
            </a:pPr>
            <a:endParaRPr lang="en-US" alt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57478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1881" indent="-221881">
              <a:spcBef>
                <a:spcPct val="0"/>
              </a:spcBef>
              <a:defRPr/>
            </a:pPr>
            <a:r>
              <a:rPr lang="en-US" altLang="en-US" dirty="0" smtClean="0"/>
              <a:t>[Read Slide]</a:t>
            </a:r>
          </a:p>
          <a:p>
            <a:pPr marL="221881" indent="-221881">
              <a:spcBef>
                <a:spcPct val="0"/>
              </a:spcBef>
              <a:defRPr/>
            </a:pPr>
            <a:r>
              <a:rPr lang="en-US" altLang="en-US" dirty="0" smtClean="0"/>
              <a:t>So, do you</a:t>
            </a:r>
            <a:r>
              <a:rPr lang="en-US" altLang="en-US" baseline="0" dirty="0" smtClean="0"/>
              <a:t> think the only way to make the net price of going to college is to live with your parents and go to the community college?  What if your dream is to go out-of-state, say, to an Ivy League School, like Harvard.  Let’s look at Example number 4, for that.  </a:t>
            </a:r>
            <a:r>
              <a:rPr lang="en-US" altLang="en-US" dirty="0" smtClean="0"/>
              <a:t>This student did so well in high school, and on his Harvard application that he was admitted to that esteemed Ivy League School.  But look at the cost of attendance there -- $67,800 for one year. Wow</a:t>
            </a:r>
            <a:r>
              <a:rPr lang="en-US" altLang="en-US" baseline="0" dirty="0" smtClean="0"/>
              <a:t> – four years will cost over $270,000!  There’s no way he can afford to go there, </a:t>
            </a:r>
            <a:r>
              <a:rPr lang="en-US" altLang="en-US" b="1" baseline="0" dirty="0" smtClean="0"/>
              <a:t>can he</a:t>
            </a:r>
            <a:r>
              <a:rPr lang="en-US" altLang="en-US" baseline="0" dirty="0" smtClean="0"/>
              <a:t>?  Well, h</a:t>
            </a:r>
            <a:r>
              <a:rPr lang="en-US" altLang="en-US" dirty="0" smtClean="0"/>
              <a:t>e </a:t>
            </a:r>
            <a:r>
              <a:rPr lang="en-US" altLang="en-US" baseline="0" dirty="0" smtClean="0"/>
              <a:t>completed the FAFSA and based on his family’s financial situation, he didn’t get a Pell grant or work study. His family makes too much money – over $50,000 per year.  However, at Harvard, that kind of family income makes you eligible for the Harvard Scholarship.  So Harvard will give him a part time job on campus, and waive all the costs of tuition, fees, books, room and board, so the student and his family don’t have to pay anything. They even provide about $4000 for personal expenses and $900 so the student can travel back and forth to Arizona at, say, Christmas break, or in the summer.  So, if a school like Harvard, or Stanford are your dream, don’t let the cost discourage you. Focus on getting GREAT grades, overcoming challenges, doing well on your ACT and writing an impressive essay.  If you do all those things right, the school will provide the money for you to attend!</a:t>
            </a:r>
            <a:endParaRPr lang="en-US" altLang="en-US" dirty="0"/>
          </a:p>
          <a:p>
            <a:pPr marL="221881" indent="-221881">
              <a:spcBef>
                <a:spcPct val="0"/>
              </a:spcBef>
              <a:defRPr/>
            </a:pPr>
            <a:endParaRPr lang="en-US" alt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58804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Remember</a:t>
            </a:r>
            <a:r>
              <a:rPr lang="en-US" baseline="0" dirty="0" smtClean="0"/>
              <a:t> you can begin applying for scholarships now. Everything you earn can make a difference. You can and should continue to apply for loans through college (undergraduate and graduate). To maximize your eligibility for scholarships, as a Junior and Senior in high school, make sure you are keeping your grades high, make sure you study for and re-take (if necessary) your ACT and/or SAT tests, continue volunteering, and continue working on your talent (athletics or arts). </a:t>
            </a:r>
          </a:p>
          <a:p>
            <a:pPr marL="228600" indent="-228600">
              <a:buAutoNum type="arabicPeriod"/>
            </a:pPr>
            <a:endParaRPr lang="en-US" baseline="0" dirty="0" smtClean="0"/>
          </a:p>
          <a:p>
            <a:pPr marL="228600" indent="-228600">
              <a:buAutoNum type="arabicPeriod"/>
            </a:pPr>
            <a:r>
              <a:rPr lang="en-US" baseline="0" dirty="0" smtClean="0"/>
              <a:t>Apply for FAFSA if eligible – even if you and/or your parents are not sure if you qualify. </a:t>
            </a:r>
          </a:p>
          <a:p>
            <a:pPr marL="228600" indent="-228600">
              <a:buAutoNum type="arabicPeriod"/>
            </a:pPr>
            <a:endParaRPr lang="en-US" baseline="0" dirty="0" smtClean="0"/>
          </a:p>
          <a:p>
            <a:pPr marL="228600" indent="-228600">
              <a:buAutoNum type="arabicPeriod"/>
            </a:pPr>
            <a:r>
              <a:rPr lang="en-US" baseline="0" dirty="0" smtClean="0"/>
              <a:t>If possible, living with your parents or getting roommates to reduce costs</a:t>
            </a:r>
          </a:p>
          <a:p>
            <a:pPr marL="228600" indent="-228600">
              <a:buAutoNum type="arabicPeriod"/>
            </a:pPr>
            <a:endParaRPr lang="en-US" baseline="0" dirty="0" smtClean="0"/>
          </a:p>
          <a:p>
            <a:pPr marL="228600" indent="-228600">
              <a:buAutoNum type="arabicPeriod"/>
            </a:pPr>
            <a:r>
              <a:rPr lang="en-US" baseline="0" dirty="0" smtClean="0"/>
              <a:t>Find alternative ways to get the materials you need for class – books, supplies, technology can all be bought used or can be rented or borrowed.</a:t>
            </a:r>
          </a:p>
          <a:p>
            <a:pPr marL="228600" indent="-228600">
              <a:buAutoNum type="arabicPeriod"/>
            </a:pPr>
            <a:endParaRPr lang="en-US" baseline="0" dirty="0" smtClean="0"/>
          </a:p>
          <a:p>
            <a:pPr marL="228600" indent="-228600">
              <a:buAutoNum type="arabicPeriod"/>
            </a:pPr>
            <a:r>
              <a:rPr lang="en-US" dirty="0" smtClean="0"/>
              <a:t>Parking</a:t>
            </a:r>
            <a:r>
              <a:rPr lang="en-US" baseline="0" dirty="0" smtClean="0"/>
              <a:t> costs and communing to school can add up! Get creative with your options! </a:t>
            </a:r>
          </a:p>
          <a:p>
            <a:pPr marL="228600" indent="-228600">
              <a:buAutoNum type="arabicPeriod"/>
            </a:pPr>
            <a:endParaRPr lang="en-US" baseline="0" dirty="0" smtClean="0"/>
          </a:p>
          <a:p>
            <a:pPr marL="228600" indent="-228600">
              <a:buAutoNum type="arabicPeriod"/>
            </a:pPr>
            <a:r>
              <a:rPr lang="en-US" baseline="0" dirty="0" smtClean="0"/>
              <a:t>Being a student is your #1 priority that deserves your full energy and attention. Keeping that in mind, there are many students who are successful by keeping a part-time job that helps with expenses. Part-time jobs can also be great ways to get experience and network. Find a job that will help you in your career and will challenge you, but that will not demand too much time and energy that will derail you from being the best student you can be.</a:t>
            </a:r>
          </a:p>
          <a:p>
            <a:pPr marL="228600" indent="-228600">
              <a:buAutoNum type="arabicPeriod"/>
            </a:pPr>
            <a:endParaRPr lang="en-US" baseline="0" dirty="0" smtClean="0"/>
          </a:p>
          <a:p>
            <a:pPr marL="228600" indent="-228600">
              <a:buAutoNum type="arabicPeriod"/>
            </a:pPr>
            <a:r>
              <a:rPr lang="en-US" baseline="0" dirty="0" smtClean="0"/>
              <a:t>Budgeting for your expenses will be a skill that can help you spend wisely.</a:t>
            </a:r>
          </a:p>
          <a:p>
            <a:pPr marL="228600" indent="-228600">
              <a:buAutoNum type="arabicPeriod"/>
            </a:pPr>
            <a:endParaRPr lang="en-US" baseline="0" dirty="0" smtClean="0"/>
          </a:p>
          <a:p>
            <a:pPr marL="228600" indent="-228600">
              <a:buAutoNum type="arabicPeriod"/>
            </a:pPr>
            <a:r>
              <a:rPr lang="en-US" baseline="0" dirty="0" smtClean="0"/>
              <a:t>Tuition for many institutions is calculated per credit hour, until you hit a threshold (usually 12 units). Every credit hour after you reach the threshold is either FREE or reduced.  Maximize your tuition payment by taking MORE than a full course load (15 or 18 credits), all while being successful in all your courses. </a:t>
            </a:r>
          </a:p>
          <a:p>
            <a:pPr marL="228600" indent="-228600">
              <a:buAutoNum type="arabicPeriod"/>
            </a:pPr>
            <a:endParaRPr lang="en-US" baseline="0" dirty="0" smtClean="0"/>
          </a:p>
          <a:p>
            <a:pPr marL="228600" indent="-228600">
              <a:buAutoNum type="arabicPeriod"/>
            </a:pPr>
            <a:r>
              <a:rPr lang="en-US" baseline="0" dirty="0" smtClean="0"/>
              <a:t>Each course costs money– any courses you fail and have to re-take will cost you to re-take! Pass each course the first time you take it!</a:t>
            </a:r>
          </a:p>
          <a:p>
            <a:pPr marL="228600" indent="-228600">
              <a:buAutoNum type="arabicPeriod"/>
            </a:pPr>
            <a:endParaRPr lang="en-US" baseline="0" dirty="0" smtClean="0"/>
          </a:p>
          <a:p>
            <a:pPr marL="228600" indent="-228600">
              <a:buAutoNum type="arabicPeriod"/>
            </a:pPr>
            <a:r>
              <a:rPr lang="en-US" baseline="0" dirty="0" smtClean="0"/>
              <a:t>Some students reduce the cost of college by attending community college before transferring to a university. This can reduce cost for some students. However, if a 4-year university offers you a renewable scholarship as a first-time freshman, then going to a 4-year university for four years can be MORE affordable.  Students must apply for several collages and choose the college that has the best offer and is the best option for each student! </a:t>
            </a:r>
          </a:p>
          <a:p>
            <a:pPr marL="228600" indent="-228600">
              <a:buAutoNum type="arabicPeriod"/>
            </a:pPr>
            <a:endParaRPr lang="en-US" baseline="0" dirty="0" smtClean="0"/>
          </a:p>
          <a:p>
            <a:pPr marL="228600" indent="-228600">
              <a:buAutoNum type="arabicPeriod"/>
            </a:pP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986984EC-A061-4858-BD0B-9706BD0FA48F}" type="slidenum">
              <a:rPr lang="en-US" smtClean="0"/>
              <a:t>24</a:t>
            </a:fld>
            <a:endParaRPr lang="en-US"/>
          </a:p>
        </p:txBody>
      </p:sp>
    </p:spTree>
    <p:extLst>
      <p:ext uri="{BB962C8B-B14F-4D97-AF65-F5344CB8AC3E}">
        <p14:creationId xmlns:p14="http://schemas.microsoft.com/office/powerpoint/2010/main" val="1499649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1" i="1" dirty="0" smtClean="0"/>
              <a:t>Briefly </a:t>
            </a:r>
            <a:r>
              <a:rPr lang="en-US" b="1" i="1" baseline="0" dirty="0" smtClean="0"/>
              <a:t>share your own financial aid experience and tips. How did you pay for college?</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7573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39611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18" indent="-233218">
              <a:buAutoNum type="arabicPeriod"/>
              <a:defRPr/>
            </a:pPr>
            <a:r>
              <a:rPr lang="en-US" altLang="en-US" dirty="0" smtClean="0"/>
              <a:t>Cost of Attendance (slide #6)</a:t>
            </a:r>
          </a:p>
          <a:p>
            <a:pPr marL="233218" indent="-233218">
              <a:buAutoNum type="arabicPeriod"/>
              <a:defRPr/>
            </a:pPr>
            <a:endParaRPr lang="en-US" altLang="en-US" dirty="0" smtClean="0"/>
          </a:p>
          <a:p>
            <a:pPr marL="233218" indent="-233218">
              <a:buAutoNum type="arabicPeriod"/>
              <a:defRPr/>
            </a:pPr>
            <a:r>
              <a:rPr lang="en-US" altLang="en-US" dirty="0" smtClean="0"/>
              <a:t>Free Application for Federal student Aid (Slide #17)</a:t>
            </a:r>
          </a:p>
          <a:p>
            <a:pPr marL="233218" indent="-233218">
              <a:buAutoNum type="arabicPeriod"/>
              <a:defRPr/>
            </a:pPr>
            <a:endParaRPr lang="en-US" altLang="en-US" dirty="0" smtClean="0"/>
          </a:p>
          <a:p>
            <a:pPr marL="233218" indent="-233218">
              <a:buAutoNum type="arabicPeriod"/>
              <a:defRPr/>
            </a:pPr>
            <a:r>
              <a:rPr lang="en-US" altLang="en-US" dirty="0" smtClean="0"/>
              <a:t>To see if you are eligible for federal grants, low interest loans</a:t>
            </a:r>
            <a:r>
              <a:rPr lang="en-US" altLang="en-US" baseline="0" dirty="0" smtClean="0"/>
              <a:t> or work study to help pay for college; plus some private scholarships use the information to determine eligibility (Slide #17)</a:t>
            </a:r>
          </a:p>
          <a:p>
            <a:pPr marL="233218" indent="-233218">
              <a:buAutoNum type="arabicPeriod"/>
              <a:defRPr/>
            </a:pPr>
            <a:endParaRPr lang="en-US" altLang="en-US" baseline="0" dirty="0" smtClean="0"/>
          </a:p>
          <a:p>
            <a:pPr marL="233218" indent="-233218">
              <a:buAutoNum type="arabicPeriod"/>
              <a:defRPr/>
            </a:pPr>
            <a:r>
              <a:rPr lang="en-US" altLang="en-US" baseline="0" dirty="0" smtClean="0"/>
              <a:t>“Gift Aid” -- Grants and scholarships (Slides #10 and #11)</a:t>
            </a:r>
          </a:p>
          <a:p>
            <a:pPr marL="233218" indent="-233218">
              <a:buAutoNum type="arabicPeriod"/>
              <a:defRPr/>
            </a:pPr>
            <a:endParaRPr lang="en-US" altLang="en-US" baseline="0" dirty="0" smtClean="0"/>
          </a:p>
          <a:p>
            <a:pPr marL="233218" indent="-233218">
              <a:buAutoNum type="arabicPeriod"/>
              <a:defRPr/>
            </a:pPr>
            <a:r>
              <a:rPr lang="en-US" altLang="en-US" baseline="0" dirty="0" smtClean="0"/>
              <a:t>Loans (Slide #15 and 16)</a:t>
            </a:r>
          </a:p>
          <a:p>
            <a:pPr marL="233218" indent="-233218">
              <a:buAutoNum type="arabicPeriod"/>
              <a:defRPr/>
            </a:pPr>
            <a:endParaRPr lang="en-US" altLang="en-US" baseline="0" dirty="0" smtClean="0"/>
          </a:p>
          <a:p>
            <a:pPr marL="233218" indent="-233218">
              <a:buAutoNum type="arabicPeriod"/>
              <a:defRPr/>
            </a:pPr>
            <a:r>
              <a:rPr lang="en-US" altLang="en-US" baseline="0" dirty="0" smtClean="0"/>
              <a:t> Start at Community College, then transfer to University, live at home with your parents (Slide #21).  You can also rent books or buy used books, instead of new, FYI. Do well in high school so you get scholarships. Apply for lots of scholarships.</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8038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581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18" indent="-233218">
              <a:buFont typeface="Arial" panose="020B0604020202020204" pitchFamily="34" charset="0"/>
              <a:buAutoNum type="arabicPeriod"/>
              <a:defRPr/>
            </a:pPr>
            <a:r>
              <a:rPr lang="en-US" altLang="en-US" dirty="0" smtClean="0"/>
              <a:t>Discuss that there is money available to help</a:t>
            </a:r>
          </a:p>
          <a:p>
            <a:pPr marL="233218" indent="-233218">
              <a:buFont typeface="Arial" panose="020B0604020202020204" pitchFamily="34" charset="0"/>
              <a:buAutoNum type="arabicPeriod"/>
              <a:defRPr/>
            </a:pPr>
            <a:endParaRPr lang="en-US" altLang="en-US" dirty="0" smtClean="0"/>
          </a:p>
          <a:p>
            <a:pPr marL="233218" indent="-233218">
              <a:buFont typeface="Arial" panose="020B0604020202020204" pitchFamily="34" charset="0"/>
              <a:buAutoNum type="arabicPeriod"/>
              <a:defRPr/>
            </a:pPr>
            <a:r>
              <a:rPr lang="en-US" altLang="en-US" dirty="0" smtClean="0"/>
              <a:t>A</a:t>
            </a:r>
            <a:r>
              <a:rPr lang="en-US" altLang="en-US" baseline="0" dirty="0" smtClean="0"/>
              <a:t> career that you will like – make more money –be happier, </a:t>
            </a:r>
            <a:r>
              <a:rPr lang="en-US" altLang="en-US" baseline="0" dirty="0" err="1" smtClean="0"/>
              <a:t>etc</a:t>
            </a:r>
            <a:r>
              <a:rPr lang="en-US" altLang="en-US" baseline="0" dirty="0" smtClean="0"/>
              <a:t> </a:t>
            </a:r>
          </a:p>
          <a:p>
            <a:pPr marL="233218" indent="-233218">
              <a:buFont typeface="Arial" panose="020B0604020202020204" pitchFamily="34" charset="0"/>
              <a:buAutoNum type="arabicPeriod"/>
              <a:defRPr/>
            </a:pPr>
            <a:endParaRPr lang="en-US" altLang="en-US" baseline="0" dirty="0" smtClean="0"/>
          </a:p>
          <a:p>
            <a:pPr marL="233218" indent="-233218">
              <a:buFont typeface="Arial" panose="020B0604020202020204" pitchFamily="34" charset="0"/>
              <a:buAutoNum type="arabicPeriod"/>
              <a:defRPr/>
            </a:pPr>
            <a:r>
              <a:rPr lang="en-US" altLang="en-US" baseline="0" dirty="0" smtClean="0"/>
              <a:t>Your GEAR UP Coordinator and your guidance counselor – teachers will help too – just ask!</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4156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you think of the</a:t>
            </a:r>
            <a:r>
              <a:rPr lang="en-US" b="1" baseline="0" dirty="0" smtClean="0"/>
              <a:t> benefits of a college education, what’s the first thing that you think of?  </a:t>
            </a:r>
            <a:r>
              <a:rPr lang="en-US" baseline="0" dirty="0" smtClean="0"/>
              <a:t>{They’ll probably say money.}  </a:t>
            </a:r>
            <a:r>
              <a:rPr lang="en-US" dirty="0" smtClean="0"/>
              <a:t>The most</a:t>
            </a:r>
            <a:r>
              <a:rPr lang="en-US" baseline="0" dirty="0" smtClean="0"/>
              <a:t> obvious benefit of a college education is simply </a:t>
            </a:r>
            <a:r>
              <a:rPr lang="en-US" u="sng" baseline="0" dirty="0" smtClean="0"/>
              <a:t>More Money</a:t>
            </a:r>
            <a:r>
              <a:rPr lang="en-US" baseline="0" dirty="0" smtClean="0"/>
              <a:t>! In fact, it’s worth about $1 million more over a lifetime.  (Of course, that is an average, some people without a college education make more, and some with a college education make less).</a:t>
            </a:r>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47743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questions?</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46306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61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20" indent="-225120">
              <a:spcBef>
                <a:spcPct val="0"/>
              </a:spcBef>
            </a:pPr>
            <a:r>
              <a:rPr lang="en-US" altLang="en-US" sz="1150" dirty="0" smtClean="0"/>
              <a:t>In addition to more money, there are other benefits to</a:t>
            </a:r>
            <a:r>
              <a:rPr lang="en-US" altLang="en-US" sz="1150" baseline="0" dirty="0" smtClean="0"/>
              <a:t> having a college education. </a:t>
            </a:r>
          </a:p>
          <a:p>
            <a:pPr marL="225120" indent="-225120">
              <a:spcBef>
                <a:spcPct val="0"/>
              </a:spcBef>
            </a:pPr>
            <a:r>
              <a:rPr lang="en-US" sz="1150" baseline="0" dirty="0" smtClean="0"/>
              <a:t>-Greater job security; in an economic downturn, who’s going to get laid off – the employee with a high school diploma or the one with a college degree?  The one with the college degree is likely to have, and be seen by the employer to have, more skills, better ability to adapt to changing workplace expectations, and a stronger work ethic, so is more likely to be kept on.</a:t>
            </a:r>
          </a:p>
          <a:p>
            <a:pPr marL="225120" indent="-225120">
              <a:spcBef>
                <a:spcPct val="0"/>
              </a:spcBef>
            </a:pPr>
            <a:r>
              <a:rPr lang="en-US" sz="1150" baseline="0" dirty="0" smtClean="0"/>
              <a:t>-Greater job satisfaction; if you go to college to study something you are interested in, then pursue a career in that field, you are probably going to like your job better than if you were doing a job because that was the only one you were qualified to do, and it might be physically demanding, in a less-than-desirable environment or have other drawbacks.</a:t>
            </a:r>
          </a:p>
          <a:p>
            <a:pPr marL="225120" indent="-225120">
              <a:spcBef>
                <a:spcPct val="0"/>
              </a:spcBef>
            </a:pPr>
            <a:r>
              <a:rPr lang="en-US" sz="1150" baseline="0" dirty="0" smtClean="0"/>
              <a:t>-Believe it or not, people with a college education tend to be healthier than people with less education. Why do you think that is?  (Give students time to respond. Then mention possibilities they may not have: less stress? Less physically demanding job? Because they have more money they can eat healthier, have the time and energy to exercise?)</a:t>
            </a:r>
          </a:p>
          <a:p>
            <a:pPr marL="225120" indent="-225120">
              <a:spcBef>
                <a:spcPct val="0"/>
              </a:spcBef>
            </a:pPr>
            <a:r>
              <a:rPr lang="en-US" sz="1150" baseline="0" dirty="0" smtClean="0"/>
              <a:t>- College educated people are also more likely to be involved in their communities – to vote, donate blood and volunteer.  </a:t>
            </a:r>
            <a:r>
              <a:rPr lang="en-US" sz="1150" b="1" baseline="0" dirty="0" smtClean="0"/>
              <a:t>Why do you think that is? </a:t>
            </a:r>
            <a:r>
              <a:rPr lang="en-US" sz="1150" baseline="0" dirty="0" smtClean="0"/>
              <a:t>(Give students time to respond. Then mention possibilities they may not have: understand better why these things are important? Better work/life balance so more time? …)</a:t>
            </a:r>
            <a:endParaRPr lang="en-US" sz="1150" dirty="0"/>
          </a:p>
        </p:txBody>
      </p:sp>
      <p:sp>
        <p:nvSpPr>
          <p:cNvPr id="4" name="Slide Number Placeholder 3"/>
          <p:cNvSpPr>
            <a:spLocks noGrp="1"/>
          </p:cNvSpPr>
          <p:nvPr>
            <p:ph type="sldNum" sz="quarter" idx="10"/>
          </p:nvPr>
        </p:nvSpPr>
        <p:spPr/>
        <p:txBody>
          <a:bodyPr/>
          <a:lstStyle/>
          <a:p>
            <a:fld id="{986984EC-A061-4858-BD0B-9706BD0FA48F}"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6445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altLang="en-US" dirty="0" smtClean="0"/>
              <a:t>So, now let’s talk about how much money you have to invest to get</a:t>
            </a:r>
            <a:r>
              <a:rPr lang="en-US" altLang="en-US" baseline="0" dirty="0" smtClean="0"/>
              <a:t> a college education and all the benefits that go with it. </a:t>
            </a:r>
            <a:r>
              <a:rPr lang="en-US" altLang="en-US" dirty="0" smtClean="0"/>
              <a:t>How many of you have ever heard</a:t>
            </a:r>
            <a:r>
              <a:rPr lang="en-US" altLang="en-US" baseline="0" dirty="0" smtClean="0"/>
              <a:t> the term: Cost of Attendance or “Average Cost of Attendance” in relation to going to college or university?  Every college and university has calculated an average cost for a student to attend one year at their institution. That is the Cost of Attendance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986984EC-A061-4858-BD0B-9706BD0FA48F}"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8650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20" indent="-225120">
              <a:spcBef>
                <a:spcPct val="0"/>
              </a:spcBef>
            </a:pPr>
            <a:r>
              <a:rPr lang="en-US" altLang="en-US" sz="1150" dirty="0"/>
              <a:t>Here is what it means</a:t>
            </a:r>
            <a:r>
              <a:rPr lang="en-US" altLang="en-US" sz="1150" dirty="0" smtClean="0"/>
              <a:t>:</a:t>
            </a:r>
            <a:endParaRPr lang="en-US" altLang="en-US" sz="1150" dirty="0"/>
          </a:p>
          <a:p>
            <a:pPr marL="225120" indent="-225120">
              <a:spcBef>
                <a:spcPct val="0"/>
              </a:spcBef>
            </a:pPr>
            <a:endParaRPr lang="en-US" altLang="en-US" sz="1150" dirty="0" smtClean="0"/>
          </a:p>
          <a:p>
            <a:pPr marL="225120" indent="-225120">
              <a:spcBef>
                <a:spcPct val="0"/>
              </a:spcBef>
            </a:pPr>
            <a:r>
              <a:rPr lang="en-US" altLang="en-US" sz="1150" dirty="0" smtClean="0"/>
              <a:t>To </a:t>
            </a:r>
            <a:r>
              <a:rPr lang="en-US" altLang="en-US" sz="1150" dirty="0"/>
              <a:t>figure out the COA – you need to add these things together</a:t>
            </a:r>
          </a:p>
          <a:p>
            <a:pPr marL="225120" indent="-225120">
              <a:spcBef>
                <a:spcPct val="0"/>
              </a:spcBef>
            </a:pPr>
            <a:endParaRPr lang="en-US" altLang="en-US" sz="1150" b="1" dirty="0"/>
          </a:p>
          <a:p>
            <a:pPr marL="225120" indent="-225120">
              <a:spcBef>
                <a:spcPct val="0"/>
              </a:spcBef>
              <a:buFont typeface="Arial" panose="020B0604020202020204" pitchFamily="34" charset="0"/>
              <a:buChar char="•"/>
            </a:pPr>
            <a:r>
              <a:rPr lang="en-US" altLang="en-US" sz="1150" b="1" dirty="0"/>
              <a:t>Tuition </a:t>
            </a:r>
            <a:r>
              <a:rPr lang="en-US" altLang="en-US" sz="1150" dirty="0"/>
              <a:t>– </a:t>
            </a:r>
            <a:r>
              <a:rPr lang="en-US" altLang="en-US" sz="1150" b="1" dirty="0" smtClean="0"/>
              <a:t>Who knows what tuition is?  </a:t>
            </a:r>
            <a:r>
              <a:rPr lang="en-US" altLang="en-US" sz="1150" dirty="0" smtClean="0"/>
              <a:t>This </a:t>
            </a:r>
            <a:r>
              <a:rPr lang="en-US" altLang="en-US" sz="1150" dirty="0"/>
              <a:t>is the price you pay to attend classes</a:t>
            </a:r>
            <a:r>
              <a:rPr lang="en-US" altLang="en-US" sz="1150" dirty="0" smtClean="0"/>
              <a:t>,</a:t>
            </a:r>
            <a:endParaRPr lang="en-US" altLang="en-US" sz="1150" dirty="0"/>
          </a:p>
          <a:p>
            <a:pPr marL="225120" indent="-225120">
              <a:spcBef>
                <a:spcPct val="0"/>
              </a:spcBef>
              <a:buFont typeface="Arial" panose="020B0604020202020204" pitchFamily="34" charset="0"/>
              <a:buChar char="•"/>
            </a:pPr>
            <a:r>
              <a:rPr lang="en-US" altLang="en-US" sz="1150" b="1" dirty="0"/>
              <a:t>Fees </a:t>
            </a:r>
            <a:r>
              <a:rPr lang="en-US" altLang="en-US" sz="1150" dirty="0"/>
              <a:t>- </a:t>
            </a:r>
            <a:r>
              <a:rPr lang="en-US" altLang="en-US" sz="1150" b="1" dirty="0" smtClean="0"/>
              <a:t>Who knows what fees are? </a:t>
            </a:r>
            <a:r>
              <a:rPr lang="en-US" altLang="en-US" sz="1150" dirty="0" smtClean="0"/>
              <a:t>have </a:t>
            </a:r>
            <a:r>
              <a:rPr lang="en-US" altLang="en-US" sz="1150" dirty="0"/>
              <a:t>to do with other costs needed to take the courses, such as a technology fee for computer access, or a library fee to use the library.  Tuition and fees are usually the same for every student taking a particular course.  </a:t>
            </a:r>
            <a:endParaRPr lang="en-US" altLang="en-US" sz="1150" b="1" dirty="0"/>
          </a:p>
          <a:p>
            <a:pPr marL="225120" indent="-225120">
              <a:spcBef>
                <a:spcPct val="0"/>
              </a:spcBef>
              <a:buFont typeface="Arial" panose="020B0604020202020204" pitchFamily="34" charset="0"/>
              <a:buChar char="•"/>
            </a:pPr>
            <a:r>
              <a:rPr lang="en-US" altLang="en-US" sz="1150" b="1" dirty="0"/>
              <a:t>Room and Board </a:t>
            </a:r>
            <a:r>
              <a:rPr lang="en-US" altLang="en-US" sz="1150" b="1" dirty="0" smtClean="0"/>
              <a:t>- What does</a:t>
            </a:r>
            <a:r>
              <a:rPr lang="en-US" altLang="en-US" sz="1150" b="1" baseline="0" dirty="0" smtClean="0"/>
              <a:t> that mean?  </a:t>
            </a:r>
            <a:r>
              <a:rPr lang="en-US" altLang="en-US" sz="1150" b="0" baseline="0" dirty="0" smtClean="0"/>
              <a:t>T</a:t>
            </a:r>
            <a:r>
              <a:rPr lang="en-US" altLang="en-US" sz="1150" dirty="0" smtClean="0"/>
              <a:t>he </a:t>
            </a:r>
            <a:r>
              <a:rPr lang="en-US" altLang="en-US" sz="1150" dirty="0"/>
              <a:t>costs for students to live and eat </a:t>
            </a:r>
            <a:r>
              <a:rPr lang="en-US" altLang="en-US" sz="1150" dirty="0" smtClean="0"/>
              <a:t>during </a:t>
            </a:r>
            <a:r>
              <a:rPr lang="en-US" altLang="en-US" sz="1150" dirty="0"/>
              <a:t>the </a:t>
            </a:r>
            <a:r>
              <a:rPr lang="en-US" altLang="en-US" sz="1150" dirty="0" smtClean="0"/>
              <a:t>school year. </a:t>
            </a:r>
            <a:endParaRPr lang="en-US" altLang="en-US" sz="1150" b="1" dirty="0"/>
          </a:p>
          <a:p>
            <a:pPr marL="225120" indent="-225120">
              <a:spcBef>
                <a:spcPct val="0"/>
              </a:spcBef>
              <a:buFont typeface="Arial" panose="020B0604020202020204" pitchFamily="34" charset="0"/>
              <a:buChar char="•"/>
            </a:pPr>
            <a:r>
              <a:rPr lang="en-US" altLang="en-US" sz="1150" b="1" dirty="0"/>
              <a:t>Books and Supplies </a:t>
            </a:r>
            <a:r>
              <a:rPr lang="en-US" altLang="en-US" sz="1150" dirty="0"/>
              <a:t>– this is the cost to buy your textbooks and other supplies needed for your </a:t>
            </a:r>
            <a:r>
              <a:rPr lang="en-US" altLang="en-US" sz="1150" dirty="0" smtClean="0"/>
              <a:t>classes. </a:t>
            </a:r>
            <a:r>
              <a:rPr lang="en-US" altLang="en-US" sz="1150" b="1" dirty="0" smtClean="0"/>
              <a:t>Can anyone guess</a:t>
            </a:r>
            <a:r>
              <a:rPr lang="en-US" altLang="en-US" sz="1150" b="1" baseline="0" dirty="0" smtClean="0"/>
              <a:t> what the average price of a new textbook for college is?  (</a:t>
            </a:r>
            <a:r>
              <a:rPr lang="en-US" altLang="en-US" sz="1150" b="0" baseline="0" dirty="0" smtClean="0"/>
              <a:t>The average price is around $80; they can cost as much as $200 and most college students spend about $1200 per year on books and supplies</a:t>
            </a:r>
            <a:r>
              <a:rPr lang="en-US" altLang="en-US" sz="1150" b="1" baseline="0" dirty="0" smtClean="0"/>
              <a:t>)</a:t>
            </a:r>
            <a:endParaRPr lang="en-US" altLang="en-US" sz="1150" b="1" dirty="0">
              <a:cs typeface="Arial" panose="020B0604020202020204" pitchFamily="34" charset="0"/>
            </a:endParaRPr>
          </a:p>
          <a:p>
            <a:pPr marL="225120" indent="-225120">
              <a:spcBef>
                <a:spcPct val="0"/>
              </a:spcBef>
              <a:buFont typeface="Arial" panose="020B0604020202020204" pitchFamily="34" charset="0"/>
              <a:buChar char="•"/>
            </a:pPr>
            <a:r>
              <a:rPr lang="en-US" altLang="en-US" sz="1150" b="1" dirty="0">
                <a:cs typeface="Arial" panose="020B0604020202020204" pitchFamily="34" charset="0"/>
              </a:rPr>
              <a:t>Transportation and personal expenses -  </a:t>
            </a:r>
            <a:r>
              <a:rPr lang="en-US" altLang="en-US" sz="1150" dirty="0">
                <a:cs typeface="Arial" panose="020B0604020202020204" pitchFamily="34" charset="0"/>
              </a:rPr>
              <a:t>These expenses will vary from student to student – </a:t>
            </a:r>
            <a:r>
              <a:rPr lang="en-US" altLang="en-US" sz="1150" dirty="0" smtClean="0">
                <a:cs typeface="Arial" panose="020B0604020202020204" pitchFamily="34" charset="0"/>
              </a:rPr>
              <a:t>It depends </a:t>
            </a:r>
            <a:r>
              <a:rPr lang="en-US" altLang="en-US" sz="1150" dirty="0">
                <a:cs typeface="Arial" panose="020B0604020202020204" pitchFamily="34" charset="0"/>
              </a:rPr>
              <a:t>somewhat on the transportation you use, and how much money you need for personal things or food off </a:t>
            </a:r>
            <a:r>
              <a:rPr lang="en-US" altLang="en-US" sz="1150" dirty="0" smtClean="0">
                <a:cs typeface="Arial" panose="020B0604020202020204" pitchFamily="34" charset="0"/>
              </a:rPr>
              <a:t>campus.</a:t>
            </a:r>
            <a:r>
              <a:rPr lang="en-US" altLang="en-US" sz="1150" baseline="0" dirty="0" smtClean="0">
                <a:cs typeface="Arial" panose="020B0604020202020204" pitchFamily="34" charset="0"/>
              </a:rPr>
              <a:t> Each college and university has established an </a:t>
            </a:r>
            <a:r>
              <a:rPr lang="en-US" altLang="en-US" sz="1150" u="sng" baseline="0" dirty="0" smtClean="0">
                <a:cs typeface="Arial" panose="020B0604020202020204" pitchFamily="34" charset="0"/>
              </a:rPr>
              <a:t>estimated, average cost </a:t>
            </a:r>
            <a:r>
              <a:rPr lang="en-US" altLang="en-US" sz="1150" baseline="0" dirty="0" smtClean="0">
                <a:cs typeface="Arial" panose="020B0604020202020204" pitchFamily="34" charset="0"/>
              </a:rPr>
              <a:t>for transportation and personal items for students living on campus, and another estimated, average cost for these items for students living off campus.</a:t>
            </a:r>
            <a:endParaRPr lang="en-US" altLang="en-US" sz="1150" dirty="0">
              <a:cs typeface="Arial" panose="020B0604020202020204" pitchFamily="34" charset="0"/>
            </a:endParaRPr>
          </a:p>
          <a:p>
            <a:pPr marL="225120" indent="-225120">
              <a:spcBef>
                <a:spcPct val="0"/>
              </a:spcBef>
            </a:pPr>
            <a:endParaRPr lang="en-US" altLang="en-US" sz="1150" dirty="0">
              <a:cs typeface="Arial" panose="020B0604020202020204" pitchFamily="34" charset="0"/>
            </a:endParaRPr>
          </a:p>
          <a:p>
            <a:pPr marL="225120" indent="-225120">
              <a:spcBef>
                <a:spcPct val="0"/>
              </a:spcBef>
            </a:pPr>
            <a:r>
              <a:rPr lang="en-US" altLang="en-US" sz="1150" dirty="0">
                <a:cs typeface="Arial" panose="020B0604020202020204" pitchFamily="34" charset="0"/>
              </a:rPr>
              <a:t>When you add all of these together  you have the </a:t>
            </a:r>
            <a:r>
              <a:rPr lang="en-US" altLang="en-US" sz="1150" b="1" dirty="0" smtClean="0">
                <a:cs typeface="Arial" panose="020B0604020202020204" pitchFamily="34" charset="0"/>
              </a:rPr>
              <a:t>WHAT?</a:t>
            </a:r>
            <a:r>
              <a:rPr lang="en-US" altLang="en-US" sz="1150" dirty="0" smtClean="0">
                <a:cs typeface="Arial" panose="020B0604020202020204" pitchFamily="34" charset="0"/>
              </a:rPr>
              <a:t> --  Cost </a:t>
            </a:r>
            <a:r>
              <a:rPr lang="en-US" altLang="en-US" sz="1150" dirty="0">
                <a:cs typeface="Arial" panose="020B0604020202020204" pitchFamily="34" charset="0"/>
              </a:rPr>
              <a:t>of Attendance</a:t>
            </a:r>
            <a:endParaRPr lang="en-US" altLang="en-US" sz="1150" dirty="0"/>
          </a:p>
          <a:p>
            <a:endParaRPr lang="en-US" sz="1150" dirty="0"/>
          </a:p>
        </p:txBody>
      </p:sp>
      <p:sp>
        <p:nvSpPr>
          <p:cNvPr id="4" name="Slide Number Placeholder 3"/>
          <p:cNvSpPr>
            <a:spLocks noGrp="1"/>
          </p:cNvSpPr>
          <p:nvPr>
            <p:ph type="sldNum" sz="quarter" idx="10"/>
          </p:nvPr>
        </p:nvSpPr>
        <p:spPr/>
        <p:txBody>
          <a:bodyPr/>
          <a:lstStyle/>
          <a:p>
            <a:fld id="{986984EC-A061-4858-BD0B-9706BD0FA48F}"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759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About two-thirds of full-time students pay for college with the help of financial aid in the form of grants and scholarships. </a:t>
            </a:r>
            <a:r>
              <a:rPr lang="en-US" altLang="en-US" baseline="0" dirty="0" smtClean="0"/>
              <a:t> When you subtract your financial aid from the cost of attendance, it can lower the amount you have to pay significantly.  Financial aid is a good thing! So, when you’re thinking about which school to go to, the Net Price, is actually more important than the “Cost of Attendance”</a:t>
            </a:r>
            <a:endParaRPr lang="en-US" altLang="en-US" dirty="0" smtClean="0"/>
          </a:p>
        </p:txBody>
      </p:sp>
      <p:sp>
        <p:nvSpPr>
          <p:cNvPr id="4" name="Slide Number Placeholder 3"/>
          <p:cNvSpPr>
            <a:spLocks noGrp="1"/>
          </p:cNvSpPr>
          <p:nvPr>
            <p:ph type="sldNum" sz="quarter" idx="10"/>
          </p:nvPr>
        </p:nvSpPr>
        <p:spPr/>
        <p:txBody>
          <a:bodyPr/>
          <a:lstStyle/>
          <a:p>
            <a:fld id="{986984EC-A061-4858-BD0B-9706BD0FA48F}"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59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984EC-A061-4858-BD0B-9706BD0FA48F}"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1981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Here is a simple way to think about financial aid:  Gift Aid and Self-Help Aid.</a:t>
            </a:r>
          </a:p>
          <a:p>
            <a:endParaRPr lang="en-US" altLang="en-US" dirty="0" smtClean="0"/>
          </a:p>
          <a:p>
            <a:r>
              <a:rPr lang="en-US" altLang="en-US" dirty="0" smtClean="0"/>
              <a:t>Gift Aid is like getting a present from someone – you don’t have to pay it back.</a:t>
            </a:r>
            <a:r>
              <a:rPr lang="en-US" altLang="en-US" baseline="0" dirty="0" smtClean="0"/>
              <a:t>  </a:t>
            </a:r>
            <a:endParaRPr lang="en-US" altLang="en-US" dirty="0" smtClean="0"/>
          </a:p>
          <a:p>
            <a:endParaRPr lang="en-US" altLang="en-US" dirty="0" smtClean="0"/>
          </a:p>
          <a:p>
            <a:r>
              <a:rPr lang="en-US" altLang="en-US" dirty="0" smtClean="0"/>
              <a:t>Two kinds of </a:t>
            </a:r>
            <a:r>
              <a:rPr lang="en-US" altLang="en-US" u="sng" dirty="0" smtClean="0"/>
              <a:t>Gift Aid </a:t>
            </a:r>
            <a:r>
              <a:rPr lang="en-US" altLang="en-US" dirty="0" smtClean="0"/>
              <a:t>ar</a:t>
            </a:r>
            <a:r>
              <a:rPr lang="en-US" altLang="en-US" baseline="0" dirty="0" smtClean="0"/>
              <a:t>e grants and scholarships, which we will talk more about in a minute</a:t>
            </a:r>
            <a:endParaRPr lang="en-US" altLang="en-US" dirty="0" smtClean="0"/>
          </a:p>
          <a:p>
            <a:endParaRPr lang="en-US" altLang="en-US" dirty="0" smtClean="0"/>
          </a:p>
          <a:p>
            <a:r>
              <a:rPr lang="en-US" altLang="en-US" u="sng" dirty="0" smtClean="0"/>
              <a:t>Self-help Aid</a:t>
            </a:r>
            <a:r>
              <a:rPr lang="en-US" altLang="en-US" baseline="0" dirty="0" smtClean="0"/>
              <a:t> is money that you borrow or earn to help you pay for college.</a:t>
            </a:r>
          </a:p>
          <a:p>
            <a:r>
              <a:rPr lang="en-US" altLang="en-US" dirty="0" smtClean="0"/>
              <a:t>Two</a:t>
            </a:r>
            <a:r>
              <a:rPr lang="en-US" altLang="en-US" baseline="0" dirty="0" smtClean="0"/>
              <a:t> kinds of self-help aid are:</a:t>
            </a:r>
          </a:p>
          <a:p>
            <a:r>
              <a:rPr lang="en-US" altLang="en-US" baseline="0" dirty="0" smtClean="0"/>
              <a:t> 1) employment/work study – </a:t>
            </a:r>
            <a:r>
              <a:rPr lang="en-US" altLang="en-US" b="1" baseline="0" dirty="0" smtClean="0"/>
              <a:t>Who has heard of this before?  If anyone has, can they explain it? </a:t>
            </a:r>
            <a:r>
              <a:rPr lang="en-US" altLang="en-US" baseline="0" dirty="0" smtClean="0"/>
              <a:t>where you work to earn money help pay for your college education</a:t>
            </a:r>
          </a:p>
          <a:p>
            <a:r>
              <a:rPr lang="en-US" altLang="en-US" baseline="0" dirty="0" smtClean="0"/>
              <a:t>2)  student loans  - this is money that you borrow, and you have to pay it back. We will talk more about self help aid too. </a:t>
            </a:r>
          </a:p>
        </p:txBody>
      </p:sp>
      <p:sp>
        <p:nvSpPr>
          <p:cNvPr id="4" name="Slide Number Placeholder 3"/>
          <p:cNvSpPr>
            <a:spLocks noGrp="1"/>
          </p:cNvSpPr>
          <p:nvPr>
            <p:ph type="sldNum" sz="quarter" idx="10"/>
          </p:nvPr>
        </p:nvSpPr>
        <p:spPr/>
        <p:txBody>
          <a:bodyPr/>
          <a:lstStyle/>
          <a:p>
            <a:fld id="{986984EC-A061-4858-BD0B-9706BD0FA48F}"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21114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244634"/>
            <a:ext cx="8640960" cy="760988"/>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bg1"/>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8/17/2016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55776" y="901653"/>
            <a:ext cx="3744416" cy="3285530"/>
            <a:chOff x="2618066" y="1466512"/>
            <a:chExt cx="3895494" cy="3895494"/>
          </a:xfrm>
        </p:grpSpPr>
        <p:sp>
          <p:nvSpPr>
            <p:cNvPr id="9" name="Rectangle 8"/>
            <p:cNvSpPr/>
            <p:nvPr/>
          </p:nvSpPr>
          <p:spPr>
            <a:xfrm rot="18900000">
              <a:off x="2618066" y="1466512"/>
              <a:ext cx="3895494" cy="389549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rot="18900000">
              <a:off x="2778352" y="1626798"/>
              <a:ext cx="3574922" cy="3574922"/>
            </a:xfrm>
            <a:prstGeom prst="rect">
              <a:avLst/>
            </a:prstGeom>
            <a:solidFill>
              <a:schemeClr val="accent6">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TextBox 1"/>
          <p:cNvSpPr txBox="1">
            <a:spLocks noChangeArrowheads="1"/>
          </p:cNvSpPr>
          <p:nvPr/>
        </p:nvSpPr>
        <p:spPr bwMode="auto">
          <a:xfrm>
            <a:off x="2813616" y="1286866"/>
            <a:ext cx="3504394" cy="2545509"/>
          </a:xfrm>
          <a:prstGeom prst="rect">
            <a:avLst/>
          </a:prstGeom>
          <a:noFill/>
          <a:ln w="9525">
            <a:noFill/>
            <a:miter lim="800000"/>
            <a:headEnd/>
            <a:tailEnd/>
          </a:ln>
        </p:spPr>
        <p:txBody>
          <a:bodyPr wrap="square">
            <a:spAutoFit/>
          </a:bodyPr>
          <a:lstStyle/>
          <a:p>
            <a:pPr algn="ctr"/>
            <a:r>
              <a:rPr lang="en-US" altLang="ko-KR" sz="4000" b="1" strike="sngStrike" dirty="0" smtClean="0">
                <a:solidFill>
                  <a:schemeClr val="bg1"/>
                </a:solidFill>
                <a:latin typeface="Arial" panose="020B0604020202020204" pitchFamily="34" charset="0"/>
                <a:ea typeface="맑은 고딕" pitchFamily="50" charset="-127"/>
                <a:cs typeface="Arial" panose="020B0604020202020204" pitchFamily="34" charset="0"/>
              </a:rPr>
              <a:t>Paying for </a:t>
            </a:r>
            <a:r>
              <a:rPr lang="en-US" altLang="ko-KR" sz="4000" b="1" dirty="0" smtClean="0">
                <a:solidFill>
                  <a:schemeClr val="bg1"/>
                </a:solidFill>
                <a:latin typeface="Arial" panose="020B0604020202020204" pitchFamily="34" charset="0"/>
                <a:ea typeface="맑은 고딕" pitchFamily="50" charset="-127"/>
                <a:cs typeface="Arial" panose="020B0604020202020204" pitchFamily="34" charset="0"/>
              </a:rPr>
              <a:t>Investing in Your College Education</a:t>
            </a:r>
          </a:p>
        </p:txBody>
      </p:sp>
      <p:sp>
        <p:nvSpPr>
          <p:cNvPr id="14" name="Oval 13"/>
          <p:cNvSpPr/>
          <p:nvPr/>
        </p:nvSpPr>
        <p:spPr>
          <a:xfrm>
            <a:off x="4479604" y="1148358"/>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4483472" y="3812654"/>
            <a:ext cx="172418" cy="172418"/>
          </a:xfrm>
          <a:prstGeom prst="ellipse">
            <a:avLst/>
          </a:prstGeom>
          <a:solidFill>
            <a:schemeClr val="accent6">
              <a:lumMod val="20000"/>
              <a:lumOff val="8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Picture 1"/>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42263"/>
          <a:stretch/>
        </p:blipFill>
        <p:spPr>
          <a:xfrm>
            <a:off x="1091002" y="3595276"/>
            <a:ext cx="1104200" cy="1183815"/>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dirty="0" smtClean="0"/>
              <a:t>Grants</a:t>
            </a:r>
            <a:endParaRPr lang="en-US" altLang="en-US" sz="4000" dirty="0">
              <a:latin typeface="Akzidenz-Grotesk"/>
            </a:endParaRPr>
          </a:p>
        </p:txBody>
      </p:sp>
      <p:sp>
        <p:nvSpPr>
          <p:cNvPr id="5" name="Content Placeholder 4"/>
          <p:cNvSpPr>
            <a:spLocks noGrp="1"/>
          </p:cNvSpPr>
          <p:nvPr>
            <p:ph idx="10"/>
          </p:nvPr>
        </p:nvSpPr>
        <p:spPr>
          <a:xfrm>
            <a:off x="1835696" y="771550"/>
            <a:ext cx="7200800" cy="3427785"/>
          </a:xfrm>
        </p:spPr>
        <p:txBody>
          <a:bodyPr/>
          <a:lstStyle/>
          <a:p>
            <a:pPr>
              <a:spcBef>
                <a:spcPct val="0"/>
              </a:spcBef>
              <a:buClr>
                <a:srgbClr val="FFB310"/>
              </a:buClr>
              <a:defRPr/>
            </a:pPr>
            <a:endParaRPr lang="en-US" altLang="en-US" sz="4800" b="1" dirty="0"/>
          </a:p>
          <a:p>
            <a:pPr marL="457200" indent="-457200">
              <a:spcBef>
                <a:spcPct val="0"/>
              </a:spcBef>
              <a:buFont typeface="Wingdings" panose="05000000000000000000" pitchFamily="2" charset="2"/>
              <a:buChar char="§"/>
              <a:defRPr/>
            </a:pPr>
            <a:r>
              <a:rPr lang="en-US" altLang="en-US" sz="2800" b="1" dirty="0">
                <a:solidFill>
                  <a:schemeClr val="tx2"/>
                </a:solidFill>
                <a:latin typeface="Arial" panose="020B0604020202020204" pitchFamily="34" charset="0"/>
                <a:cs typeface="Arial" panose="020B0604020202020204" pitchFamily="34" charset="0"/>
              </a:rPr>
              <a:t>Free</a:t>
            </a:r>
            <a:r>
              <a:rPr lang="en-US" altLang="en-US" sz="2800" dirty="0">
                <a:latin typeface="Arial" panose="020B0604020202020204" pitchFamily="34" charset="0"/>
                <a:cs typeface="Arial" panose="020B0604020202020204" pitchFamily="34" charset="0"/>
              </a:rPr>
              <a:t> gift assistance from the </a:t>
            </a:r>
            <a:endParaRPr lang="en-US" altLang="en-US" sz="2800" dirty="0" smtClean="0">
              <a:latin typeface="Arial" panose="020B0604020202020204" pitchFamily="34" charset="0"/>
              <a:cs typeface="Arial" panose="020B0604020202020204" pitchFamily="34" charset="0"/>
            </a:endParaRPr>
          </a:p>
          <a:p>
            <a:pPr>
              <a:spcBef>
                <a:spcPct val="0"/>
              </a:spcBef>
              <a:defRPr/>
            </a:pPr>
            <a:r>
              <a:rPr lang="en-US" altLang="en-US" sz="2800" dirty="0" smtClean="0">
                <a:latin typeface="Arial" panose="020B0604020202020204" pitchFamily="34" charset="0"/>
                <a:cs typeface="Arial" panose="020B0604020202020204" pitchFamily="34" charset="0"/>
              </a:rPr>
              <a:t>    government </a:t>
            </a:r>
            <a:r>
              <a:rPr lang="en-US" altLang="en-US" sz="2800" dirty="0">
                <a:latin typeface="Arial" panose="020B0604020202020204" pitchFamily="34" charset="0"/>
                <a:cs typeface="Arial" panose="020B0604020202020204" pitchFamily="34" charset="0"/>
              </a:rPr>
              <a:t>or college to cover </a:t>
            </a:r>
            <a:endParaRPr lang="en-US" altLang="en-US" sz="2800" dirty="0" smtClean="0">
              <a:latin typeface="Arial" panose="020B0604020202020204" pitchFamily="34" charset="0"/>
              <a:cs typeface="Arial" panose="020B0604020202020204" pitchFamily="34" charset="0"/>
            </a:endParaRPr>
          </a:p>
          <a:p>
            <a:pPr>
              <a:spcBef>
                <a:spcPct val="0"/>
              </a:spcBef>
              <a:defRPr/>
            </a:pPr>
            <a:r>
              <a:rPr lang="en-US" altLang="en-US" sz="2800" dirty="0" smtClean="0">
                <a:latin typeface="Arial" panose="020B0604020202020204" pitchFamily="34" charset="0"/>
                <a:cs typeface="Arial" panose="020B0604020202020204" pitchFamily="34" charset="0"/>
              </a:rPr>
              <a:t>    education costs</a:t>
            </a:r>
            <a:endParaRPr lang="en-US" altLang="en-US" sz="2800" dirty="0">
              <a:latin typeface="Arial" panose="020B0604020202020204" pitchFamily="34" charset="0"/>
              <a:cs typeface="Arial" panose="020B0604020202020204" pitchFamily="34" charset="0"/>
            </a:endParaRPr>
          </a:p>
          <a:p>
            <a:pPr marL="457200" indent="-457200">
              <a:spcBef>
                <a:spcPct val="0"/>
              </a:spcBef>
              <a:buFont typeface="Wingdings" panose="05000000000000000000" pitchFamily="2" charset="2"/>
              <a:buChar char="§"/>
              <a:defRPr/>
            </a:pPr>
            <a:endParaRPr lang="en-US" altLang="en-US" sz="2800" dirty="0">
              <a:latin typeface="Arial" panose="020B0604020202020204" pitchFamily="34" charset="0"/>
              <a:cs typeface="Arial" panose="020B0604020202020204" pitchFamily="34" charset="0"/>
            </a:endParaRPr>
          </a:p>
          <a:p>
            <a:pPr marL="457200" indent="-457200">
              <a:spcBef>
                <a:spcPct val="0"/>
              </a:spcBef>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Does not need to be paid back</a:t>
            </a:r>
          </a:p>
          <a:p>
            <a:pPr>
              <a:spcBef>
                <a:spcPct val="0"/>
              </a:spcBef>
              <a:buClr>
                <a:srgbClr val="FFB310"/>
              </a:buClr>
              <a:defRPr/>
            </a:pPr>
            <a:endParaRPr lang="en-US" altLang="en-US" sz="2800" b="1" dirty="0"/>
          </a:p>
          <a:p>
            <a:pPr>
              <a:spcBef>
                <a:spcPct val="0"/>
              </a:spcBef>
              <a:buClr>
                <a:srgbClr val="FFB310"/>
              </a:buClr>
              <a:defRPr/>
            </a:pPr>
            <a:endParaRPr lang="en-US" altLang="en-US" sz="2800" b="1" dirty="0">
              <a:solidFill>
                <a:srgbClr val="8C1D40"/>
              </a:solidFill>
            </a:endParaRPr>
          </a:p>
          <a:p>
            <a:pPr>
              <a:spcBef>
                <a:spcPct val="0"/>
              </a:spcBef>
              <a:buClr>
                <a:srgbClr val="FFB310"/>
              </a:buClr>
              <a:defRPr/>
            </a:pPr>
            <a:endParaRPr lang="en-US" altLang="en-US" sz="3600" b="1" dirty="0"/>
          </a:p>
          <a:p>
            <a:pPr>
              <a:spcBef>
                <a:spcPct val="0"/>
              </a:spcBef>
              <a:buClr>
                <a:schemeClr val="tx1"/>
              </a:buClr>
              <a:defRPr/>
            </a:pPr>
            <a:endParaRPr lang="en-US" altLang="en-US" sz="3600" b="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98776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dirty="0" smtClean="0"/>
              <a:t>Scholarships</a:t>
            </a:r>
            <a:endParaRPr lang="en-US" altLang="en-US" sz="4000" dirty="0">
              <a:latin typeface="Akzidenz-Grotesk"/>
            </a:endParaRPr>
          </a:p>
        </p:txBody>
      </p:sp>
      <p:sp>
        <p:nvSpPr>
          <p:cNvPr id="5" name="Content Placeholder 4"/>
          <p:cNvSpPr>
            <a:spLocks noGrp="1"/>
          </p:cNvSpPr>
          <p:nvPr>
            <p:ph idx="10"/>
          </p:nvPr>
        </p:nvSpPr>
        <p:spPr>
          <a:xfrm>
            <a:off x="1781436" y="1203598"/>
            <a:ext cx="7200800" cy="3680418"/>
          </a:xfrm>
        </p:spPr>
        <p:txBody>
          <a:bodyPr/>
          <a:lstStyle/>
          <a:p>
            <a:pPr>
              <a:buFont typeface="Wingdings" panose="05000000000000000000" pitchFamily="2" charset="2"/>
              <a:buChar char="§"/>
            </a:pPr>
            <a:r>
              <a:rPr lang="en-US" altLang="en-US" sz="2800" b="1" dirty="0" smtClean="0">
                <a:solidFill>
                  <a:schemeClr val="tx2"/>
                </a:solidFill>
                <a:latin typeface="Arial" panose="020B0604020202020204" pitchFamily="34" charset="0"/>
                <a:cs typeface="Arial" panose="020B0604020202020204" pitchFamily="34" charset="0"/>
              </a:rPr>
              <a:t> Free</a:t>
            </a:r>
            <a:r>
              <a:rPr lang="en-US" altLang="en-US" sz="2800" dirty="0" smtClean="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money from various sources </a:t>
            </a:r>
            <a:r>
              <a:rPr lang="en-US" altLang="en-US" sz="2800" dirty="0" smtClean="0">
                <a:latin typeface="Arial" panose="020B0604020202020204" pitchFamily="34" charset="0"/>
                <a:cs typeface="Arial" panose="020B0604020202020204" pitchFamily="34" charset="0"/>
              </a:rPr>
              <a:t>for</a:t>
            </a:r>
          </a:p>
          <a:p>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college </a:t>
            </a:r>
            <a:r>
              <a:rPr lang="en-US" altLang="en-US" sz="2800" dirty="0">
                <a:latin typeface="Arial" panose="020B0604020202020204" pitchFamily="34" charset="0"/>
                <a:cs typeface="Arial" panose="020B0604020202020204" pitchFamily="34" charset="0"/>
              </a:rPr>
              <a:t>expenses</a:t>
            </a:r>
          </a:p>
          <a:p>
            <a:pPr>
              <a:buFont typeface="Wingdings" panose="05000000000000000000" pitchFamily="2" charset="2"/>
              <a:buChar char="§"/>
            </a:pPr>
            <a:endParaRPr lang="en-US" alt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Does </a:t>
            </a:r>
            <a:r>
              <a:rPr lang="en-US" altLang="en-US" sz="2800" dirty="0">
                <a:latin typeface="Arial" panose="020B0604020202020204" pitchFamily="34" charset="0"/>
                <a:cs typeface="Arial" panose="020B0604020202020204" pitchFamily="34" charset="0"/>
              </a:rPr>
              <a:t>not need to be paid back</a:t>
            </a:r>
          </a:p>
          <a:p>
            <a:pPr>
              <a:buFont typeface="Wingdings" panose="05000000000000000000" pitchFamily="2" charset="2"/>
              <a:buChar char="§"/>
            </a:pPr>
            <a:endParaRPr lang="en-US" altLang="en-US" sz="12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Students </a:t>
            </a:r>
            <a:r>
              <a:rPr lang="en-US" altLang="en-US" sz="2800" dirty="0">
                <a:latin typeface="Arial" panose="020B0604020202020204" pitchFamily="34" charset="0"/>
                <a:cs typeface="Arial" panose="020B0604020202020204" pitchFamily="34" charset="0"/>
              </a:rPr>
              <a:t>must apply for each </a:t>
            </a:r>
            <a:endParaRPr lang="en-US" altLang="en-US" sz="2800" dirty="0" smtClean="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scholarship </a:t>
            </a:r>
            <a:r>
              <a:rPr lang="en-US" altLang="en-US" sz="2800" dirty="0">
                <a:latin typeface="Arial" panose="020B0604020202020204" pitchFamily="34" charset="0"/>
                <a:cs typeface="Arial" panose="020B0604020202020204" pitchFamily="34" charset="0"/>
              </a:rPr>
              <a:t>individually</a:t>
            </a:r>
          </a:p>
          <a:p>
            <a:pPr>
              <a:buClr>
                <a:srgbClr val="FFC627"/>
              </a:buClr>
            </a:pPr>
            <a:endParaRPr lang="en-US" alt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289474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a:t>Work-Study</a:t>
            </a:r>
          </a:p>
        </p:txBody>
      </p:sp>
      <p:sp>
        <p:nvSpPr>
          <p:cNvPr id="5" name="Content Placeholder 4"/>
          <p:cNvSpPr>
            <a:spLocks noGrp="1"/>
          </p:cNvSpPr>
          <p:nvPr>
            <p:ph idx="10"/>
          </p:nvPr>
        </p:nvSpPr>
        <p:spPr>
          <a:xfrm>
            <a:off x="1619672" y="1013965"/>
            <a:ext cx="7632848" cy="3870051"/>
          </a:xfrm>
        </p:spPr>
        <p:txBody>
          <a:bodyPr lIns="182880" rIns="182880">
            <a:normAutofit lnSpcReduction="10000"/>
          </a:bodyPr>
          <a:lstStyle/>
          <a:p>
            <a:pPr marL="230188" indent="-230188">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Provides part-time </a:t>
            </a:r>
            <a:r>
              <a:rPr lang="en-US" altLang="en-US" sz="2400" b="1" dirty="0" smtClean="0">
                <a:solidFill>
                  <a:schemeClr val="tx2"/>
                </a:solidFill>
                <a:latin typeface="Arial" panose="020B0604020202020204" pitchFamily="34" charset="0"/>
                <a:cs typeface="Arial" panose="020B0604020202020204" pitchFamily="34" charset="0"/>
              </a:rPr>
              <a:t>employment</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to </a:t>
            </a:r>
            <a:r>
              <a:rPr lang="en-US" altLang="en-US" sz="2400" dirty="0" smtClean="0">
                <a:latin typeface="Arial" panose="020B0604020202020204" pitchFamily="34" charset="0"/>
                <a:cs typeface="Arial" panose="020B0604020202020204" pitchFamily="34" charset="0"/>
              </a:rPr>
              <a:t>college students (may be on or off campus)</a:t>
            </a:r>
          </a:p>
          <a:p>
            <a:pPr>
              <a:spcBef>
                <a:spcPts val="0"/>
              </a:spcBef>
            </a:pPr>
            <a:endParaRPr lang="en-US" altLang="en-US" sz="2400" dirty="0">
              <a:latin typeface="Arial" panose="020B0604020202020204" pitchFamily="34" charset="0"/>
              <a:cs typeface="Arial" panose="020B0604020202020204" pitchFamily="34" charset="0"/>
            </a:endParaRPr>
          </a:p>
          <a:p>
            <a:pPr marL="230188" indent="-230188">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Encourages civic education or </a:t>
            </a:r>
            <a:r>
              <a:rPr lang="en-US" altLang="en-US" sz="2400" dirty="0">
                <a:latin typeface="Arial" panose="020B0604020202020204" pitchFamily="34" charset="0"/>
                <a:cs typeface="Arial" panose="020B0604020202020204" pitchFamily="34" charset="0"/>
              </a:rPr>
              <a:t>work related to </a:t>
            </a:r>
            <a:r>
              <a:rPr lang="en-US" altLang="en-US" sz="2400" dirty="0" smtClean="0">
                <a:latin typeface="Arial" panose="020B0604020202020204" pitchFamily="34" charset="0"/>
                <a:cs typeface="Arial" panose="020B0604020202020204" pitchFamily="34" charset="0"/>
              </a:rPr>
              <a:t>your program </a:t>
            </a:r>
            <a:r>
              <a:rPr lang="en-US" altLang="en-US" sz="2400" dirty="0">
                <a:latin typeface="Arial" panose="020B0604020202020204" pitchFamily="34" charset="0"/>
                <a:cs typeface="Arial" panose="020B0604020202020204" pitchFamily="34" charset="0"/>
              </a:rPr>
              <a:t>of </a:t>
            </a:r>
            <a:r>
              <a:rPr lang="en-US" altLang="en-US" sz="2400" dirty="0" smtClean="0">
                <a:latin typeface="Arial" panose="020B0604020202020204" pitchFamily="34" charset="0"/>
                <a:cs typeface="Arial" panose="020B0604020202020204" pitchFamily="34" charset="0"/>
              </a:rPr>
              <a:t>study</a:t>
            </a:r>
          </a:p>
          <a:p>
            <a:pPr>
              <a:spcBef>
                <a:spcPts val="0"/>
              </a:spcBef>
            </a:pPr>
            <a:endParaRPr lang="en-US" altLang="en-US" sz="2400" dirty="0" smtClean="0">
              <a:latin typeface="Arial" panose="020B0604020202020204" pitchFamily="34" charset="0"/>
              <a:cs typeface="Arial" panose="020B0604020202020204" pitchFamily="34" charset="0"/>
            </a:endParaRPr>
          </a:p>
          <a:p>
            <a:pPr marL="230188" indent="-230188">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Work study jobs will accommodate your </a:t>
            </a:r>
          </a:p>
          <a:p>
            <a:pPr marL="230188">
              <a:spcBef>
                <a:spcPts val="0"/>
              </a:spcBef>
            </a:pPr>
            <a:r>
              <a:rPr lang="en-US" altLang="en-US" sz="2400" dirty="0" smtClean="0">
                <a:latin typeface="Arial" panose="020B0604020202020204" pitchFamily="34" charset="0"/>
                <a:cs typeface="Arial" panose="020B0604020202020204" pitchFamily="34" charset="0"/>
              </a:rPr>
              <a:t>class schedule</a:t>
            </a:r>
          </a:p>
          <a:p>
            <a:pPr marL="230188">
              <a:spcBef>
                <a:spcPts val="0"/>
              </a:spcBef>
            </a:pPr>
            <a:endParaRPr lang="en-US" altLang="en-US" sz="2400" dirty="0">
              <a:latin typeface="Arial" panose="020B0604020202020204" pitchFamily="34" charset="0"/>
              <a:cs typeface="Arial" panose="020B0604020202020204" pitchFamily="34" charset="0"/>
            </a:endParaRPr>
          </a:p>
          <a:p>
            <a:pPr marL="230188" indent="-230188">
              <a:spcBef>
                <a:spcPts val="0"/>
              </a:spcBef>
              <a:buFont typeface="Wingdings" panose="05000000000000000000" pitchFamily="2" charset="2"/>
              <a:buChar char="§"/>
            </a:pPr>
            <a:r>
              <a:rPr lang="en-US" altLang="en-US" sz="2400" dirty="0" smtClean="0">
                <a:latin typeface="Arial" panose="020B0604020202020204" pitchFamily="34" charset="0"/>
                <a:cs typeface="Arial" panose="020B0604020202020204" pitchFamily="34" charset="0"/>
              </a:rPr>
              <a:t>Work </a:t>
            </a:r>
            <a:r>
              <a:rPr lang="en-US" altLang="en-US" sz="2400" dirty="0">
                <a:latin typeface="Arial" panose="020B0604020202020204" pitchFamily="34" charset="0"/>
                <a:cs typeface="Arial" panose="020B0604020202020204" pitchFamily="34" charset="0"/>
              </a:rPr>
              <a:t>study is available for </a:t>
            </a:r>
            <a:r>
              <a:rPr lang="en-US" altLang="en-US" sz="2400" dirty="0" smtClean="0">
                <a:latin typeface="Arial" panose="020B0604020202020204" pitchFamily="34" charset="0"/>
                <a:cs typeface="Arial" panose="020B0604020202020204" pitchFamily="34" charset="0"/>
              </a:rPr>
              <a:t>students with </a:t>
            </a:r>
          </a:p>
          <a:p>
            <a:pPr indent="230188">
              <a:spcBef>
                <a:spcPts val="0"/>
              </a:spcBef>
            </a:pPr>
            <a:r>
              <a:rPr lang="en-US" altLang="en-US" sz="2400" dirty="0" smtClean="0">
                <a:latin typeface="Arial" panose="020B0604020202020204" pitchFamily="34" charset="0"/>
                <a:cs typeface="Arial" panose="020B0604020202020204" pitchFamily="34" charset="0"/>
              </a:rPr>
              <a:t>financial need</a:t>
            </a:r>
            <a:endParaRPr lang="en-US" altLang="en-US" sz="2400" dirty="0">
              <a:solidFill>
                <a:srgbClr val="8C1D40"/>
              </a:solidFill>
              <a:latin typeface="Arial" panose="020B0604020202020204" pitchFamily="34" charset="0"/>
              <a:cs typeface="Arial" panose="020B0604020202020204" pitchFamily="34" charset="0"/>
            </a:endParaRPr>
          </a:p>
          <a:p>
            <a:endParaRPr lang="en-US" altLang="en-US" sz="2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258627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Employment</a:t>
            </a:r>
            <a:endParaRPr lang="en-US" altLang="en-US" sz="4400" spc="-100" dirty="0"/>
          </a:p>
        </p:txBody>
      </p:sp>
      <p:sp>
        <p:nvSpPr>
          <p:cNvPr id="5" name="Content Placeholder 4"/>
          <p:cNvSpPr>
            <a:spLocks noGrp="1"/>
          </p:cNvSpPr>
          <p:nvPr>
            <p:ph idx="10"/>
          </p:nvPr>
        </p:nvSpPr>
        <p:spPr>
          <a:xfrm>
            <a:off x="1691680" y="1491630"/>
            <a:ext cx="6984776" cy="3168352"/>
          </a:xfrm>
        </p:spPr>
        <p:txBody>
          <a:bodyPr/>
          <a:lstStyle/>
          <a:p>
            <a:pPr marL="457200" indent="-457200">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Students can work </a:t>
            </a:r>
            <a:r>
              <a:rPr lang="en-US" altLang="en-US" sz="2800" b="1" dirty="0" smtClean="0">
                <a:solidFill>
                  <a:schemeClr val="tx2"/>
                </a:solidFill>
                <a:latin typeface="Arial" panose="020B0604020202020204" pitchFamily="34" charset="0"/>
                <a:cs typeface="Arial" panose="020B0604020202020204" pitchFamily="34" charset="0"/>
              </a:rPr>
              <a:t>off campus</a:t>
            </a:r>
            <a:r>
              <a:rPr lang="en-US" altLang="en-US" sz="2800" b="1"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to      earn money to pay for college</a:t>
            </a:r>
          </a:p>
          <a:p>
            <a:pPr marL="171450" indent="-171450">
              <a:buFont typeface="Wingdings" panose="05000000000000000000" pitchFamily="2" charset="2"/>
              <a:buChar char="§"/>
            </a:pPr>
            <a:endParaRPr lang="en-US" altLang="en-US" sz="11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Over </a:t>
            </a:r>
            <a:r>
              <a:rPr lang="en-US" sz="2800" b="1" dirty="0">
                <a:latin typeface="Arial" panose="020B0604020202020204" pitchFamily="34" charset="0"/>
                <a:cs typeface="Arial" panose="020B0604020202020204" pitchFamily="34" charset="0"/>
              </a:rPr>
              <a:t>70% </a:t>
            </a:r>
            <a:r>
              <a:rPr lang="en-US" sz="2800" dirty="0">
                <a:latin typeface="Arial" panose="020B0604020202020204" pitchFamily="34" charset="0"/>
                <a:cs typeface="Arial" panose="020B0604020202020204" pitchFamily="34" charset="0"/>
              </a:rPr>
              <a:t>of college students work </a:t>
            </a:r>
            <a:r>
              <a:rPr lang="en-US" sz="2800" dirty="0" smtClean="0">
                <a:latin typeface="Arial" panose="020B0604020202020204" pitchFamily="34" charset="0"/>
                <a:cs typeface="Arial" panose="020B0604020202020204" pitchFamily="34" charset="0"/>
              </a:rPr>
              <a:t>  while </a:t>
            </a:r>
            <a:r>
              <a:rPr lang="en-US" sz="2800" dirty="0">
                <a:latin typeface="Arial" panose="020B0604020202020204" pitchFamily="34" charset="0"/>
                <a:cs typeface="Arial" panose="020B0604020202020204" pitchFamily="34" charset="0"/>
              </a:rPr>
              <a:t>attending </a:t>
            </a:r>
            <a:r>
              <a:rPr lang="en-US" sz="2800" dirty="0" smtClean="0">
                <a:latin typeface="Arial" panose="020B0604020202020204" pitchFamily="34" charset="0"/>
                <a:cs typeface="Arial" panose="020B0604020202020204" pitchFamily="34" charset="0"/>
              </a:rPr>
              <a:t>school*</a:t>
            </a:r>
          </a:p>
          <a:p>
            <a:pPr marL="457200" indent="-457200">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algn="r"/>
            <a:r>
              <a:rPr lang="en-US" altLang="en-US" dirty="0" smtClean="0">
                <a:latin typeface="Arial" panose="020B0604020202020204" pitchFamily="34" charset="0"/>
                <a:cs typeface="Arial" panose="020B0604020202020204" pitchFamily="34" charset="0"/>
              </a:rPr>
              <a:t>*Source: Georgetown University’s Center on Education and the Workforce.</a:t>
            </a:r>
          </a:p>
          <a:p>
            <a:endParaRPr lang="en-US" altLang="en-US" sz="2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58619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Savings Plan</a:t>
            </a:r>
            <a:endParaRPr lang="en-US" altLang="en-US" sz="4400" spc="-100" dirty="0"/>
          </a:p>
        </p:txBody>
      </p:sp>
      <p:sp>
        <p:nvSpPr>
          <p:cNvPr id="5" name="Content Placeholder 4"/>
          <p:cNvSpPr>
            <a:spLocks noGrp="1"/>
          </p:cNvSpPr>
          <p:nvPr>
            <p:ph idx="10"/>
          </p:nvPr>
        </p:nvSpPr>
        <p:spPr>
          <a:xfrm>
            <a:off x="1691680" y="1059582"/>
            <a:ext cx="7290556" cy="3680418"/>
          </a:xfrm>
        </p:spPr>
        <p:txBody>
          <a:bodyPr/>
          <a:lstStyle/>
          <a:p>
            <a:pPr>
              <a:spcBef>
                <a:spcPct val="0"/>
              </a:spcBef>
              <a:buClr>
                <a:srgbClr val="FFB310"/>
              </a:buClr>
              <a:defRPr/>
            </a:pPr>
            <a:endParaRPr lang="en-US" altLang="en-US" sz="2000" dirty="0">
              <a:latin typeface="Arial" panose="020B0604020202020204" pitchFamily="34" charset="0"/>
              <a:cs typeface="Arial" panose="020B0604020202020204" pitchFamily="34" charset="0"/>
            </a:endParaRPr>
          </a:p>
          <a:p>
            <a:pPr>
              <a:spcBef>
                <a:spcPct val="0"/>
              </a:spcBef>
              <a:buClr>
                <a:srgbClr val="FFB310"/>
              </a:buClr>
              <a:defRPr/>
            </a:pPr>
            <a:r>
              <a:rPr lang="en-US" altLang="en-US" sz="2800" b="1" dirty="0">
                <a:solidFill>
                  <a:schemeClr val="tx2"/>
                </a:solidFill>
                <a:latin typeface="Arial" panose="020B0604020202020204" pitchFamily="34" charset="0"/>
                <a:cs typeface="Arial" panose="020B0604020202020204" pitchFamily="34" charset="0"/>
              </a:rPr>
              <a:t>Earn to Learn</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Students </a:t>
            </a:r>
            <a:r>
              <a:rPr lang="en-US" altLang="en-US" sz="2800" dirty="0">
                <a:latin typeface="Arial" panose="020B0604020202020204" pitchFamily="34" charset="0"/>
                <a:cs typeface="Arial" panose="020B0604020202020204" pitchFamily="34" charset="0"/>
              </a:rPr>
              <a:t>save </a:t>
            </a:r>
            <a:r>
              <a:rPr lang="en-US" altLang="en-US" sz="2800" dirty="0" smtClean="0">
                <a:latin typeface="Arial" panose="020B0604020202020204" pitchFamily="34" charset="0"/>
                <a:cs typeface="Arial" panose="020B0604020202020204" pitchFamily="34" charset="0"/>
              </a:rPr>
              <a:t>&amp;</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In-State  University </a:t>
            </a:r>
            <a:r>
              <a:rPr lang="en-US" altLang="en-US" sz="2800" dirty="0">
                <a:latin typeface="Arial" panose="020B0604020202020204" pitchFamily="34" charset="0"/>
                <a:cs typeface="Arial" panose="020B0604020202020204" pitchFamily="34" charset="0"/>
              </a:rPr>
              <a:t>provides a savings match. </a:t>
            </a:r>
            <a:endParaRPr lang="en-US" altLang="en-US" sz="2800" dirty="0" smtClean="0">
              <a:latin typeface="Arial" panose="020B0604020202020204" pitchFamily="34" charset="0"/>
              <a:cs typeface="Arial" panose="020B0604020202020204" pitchFamily="34" charset="0"/>
            </a:endParaRPr>
          </a:p>
          <a:p>
            <a:pPr>
              <a:spcBef>
                <a:spcPct val="0"/>
              </a:spcBef>
              <a:buClr>
                <a:srgbClr val="FFB310"/>
              </a:buClr>
              <a:defRPr/>
            </a:pPr>
            <a:r>
              <a:rPr lang="en-US" altLang="en-US" sz="2800" dirty="0" smtClean="0">
                <a:latin typeface="Arial" panose="020B0604020202020204" pitchFamily="34" charset="0"/>
                <a:cs typeface="Arial" panose="020B0604020202020204" pitchFamily="34" charset="0"/>
              </a:rPr>
              <a:t>For </a:t>
            </a:r>
            <a:r>
              <a:rPr lang="en-US" altLang="en-US" sz="2800" dirty="0">
                <a:latin typeface="Arial" panose="020B0604020202020204" pitchFamily="34" charset="0"/>
                <a:cs typeface="Arial" panose="020B0604020202020204" pitchFamily="34" charset="0"/>
              </a:rPr>
              <a:t>every $1 saved, </a:t>
            </a:r>
            <a:r>
              <a:rPr lang="en-US" altLang="en-US" sz="2800" dirty="0" smtClean="0">
                <a:latin typeface="Arial" panose="020B0604020202020204" pitchFamily="34" charset="0"/>
                <a:cs typeface="Arial" panose="020B0604020202020204" pitchFamily="34" charset="0"/>
              </a:rPr>
              <a:t>the In-State University </a:t>
            </a:r>
            <a:r>
              <a:rPr lang="en-US" altLang="en-US" sz="2800" dirty="0">
                <a:latin typeface="Arial" panose="020B0604020202020204" pitchFamily="34" charset="0"/>
                <a:cs typeface="Arial" panose="020B0604020202020204" pitchFamily="34" charset="0"/>
              </a:rPr>
              <a:t>will match with </a:t>
            </a:r>
            <a:r>
              <a:rPr lang="en-US" altLang="en-US" sz="2800" dirty="0" smtClean="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8 – up to $4000</a:t>
            </a:r>
          </a:p>
          <a:p>
            <a:pPr>
              <a:spcBef>
                <a:spcPct val="0"/>
              </a:spcBef>
              <a:buClr>
                <a:srgbClr val="FFB310"/>
              </a:buClr>
              <a:defRPr/>
            </a:pPr>
            <a:endParaRPr lang="en-US" sz="2000" spc="-90" dirty="0">
              <a:latin typeface="Arial" panose="020B0604020202020204" pitchFamily="34" charset="0"/>
              <a:cs typeface="Arial" panose="020B0604020202020204" pitchFamily="34" charset="0"/>
            </a:endParaRPr>
          </a:p>
          <a:p>
            <a:pPr>
              <a:spcBef>
                <a:spcPct val="0"/>
              </a:spcBef>
              <a:buClr>
                <a:srgbClr val="FFB310"/>
              </a:buClr>
              <a:defRPr/>
            </a:pPr>
            <a:r>
              <a:rPr lang="en-US" altLang="en-US" sz="2800" b="1" dirty="0">
                <a:solidFill>
                  <a:prstClr val="black"/>
                </a:solidFill>
                <a:latin typeface="Arial" panose="020B0604020202020204" pitchFamily="34" charset="0"/>
                <a:cs typeface="Arial" panose="020B0604020202020204" pitchFamily="34" charset="0"/>
              </a:rPr>
              <a:t>You save </a:t>
            </a:r>
            <a:r>
              <a:rPr lang="en-US" altLang="en-US" sz="2800" b="1" dirty="0" smtClean="0">
                <a:solidFill>
                  <a:schemeClr val="tx2"/>
                </a:solidFill>
                <a:latin typeface="Arial" panose="020B0604020202020204" pitchFamily="34" charset="0"/>
                <a:cs typeface="Arial" panose="020B0604020202020204" pitchFamily="34" charset="0"/>
              </a:rPr>
              <a:t>+</a:t>
            </a:r>
            <a:r>
              <a:rPr lang="en-US" altLang="en-US" sz="2800" b="1" dirty="0" smtClean="0">
                <a:solidFill>
                  <a:prstClr val="black"/>
                </a:solidFill>
                <a:latin typeface="Arial" panose="020B0604020202020204" pitchFamily="34" charset="0"/>
                <a:cs typeface="Arial" panose="020B0604020202020204" pitchFamily="34" charset="0"/>
              </a:rPr>
              <a:t> </a:t>
            </a:r>
            <a:r>
              <a:rPr lang="en-US" altLang="en-US" sz="2800" b="1" dirty="0">
                <a:solidFill>
                  <a:prstClr val="black"/>
                </a:solidFill>
                <a:latin typeface="Arial" panose="020B0604020202020204" pitchFamily="34" charset="0"/>
                <a:cs typeface="Arial" panose="020B0604020202020204" pitchFamily="34" charset="0"/>
              </a:rPr>
              <a:t>University gives </a:t>
            </a:r>
            <a:r>
              <a:rPr lang="en-US" altLang="en-US" sz="2800" b="1" dirty="0">
                <a:solidFill>
                  <a:schemeClr val="tx2"/>
                </a:solidFill>
                <a:latin typeface="Arial" panose="020B0604020202020204" pitchFamily="34" charset="0"/>
                <a:cs typeface="Arial" panose="020B0604020202020204" pitchFamily="34" charset="0"/>
              </a:rPr>
              <a:t>=</a:t>
            </a:r>
            <a:r>
              <a:rPr lang="en-US" altLang="en-US" sz="2800" b="1" dirty="0" smtClean="0">
                <a:solidFill>
                  <a:prstClr val="black"/>
                </a:solidFill>
                <a:latin typeface="Arial" panose="020B0604020202020204" pitchFamily="34" charset="0"/>
                <a:cs typeface="Arial" panose="020B0604020202020204" pitchFamily="34" charset="0"/>
              </a:rPr>
              <a:t>  TOTAL</a:t>
            </a:r>
            <a:endParaRPr lang="en-US" altLang="en-US" sz="2800" b="1" dirty="0">
              <a:solidFill>
                <a:prstClr val="black"/>
              </a:solidFill>
              <a:latin typeface="Arial" panose="020B0604020202020204" pitchFamily="34" charset="0"/>
              <a:cs typeface="Arial" panose="020B0604020202020204" pitchFamily="34" charset="0"/>
            </a:endParaRPr>
          </a:p>
          <a:p>
            <a:pPr>
              <a:spcBef>
                <a:spcPct val="0"/>
              </a:spcBef>
              <a:buClr>
                <a:srgbClr val="FFB310"/>
              </a:buClr>
              <a:defRPr/>
            </a:pPr>
            <a:r>
              <a:rPr lang="en-US" altLang="en-US" sz="2800" b="1" dirty="0" smtClean="0">
                <a:solidFill>
                  <a:schemeClr val="tx2"/>
                </a:solidFill>
                <a:latin typeface="Arial" panose="020B0604020202020204" pitchFamily="34" charset="0"/>
                <a:cs typeface="Arial" panose="020B0604020202020204" pitchFamily="34" charset="0"/>
              </a:rPr>
              <a:t>   $500      +        $</a:t>
            </a:r>
            <a:r>
              <a:rPr lang="en-US" altLang="en-US" sz="2800" b="1" dirty="0">
                <a:solidFill>
                  <a:schemeClr val="tx2"/>
                </a:solidFill>
                <a:latin typeface="Arial" panose="020B0604020202020204" pitchFamily="34" charset="0"/>
                <a:cs typeface="Arial" panose="020B0604020202020204" pitchFamily="34" charset="0"/>
              </a:rPr>
              <a:t>4000     	 </a:t>
            </a:r>
            <a:r>
              <a:rPr lang="en-US" altLang="en-US" sz="2800" b="1" dirty="0" smtClean="0">
                <a:solidFill>
                  <a:schemeClr val="tx2"/>
                </a:solidFill>
                <a:latin typeface="Arial" panose="020B0604020202020204" pitchFamily="34" charset="0"/>
                <a:cs typeface="Arial" panose="020B0604020202020204" pitchFamily="34" charset="0"/>
              </a:rPr>
              <a:t> =   $</a:t>
            </a:r>
            <a:r>
              <a:rPr lang="en-US" altLang="en-US" sz="2800" b="1" dirty="0">
                <a:solidFill>
                  <a:schemeClr val="tx2"/>
                </a:solidFill>
                <a:latin typeface="Arial" panose="020B0604020202020204" pitchFamily="34" charset="0"/>
                <a:cs typeface="Arial" panose="020B0604020202020204" pitchFamily="34" charset="0"/>
              </a:rPr>
              <a:t>4500</a:t>
            </a:r>
          </a:p>
          <a:p>
            <a:pPr>
              <a:spcBef>
                <a:spcPct val="0"/>
              </a:spcBef>
              <a:defRPr/>
            </a:pPr>
            <a:endParaRPr lang="en-US" sz="2000" spc="-90" dirty="0">
              <a:latin typeface="Arial" panose="020B0604020202020204" pitchFamily="34" charset="0"/>
              <a:cs typeface="Arial" panose="020B0604020202020204" pitchFamily="34" charset="0"/>
            </a:endParaRPr>
          </a:p>
          <a:p>
            <a:pPr>
              <a:spcBef>
                <a:spcPct val="0"/>
              </a:spcBef>
              <a:buClrTx/>
              <a:defRPr/>
            </a:pPr>
            <a:endParaRPr lang="en-US" altLang="en-US" sz="2000" dirty="0">
              <a:latin typeface="Arial" panose="020B0604020202020204" pitchFamily="34" charset="0"/>
              <a:cs typeface="Arial" panose="020B0604020202020204" pitchFamily="34" charset="0"/>
            </a:endParaRPr>
          </a:p>
          <a:p>
            <a:pPr>
              <a:spcBef>
                <a:spcPct val="0"/>
              </a:spcBef>
              <a:buClrTx/>
              <a:defRPr/>
            </a:pPr>
            <a:endParaRPr lang="en-US" alt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6922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Loans</a:t>
            </a:r>
            <a:endParaRPr lang="en-US" altLang="en-US" sz="4400" spc="-100" dirty="0"/>
          </a:p>
        </p:txBody>
      </p:sp>
      <p:sp>
        <p:nvSpPr>
          <p:cNvPr id="5" name="Content Placeholder 4"/>
          <p:cNvSpPr>
            <a:spLocks noGrp="1"/>
          </p:cNvSpPr>
          <p:nvPr>
            <p:ph idx="10"/>
          </p:nvPr>
        </p:nvSpPr>
        <p:spPr>
          <a:xfrm>
            <a:off x="1475656" y="1195588"/>
            <a:ext cx="7668344" cy="3688428"/>
          </a:xfrm>
        </p:spPr>
        <p:txBody>
          <a:bodyPr/>
          <a:lstStyle/>
          <a:p>
            <a:pPr>
              <a:spcBef>
                <a:spcPts val="0"/>
              </a:spcBef>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Financial </a:t>
            </a:r>
            <a:r>
              <a:rPr lang="en-US" altLang="en-US" sz="2800" dirty="0">
                <a:latin typeface="Arial" panose="020B0604020202020204" pitchFamily="34" charset="0"/>
                <a:cs typeface="Arial" panose="020B0604020202020204" pitchFamily="34" charset="0"/>
              </a:rPr>
              <a:t>Assistance that must be </a:t>
            </a:r>
            <a:r>
              <a:rPr lang="en-US" altLang="en-US" sz="2800" dirty="0" smtClean="0">
                <a:solidFill>
                  <a:schemeClr val="tx2"/>
                </a:solidFill>
                <a:latin typeface="Arial" panose="020B0604020202020204" pitchFamily="34" charset="0"/>
                <a:cs typeface="Arial" panose="020B0604020202020204" pitchFamily="34" charset="0"/>
              </a:rPr>
              <a:t>repaid</a:t>
            </a:r>
          </a:p>
          <a:p>
            <a:pPr>
              <a:spcBef>
                <a:spcPts val="0"/>
              </a:spcBef>
            </a:pPr>
            <a:endParaRPr lang="en-US" altLang="en-US" sz="1100" dirty="0">
              <a:solidFill>
                <a:schemeClr val="tx2"/>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The </a:t>
            </a:r>
            <a:r>
              <a:rPr lang="en-US" altLang="en-US" sz="2800" dirty="0">
                <a:latin typeface="Arial" panose="020B0604020202020204" pitchFamily="34" charset="0"/>
                <a:cs typeface="Arial" panose="020B0604020202020204" pitchFamily="34" charset="0"/>
              </a:rPr>
              <a:t>U.S. Department of Education </a:t>
            </a:r>
            <a:r>
              <a:rPr lang="en-US" altLang="en-US" sz="2800" dirty="0" smtClean="0">
                <a:latin typeface="Arial" panose="020B0604020202020204" pitchFamily="34" charset="0"/>
                <a:cs typeface="Arial" panose="020B0604020202020204" pitchFamily="34" charset="0"/>
              </a:rPr>
              <a:t>offers</a:t>
            </a:r>
          </a:p>
          <a:p>
            <a:pPr>
              <a:spcBef>
                <a:spcPts val="0"/>
              </a:spcBef>
            </a:pP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low </a:t>
            </a:r>
            <a:r>
              <a:rPr lang="en-US" altLang="en-US" sz="2800" dirty="0">
                <a:latin typeface="Arial" panose="020B0604020202020204" pitchFamily="34" charset="0"/>
                <a:cs typeface="Arial" panose="020B0604020202020204" pitchFamily="34" charset="0"/>
              </a:rPr>
              <a:t>interest loans to eligible students</a:t>
            </a:r>
          </a:p>
          <a:p>
            <a:pPr lvl="1">
              <a:buFont typeface="Wingdings" panose="05000000000000000000" pitchFamily="2" charset="2"/>
              <a:buChar char="§"/>
            </a:pPr>
            <a:r>
              <a:rPr lang="en-US" altLang="en-US" sz="2400" b="1" dirty="0">
                <a:solidFill>
                  <a:schemeClr val="tx2"/>
                </a:solidFill>
                <a:latin typeface="Arial" panose="020B0604020202020204" pitchFamily="34" charset="0"/>
                <a:cs typeface="Arial" panose="020B0604020202020204" pitchFamily="34" charset="0"/>
              </a:rPr>
              <a:t>Subsidized</a:t>
            </a:r>
            <a:r>
              <a:rPr lang="en-US" altLang="en-US" sz="2400" dirty="0">
                <a:latin typeface="Arial" panose="020B0604020202020204" pitchFamily="34" charset="0"/>
                <a:cs typeface="Arial" panose="020B0604020202020204" pitchFamily="34" charset="0"/>
              </a:rPr>
              <a:t>: Based on financial need, student does not pay interest while in school</a:t>
            </a:r>
          </a:p>
          <a:p>
            <a:pPr lvl="1">
              <a:spcBef>
                <a:spcPts val="0"/>
              </a:spcBef>
              <a:buFont typeface="Wingdings" panose="05000000000000000000" pitchFamily="2" charset="2"/>
              <a:buChar char="§"/>
            </a:pPr>
            <a:r>
              <a:rPr lang="en-US" altLang="en-US" sz="2400" b="1" dirty="0">
                <a:solidFill>
                  <a:schemeClr val="tx2"/>
                </a:solidFill>
                <a:latin typeface="Arial" panose="020B0604020202020204" pitchFamily="34" charset="0"/>
                <a:cs typeface="Arial" panose="020B0604020202020204" pitchFamily="34" charset="0"/>
              </a:rPr>
              <a:t>Unsubsidized</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interest starts to accrue</a:t>
            </a:r>
          </a:p>
          <a:p>
            <a:pPr marL="457200" lvl="1" indent="0">
              <a:spcBef>
                <a:spcPts val="0"/>
              </a:spcBef>
              <a:buNone/>
            </a:pPr>
            <a:r>
              <a:rPr lang="en-US" altLang="en-US" sz="2400" dirty="0" smtClean="0">
                <a:latin typeface="Arial" panose="020B0604020202020204" pitchFamily="34" charset="0"/>
                <a:cs typeface="Arial" panose="020B0604020202020204" pitchFamily="34" charset="0"/>
              </a:rPr>
              <a:t>    immediately – even while still in school</a:t>
            </a:r>
          </a:p>
          <a:p>
            <a:pPr>
              <a:spcBef>
                <a:spcPts val="0"/>
              </a:spcBef>
              <a:buFont typeface="Wingdings" panose="05000000000000000000" pitchFamily="2" charset="2"/>
              <a:buChar char="§"/>
            </a:pPr>
            <a:r>
              <a:rPr lang="en-US" altLang="en-US" sz="2800" dirty="0" smtClean="0">
                <a:solidFill>
                  <a:schemeClr val="tx1"/>
                </a:solidFill>
                <a:latin typeface="Arial" panose="020B0604020202020204" pitchFamily="34" charset="0"/>
                <a:cs typeface="Arial" panose="020B0604020202020204" pitchFamily="34" charset="0"/>
              </a:rPr>
              <a:t> Proceed with Caution – </a:t>
            </a:r>
            <a:r>
              <a:rPr lang="en-US" altLang="en-US" sz="2800" b="1" dirty="0" smtClean="0">
                <a:solidFill>
                  <a:schemeClr val="tx1"/>
                </a:solidFill>
                <a:latin typeface="Arial" panose="020B0604020202020204" pitchFamily="34" charset="0"/>
                <a:cs typeface="Arial" panose="020B0604020202020204" pitchFamily="34" charset="0"/>
              </a:rPr>
              <a:t>read the fine print</a:t>
            </a:r>
            <a:r>
              <a:rPr lang="en-US" altLang="en-US" sz="2800" dirty="0" smtClean="0">
                <a:solidFill>
                  <a:schemeClr val="tx1"/>
                </a:solidFill>
                <a:latin typeface="Arial" panose="020B0604020202020204" pitchFamily="34" charset="0"/>
                <a:cs typeface="Arial" panose="020B0604020202020204" pitchFamily="34" charset="0"/>
              </a:rPr>
              <a:t>!</a:t>
            </a:r>
            <a:endParaRPr lang="en-US" altLang="en-US" sz="2800" dirty="0">
              <a:solidFill>
                <a:schemeClr val="tx1"/>
              </a:solidFill>
              <a:latin typeface="Arial" panose="020B0604020202020204" pitchFamily="34" charset="0"/>
              <a:cs typeface="Arial" panose="020B0604020202020204" pitchFamily="34" charset="0"/>
            </a:endParaRPr>
          </a:p>
          <a:p>
            <a:endParaRPr lang="en-US" altLang="en-US" sz="2800" dirty="0">
              <a:solidFill>
                <a:srgbClr val="8C1D40"/>
              </a:solidFill>
              <a:latin typeface="Arial" panose="020B0604020202020204" pitchFamily="34" charset="0"/>
              <a:cs typeface="Arial" panose="020B0604020202020204" pitchFamily="34" charset="0"/>
            </a:endParaRPr>
          </a:p>
          <a:p>
            <a:endParaRPr lang="en-US" altLang="en-US" sz="105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82821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Parent Loans</a:t>
            </a:r>
            <a:endParaRPr lang="en-US" altLang="en-US" sz="4400" spc="-100" dirty="0"/>
          </a:p>
        </p:txBody>
      </p:sp>
      <p:sp>
        <p:nvSpPr>
          <p:cNvPr id="5" name="Content Placeholder 4"/>
          <p:cNvSpPr>
            <a:spLocks noGrp="1"/>
          </p:cNvSpPr>
          <p:nvPr>
            <p:ph idx="10"/>
          </p:nvPr>
        </p:nvSpPr>
        <p:spPr>
          <a:xfrm>
            <a:off x="1475656" y="1195588"/>
            <a:ext cx="7668344" cy="3688428"/>
          </a:xfrm>
        </p:spPr>
        <p:txBody>
          <a:bodyPr/>
          <a:lstStyle/>
          <a:p>
            <a:pPr>
              <a:spcBef>
                <a:spcPts val="0"/>
              </a:spcBef>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Parent Direct PLUS loan (FAFSA)</a:t>
            </a:r>
          </a:p>
          <a:p>
            <a:pPr lvl="1">
              <a:spcBef>
                <a:spcPts val="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If you are a parent borrower, you’ll generally be expected to start </a:t>
            </a:r>
            <a:r>
              <a:rPr lang="en-US" sz="1600" dirty="0" smtClean="0">
                <a:latin typeface="Arial" panose="020B0604020202020204" pitchFamily="34" charset="0"/>
                <a:cs typeface="Arial" panose="020B0604020202020204" pitchFamily="34" charset="0"/>
              </a:rPr>
              <a:t>        making </a:t>
            </a:r>
            <a:r>
              <a:rPr lang="en-US" sz="1600" dirty="0">
                <a:latin typeface="Arial" panose="020B0604020202020204" pitchFamily="34" charset="0"/>
                <a:cs typeface="Arial" panose="020B0604020202020204" pitchFamily="34" charset="0"/>
              </a:rPr>
              <a:t>payments on your Direct PLUS Loan once your loan is fully </a:t>
            </a:r>
            <a:r>
              <a:rPr lang="en-US" sz="1600" dirty="0" smtClean="0">
                <a:latin typeface="Arial" panose="020B0604020202020204" pitchFamily="34" charset="0"/>
                <a:cs typeface="Arial" panose="020B0604020202020204" pitchFamily="34" charset="0"/>
              </a:rPr>
              <a:t>     disbursed </a:t>
            </a:r>
            <a:r>
              <a:rPr lang="en-US" sz="1600" dirty="0">
                <a:latin typeface="Arial" panose="020B0604020202020204" pitchFamily="34" charset="0"/>
                <a:cs typeface="Arial" panose="020B0604020202020204" pitchFamily="34" charset="0"/>
              </a:rPr>
              <a:t>(paid out</a:t>
            </a:r>
            <a:r>
              <a:rPr lang="en-US" sz="1600" dirty="0" smtClean="0">
                <a:latin typeface="Arial" panose="020B0604020202020204" pitchFamily="34" charset="0"/>
                <a:cs typeface="Arial" panose="020B0604020202020204" pitchFamily="34" charset="0"/>
              </a:rPr>
              <a:t>).</a:t>
            </a:r>
          </a:p>
          <a:p>
            <a:pPr lvl="1">
              <a:spcBef>
                <a:spcPts val="0"/>
              </a:spcBef>
              <a:buFont typeface="Wingdings" panose="05000000000000000000" pitchFamily="2" charset="2"/>
              <a:buChar char="§"/>
            </a:pPr>
            <a:endParaRPr lang="en-US" altLang="en-US" sz="1600" dirty="0">
              <a:solidFill>
                <a:schemeClr val="tx2"/>
              </a:solidFill>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A Direct </a:t>
            </a:r>
            <a:r>
              <a:rPr lang="en-US" sz="1800" dirty="0">
                <a:latin typeface="Arial" panose="020B0604020202020204" pitchFamily="34" charset="0"/>
                <a:cs typeface="Arial" panose="020B0604020202020204" pitchFamily="34" charset="0"/>
              </a:rPr>
              <a:t>PLUS Loan made to a parent cannot be transferred to the child. You, the parent borrower, are legally responsible for </a:t>
            </a:r>
            <a:r>
              <a:rPr lang="en-US" sz="1800" dirty="0" smtClean="0">
                <a:latin typeface="Arial" panose="020B0604020202020204" pitchFamily="34" charset="0"/>
                <a:cs typeface="Arial" panose="020B0604020202020204" pitchFamily="34" charset="0"/>
              </a:rPr>
              <a:t>  repaying </a:t>
            </a:r>
            <a:r>
              <a:rPr lang="en-US" sz="1800" dirty="0">
                <a:latin typeface="Arial" panose="020B0604020202020204" pitchFamily="34" charset="0"/>
                <a:cs typeface="Arial" panose="020B0604020202020204" pitchFamily="34" charset="0"/>
              </a:rPr>
              <a:t>the loan</a:t>
            </a:r>
            <a:r>
              <a:rPr lang="en-US" sz="1800" dirty="0" smtClean="0">
                <a:latin typeface="Arial" panose="020B0604020202020204" pitchFamily="34" charset="0"/>
                <a:cs typeface="Arial" panose="020B0604020202020204" pitchFamily="34" charset="0"/>
              </a:rPr>
              <a:t>.</a:t>
            </a:r>
          </a:p>
          <a:p>
            <a:pPr marL="457200" lvl="1" indent="0">
              <a:spcBef>
                <a:spcPts val="0"/>
              </a:spcBef>
              <a:buNone/>
            </a:pPr>
            <a:endParaRPr lang="en-US" altLang="en-US" sz="1800" dirty="0">
              <a:solidFill>
                <a:schemeClr val="tx2"/>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altLang="en-US" sz="2800" dirty="0" smtClean="0">
                <a:latin typeface="Arial" panose="020B0604020202020204" pitchFamily="34" charset="0"/>
                <a:cs typeface="Arial" panose="020B0604020202020204" pitchFamily="34" charset="0"/>
              </a:rPr>
              <a:t> Private student loans for parents</a:t>
            </a:r>
            <a:endParaRPr lang="en-US" alt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56156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352928" cy="3312368"/>
          </a:xfrm>
        </p:spPr>
        <p:txBody>
          <a:bodyPr/>
          <a:lstStyle/>
          <a:p>
            <a:pPr lvl="0" algn="ctr">
              <a:lnSpc>
                <a:spcPct val="90000"/>
              </a:lnSpc>
              <a:spcBef>
                <a:spcPts val="0"/>
              </a:spcBef>
              <a:spcAft>
                <a:spcPts val="1800"/>
              </a:spcAft>
              <a:buClr>
                <a:srgbClr val="FFC627"/>
              </a:buClr>
            </a:pPr>
            <a:r>
              <a:rPr lang="en-US" sz="7200" spc="600" dirty="0"/>
              <a:t>FAFSA</a:t>
            </a:r>
            <a:r>
              <a:rPr lang="en-US" spc="600" dirty="0"/>
              <a:t> </a:t>
            </a:r>
            <a:r>
              <a:rPr lang="en-US" spc="600" dirty="0" smtClean="0"/>
              <a:t/>
            </a:r>
            <a:br>
              <a:rPr lang="en-US" spc="600" dirty="0" smtClean="0"/>
            </a:br>
            <a:r>
              <a:rPr lang="en-US" altLang="en-US" sz="4800" b="0" dirty="0" smtClean="0"/>
              <a:t>Free Application for </a:t>
            </a:r>
            <a:br>
              <a:rPr lang="en-US" altLang="en-US" sz="4800" b="0" dirty="0" smtClean="0"/>
            </a:br>
            <a:r>
              <a:rPr lang="en-US" altLang="en-US" sz="4800" b="0" dirty="0" smtClean="0"/>
              <a:t>Federal Student Aid</a:t>
            </a:r>
            <a:endParaRPr lang="en-US" altLang="en-US" sz="4800" b="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829282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What is FAFSA?</a:t>
            </a:r>
            <a:endParaRPr lang="en-US" altLang="en-US" sz="4400" spc="-100" dirty="0"/>
          </a:p>
        </p:txBody>
      </p:sp>
      <p:sp>
        <p:nvSpPr>
          <p:cNvPr id="5" name="Content Placeholder 4"/>
          <p:cNvSpPr>
            <a:spLocks noGrp="1"/>
          </p:cNvSpPr>
          <p:nvPr>
            <p:ph idx="10"/>
          </p:nvPr>
        </p:nvSpPr>
        <p:spPr>
          <a:xfrm>
            <a:off x="1619672" y="1013965"/>
            <a:ext cx="7200800" cy="4129535"/>
          </a:xfrm>
        </p:spPr>
        <p:txBody>
          <a:bodyPr lIns="182880">
            <a:normAutofit/>
          </a:bodyPr>
          <a:lstStyle/>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Acronym for </a:t>
            </a:r>
            <a:r>
              <a:rPr lang="en-US" altLang="en-US" sz="2200" u="sng" dirty="0" smtClean="0">
                <a:latin typeface="Arial" panose="020B0604020202020204" pitchFamily="34" charset="0"/>
                <a:cs typeface="Arial" panose="020B0604020202020204" pitchFamily="34" charset="0"/>
              </a:rPr>
              <a:t>F</a:t>
            </a:r>
            <a:r>
              <a:rPr lang="en-US" altLang="en-US" sz="2200" dirty="0" smtClean="0">
                <a:latin typeface="Arial" panose="020B0604020202020204" pitchFamily="34" charset="0"/>
                <a:cs typeface="Arial" panose="020B0604020202020204" pitchFamily="34" charset="0"/>
              </a:rPr>
              <a:t>ree </a:t>
            </a:r>
            <a:r>
              <a:rPr lang="en-US" altLang="en-US" sz="2200" u="sng" dirty="0" smtClean="0">
                <a:latin typeface="Arial" panose="020B0604020202020204" pitchFamily="34" charset="0"/>
                <a:cs typeface="Arial" panose="020B0604020202020204" pitchFamily="34" charset="0"/>
              </a:rPr>
              <a:t>A</a:t>
            </a:r>
            <a:r>
              <a:rPr lang="en-US" altLang="en-US" sz="2200" dirty="0" smtClean="0">
                <a:latin typeface="Arial" panose="020B0604020202020204" pitchFamily="34" charset="0"/>
                <a:cs typeface="Arial" panose="020B0604020202020204" pitchFamily="34" charset="0"/>
              </a:rPr>
              <a:t>pplication for </a:t>
            </a:r>
            <a:r>
              <a:rPr lang="en-US" altLang="en-US" sz="2200" u="sng" dirty="0" smtClean="0">
                <a:latin typeface="Arial" panose="020B0604020202020204" pitchFamily="34" charset="0"/>
                <a:cs typeface="Arial" panose="020B0604020202020204" pitchFamily="34" charset="0"/>
              </a:rPr>
              <a:t>F</a:t>
            </a:r>
            <a:r>
              <a:rPr lang="en-US" altLang="en-US" sz="2200" dirty="0" smtClean="0">
                <a:latin typeface="Arial" panose="020B0604020202020204" pitchFamily="34" charset="0"/>
                <a:cs typeface="Arial" panose="020B0604020202020204" pitchFamily="34" charset="0"/>
              </a:rPr>
              <a:t>ederal </a:t>
            </a:r>
            <a:r>
              <a:rPr lang="en-US" altLang="en-US" sz="2200" u="sng" dirty="0" smtClean="0">
                <a:latin typeface="Arial" panose="020B0604020202020204" pitchFamily="34" charset="0"/>
                <a:cs typeface="Arial" panose="020B0604020202020204" pitchFamily="34" charset="0"/>
              </a:rPr>
              <a:t>S</a:t>
            </a:r>
            <a:r>
              <a:rPr lang="en-US" altLang="en-US" sz="2200" dirty="0" smtClean="0">
                <a:latin typeface="Arial" panose="020B0604020202020204" pitchFamily="34" charset="0"/>
                <a:cs typeface="Arial" panose="020B0604020202020204" pitchFamily="34" charset="0"/>
              </a:rPr>
              <a:t>tudent </a:t>
            </a:r>
            <a:r>
              <a:rPr lang="en-US" altLang="en-US" sz="2200" u="sng" dirty="0" smtClean="0">
                <a:latin typeface="Arial" panose="020B0604020202020204" pitchFamily="34" charset="0"/>
                <a:cs typeface="Arial" panose="020B0604020202020204" pitchFamily="34" charset="0"/>
              </a:rPr>
              <a:t>A</a:t>
            </a:r>
            <a:r>
              <a:rPr lang="en-US" altLang="en-US" sz="2200" dirty="0" smtClean="0">
                <a:latin typeface="Arial" panose="020B0604020202020204" pitchFamily="34" charset="0"/>
                <a:cs typeface="Arial" panose="020B0604020202020204" pitchFamily="34" charset="0"/>
              </a:rPr>
              <a:t>id</a:t>
            </a: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An on-line form – fafsa.gov </a:t>
            </a: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Determines </a:t>
            </a:r>
            <a:r>
              <a:rPr lang="en-US" altLang="en-US" sz="2200" dirty="0">
                <a:latin typeface="Arial" panose="020B0604020202020204" pitchFamily="34" charset="0"/>
                <a:cs typeface="Arial" panose="020B0604020202020204" pitchFamily="34" charset="0"/>
              </a:rPr>
              <a:t>eligibility for federal grants, </a:t>
            </a:r>
            <a:r>
              <a:rPr lang="en-US" altLang="en-US" sz="2200" dirty="0" smtClean="0">
                <a:latin typeface="Arial" panose="020B0604020202020204" pitchFamily="34" charset="0"/>
                <a:cs typeface="Arial" panose="020B0604020202020204" pitchFamily="34" charset="0"/>
              </a:rPr>
              <a:t>low </a:t>
            </a:r>
            <a:r>
              <a:rPr lang="en-US" altLang="en-US" sz="2200" dirty="0">
                <a:latin typeface="Arial" panose="020B0604020202020204" pitchFamily="34" charset="0"/>
                <a:cs typeface="Arial" panose="020B0604020202020204" pitchFamily="34" charset="0"/>
              </a:rPr>
              <a:t>interest </a:t>
            </a:r>
            <a:r>
              <a:rPr lang="en-US" altLang="en-US" sz="2200" dirty="0" smtClean="0">
                <a:latin typeface="Arial" panose="020B0604020202020204" pitchFamily="34" charset="0"/>
                <a:cs typeface="Arial" panose="020B0604020202020204" pitchFamily="34" charset="0"/>
              </a:rPr>
              <a:t>   loans </a:t>
            </a:r>
            <a:r>
              <a:rPr lang="en-US" altLang="en-US" sz="2200" dirty="0">
                <a:latin typeface="Arial" panose="020B0604020202020204" pitchFamily="34" charset="0"/>
                <a:cs typeface="Arial" panose="020B0604020202020204" pitchFamily="34" charset="0"/>
              </a:rPr>
              <a:t>and </a:t>
            </a:r>
            <a:r>
              <a:rPr lang="en-US" altLang="en-US" sz="2200" dirty="0" smtClean="0">
                <a:latin typeface="Arial" panose="020B0604020202020204" pitchFamily="34" charset="0"/>
                <a:cs typeface="Arial" panose="020B0604020202020204" pitchFamily="34" charset="0"/>
              </a:rPr>
              <a:t>work-study (some private scholarships also use FAFSA information to determine eligibility)</a:t>
            </a:r>
            <a:endParaRPr lang="en-US" altLang="en-US" sz="2200" dirty="0">
              <a:solidFill>
                <a:srgbClr val="8C1D40"/>
              </a:solidFill>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Always </a:t>
            </a:r>
            <a:r>
              <a:rPr lang="en-US" altLang="en-US" sz="2200" b="1" dirty="0">
                <a:latin typeface="Arial" panose="020B0604020202020204" pitchFamily="34" charset="0"/>
                <a:cs typeface="Arial" panose="020B0604020202020204" pitchFamily="34" charset="0"/>
              </a:rPr>
              <a:t>FREE</a:t>
            </a:r>
            <a:r>
              <a:rPr lang="en-US" altLang="en-US" sz="2200" dirty="0">
                <a:latin typeface="Arial" panose="020B0604020202020204" pitchFamily="34" charset="0"/>
                <a:cs typeface="Arial" panose="020B0604020202020204" pitchFamily="34" charset="0"/>
              </a:rPr>
              <a:t> for you </a:t>
            </a:r>
            <a:r>
              <a:rPr lang="en-US" altLang="en-US" sz="2200" dirty="0" smtClean="0">
                <a:latin typeface="Arial" panose="020B0604020202020204" pitchFamily="34" charset="0"/>
                <a:cs typeface="Arial" panose="020B0604020202020204" pitchFamily="34" charset="0"/>
              </a:rPr>
              <a:t>to complete</a:t>
            </a:r>
            <a:endParaRPr lang="en-US" altLang="en-US" sz="2200" dirty="0">
              <a:solidFill>
                <a:srgbClr val="8C1D40"/>
              </a:solidFill>
              <a:latin typeface="Arial" panose="020B0604020202020204" pitchFamily="34" charset="0"/>
              <a:cs typeface="Arial" panose="020B0604020202020204" pitchFamily="34" charset="0"/>
            </a:endParaRP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You </a:t>
            </a:r>
            <a:r>
              <a:rPr lang="en-US" altLang="en-US" sz="2200" dirty="0">
                <a:latin typeface="Arial" panose="020B0604020202020204" pitchFamily="34" charset="0"/>
                <a:cs typeface="Arial" panose="020B0604020202020204" pitchFamily="34" charset="0"/>
              </a:rPr>
              <a:t>must </a:t>
            </a:r>
            <a:r>
              <a:rPr lang="en-US" altLang="en-US" sz="2200" dirty="0" smtClean="0">
                <a:latin typeface="Arial" panose="020B0604020202020204" pitchFamily="34" charset="0"/>
                <a:cs typeface="Arial" panose="020B0604020202020204" pitchFamily="34" charset="0"/>
              </a:rPr>
              <a:t>apply in senior year of high school and       again </a:t>
            </a:r>
            <a:r>
              <a:rPr lang="en-US" altLang="en-US" sz="2200" u="sng" dirty="0" smtClean="0">
                <a:latin typeface="Arial" panose="020B0604020202020204" pitchFamily="34" charset="0"/>
                <a:cs typeface="Arial" panose="020B0604020202020204" pitchFamily="34" charset="0"/>
              </a:rPr>
              <a:t>every </a:t>
            </a:r>
            <a:r>
              <a:rPr lang="en-US" altLang="en-US" sz="2200" u="sng" dirty="0">
                <a:latin typeface="Arial" panose="020B0604020202020204" pitchFamily="34" charset="0"/>
                <a:cs typeface="Arial" panose="020B0604020202020204" pitchFamily="34" charset="0"/>
              </a:rPr>
              <a:t>year </a:t>
            </a:r>
            <a:r>
              <a:rPr lang="en-US" altLang="en-US" sz="2200" dirty="0">
                <a:latin typeface="Arial" panose="020B0604020202020204" pitchFamily="34" charset="0"/>
                <a:cs typeface="Arial" panose="020B0604020202020204" pitchFamily="34" charset="0"/>
              </a:rPr>
              <a:t>of </a:t>
            </a:r>
            <a:r>
              <a:rPr lang="en-US" altLang="en-US" sz="2200" dirty="0" smtClean="0">
                <a:latin typeface="Arial" panose="020B0604020202020204" pitchFamily="34" charset="0"/>
                <a:cs typeface="Arial" panose="020B0604020202020204" pitchFamily="34" charset="0"/>
              </a:rPr>
              <a:t>college</a:t>
            </a: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Takes about 30 </a:t>
            </a:r>
            <a:r>
              <a:rPr lang="en-US" altLang="en-US" sz="2200" dirty="0">
                <a:latin typeface="Arial" panose="020B0604020202020204" pitchFamily="34" charset="0"/>
                <a:cs typeface="Arial" panose="020B0604020202020204" pitchFamily="34" charset="0"/>
              </a:rPr>
              <a:t>minutes to </a:t>
            </a:r>
            <a:r>
              <a:rPr lang="en-US" altLang="en-US" sz="2200" dirty="0" smtClean="0">
                <a:latin typeface="Arial" panose="020B0604020202020204" pitchFamily="34" charset="0"/>
                <a:cs typeface="Arial" panose="020B0604020202020204" pitchFamily="34" charset="0"/>
              </a:rPr>
              <a:t>complete</a:t>
            </a:r>
          </a:p>
          <a:p>
            <a:pPr marL="285750" indent="-285750">
              <a:spcBef>
                <a:spcPts val="0"/>
              </a:spcBef>
              <a:spcAft>
                <a:spcPts val="600"/>
              </a:spcAft>
              <a:buFont typeface="Wingdings" panose="05000000000000000000" pitchFamily="2" charset="2"/>
              <a:buChar char="§"/>
            </a:pPr>
            <a:r>
              <a:rPr lang="en-US" altLang="en-US" sz="2200" dirty="0" smtClean="0">
                <a:latin typeface="Arial" panose="020B0604020202020204" pitchFamily="34" charset="0"/>
                <a:cs typeface="Arial" panose="020B0604020202020204" pitchFamily="34" charset="0"/>
              </a:rPr>
              <a:t>Requires parents’ income/tax information</a:t>
            </a:r>
            <a:endParaRPr lang="en-US" altLang="en-US" sz="2200"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endParaRPr lang="en-US" alt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188847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424936" cy="3456384"/>
          </a:xfrm>
        </p:spPr>
        <p:txBody>
          <a:bodyPr/>
          <a:lstStyle/>
          <a:p>
            <a:pPr lvl="0" algn="ctr">
              <a:lnSpc>
                <a:spcPct val="90000"/>
              </a:lnSpc>
              <a:spcBef>
                <a:spcPts val="1000"/>
              </a:spcBef>
              <a:buClr>
                <a:srgbClr val="FFC627"/>
              </a:buClr>
            </a:pPr>
            <a:r>
              <a:rPr lang="en-US" sz="6600" dirty="0" smtClean="0"/>
              <a:t>College </a:t>
            </a:r>
            <a:r>
              <a:rPr lang="en-US" sz="6600" dirty="0"/>
              <a:t>S</a:t>
            </a:r>
            <a:r>
              <a:rPr lang="en-US" sz="6600" dirty="0" smtClean="0"/>
              <a:t>tudent </a:t>
            </a:r>
            <a:br>
              <a:rPr lang="en-US" sz="6600" dirty="0" smtClean="0"/>
            </a:br>
            <a:r>
              <a:rPr lang="en-US" sz="6600" dirty="0" smtClean="0"/>
              <a:t>Examples</a:t>
            </a:r>
            <a:endParaRPr lang="en-US" altLang="en-US" sz="4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379632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83518"/>
            <a:ext cx="8568952" cy="3312368"/>
          </a:xfrm>
        </p:spPr>
        <p:txBody>
          <a:bodyPr/>
          <a:lstStyle/>
          <a:p>
            <a:pPr algn="ctr" defTabSz="457200" eaLnBrk="0" fontAlgn="base" hangingPunct="0">
              <a:spcAft>
                <a:spcPct val="0"/>
              </a:spcAft>
              <a:defRPr/>
            </a:pPr>
            <a:r>
              <a:rPr lang="en-US" sz="7200" dirty="0" smtClean="0"/>
              <a:t>College is an </a:t>
            </a:r>
            <a:br>
              <a:rPr lang="en-US" sz="7200" dirty="0" smtClean="0"/>
            </a:br>
            <a:r>
              <a:rPr lang="en-US" sz="7200" dirty="0" smtClean="0"/>
              <a:t>Investment</a:t>
            </a:r>
            <a:r>
              <a:rPr lang="en-US" sz="7200" dirty="0" smtClean="0">
                <a:latin typeface="Modern No. 20" panose="02070704070505020303" pitchFamily="18" charset="0"/>
              </a:rPr>
              <a:t/>
            </a:r>
            <a:br>
              <a:rPr lang="en-US" sz="7200" dirty="0" smtClean="0">
                <a:latin typeface="Modern No. 20" panose="02070704070505020303" pitchFamily="18" charset="0"/>
              </a:rPr>
            </a:br>
            <a:endParaRPr lang="en-US" sz="3200" dirty="0">
              <a:latin typeface="Modern No. 20" panose="02070704070505020303"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3461047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51122"/>
            <a:ext cx="7524328" cy="884466"/>
          </a:xfrm>
        </p:spPr>
        <p:txBody>
          <a:bodyPr/>
          <a:lstStyle/>
          <a:p>
            <a:pPr>
              <a:defRPr/>
            </a:pPr>
            <a:r>
              <a:rPr lang="en-US" altLang="en-US" sz="4400" spc="-100" dirty="0" smtClean="0"/>
              <a:t>College Student #1</a:t>
            </a:r>
            <a:endParaRPr lang="en-US" altLang="en-US" sz="4400" spc="-100" dirty="0"/>
          </a:p>
        </p:txBody>
      </p:sp>
      <p:sp>
        <p:nvSpPr>
          <p:cNvPr id="5" name="Content Placeholder 4"/>
          <p:cNvSpPr>
            <a:spLocks noGrp="1"/>
          </p:cNvSpPr>
          <p:nvPr>
            <p:ph idx="10"/>
          </p:nvPr>
        </p:nvSpPr>
        <p:spPr>
          <a:xfrm>
            <a:off x="1619672" y="935588"/>
            <a:ext cx="7344816" cy="3870052"/>
          </a:xfrm>
        </p:spPr>
        <p:txBody>
          <a:bodyPr/>
          <a:lstStyle/>
          <a:p>
            <a:r>
              <a:rPr lang="en-US" altLang="en-US" sz="2800" b="1" dirty="0">
                <a:latin typeface="Arial" panose="020B0604020202020204" pitchFamily="34" charset="0"/>
                <a:cs typeface="Arial" panose="020B0604020202020204" pitchFamily="34" charset="0"/>
              </a:rPr>
              <a:t>$</a:t>
            </a:r>
            <a:r>
              <a:rPr lang="en-US" altLang="en-US" sz="2800" b="1" dirty="0" smtClean="0">
                <a:latin typeface="Arial" panose="020B0604020202020204" pitchFamily="34" charset="0"/>
                <a:cs typeface="Arial" panose="020B0604020202020204" pitchFamily="34" charset="0"/>
              </a:rPr>
              <a:t>26,000 </a:t>
            </a:r>
            <a:r>
              <a:rPr lang="en-US" altLang="en-US" sz="2200" dirty="0">
                <a:latin typeface="Arial" panose="020B0604020202020204" pitchFamily="34" charset="0"/>
                <a:cs typeface="Arial" panose="020B0604020202020204" pitchFamily="34" charset="0"/>
              </a:rPr>
              <a:t>(Cost of </a:t>
            </a:r>
            <a:r>
              <a:rPr lang="en-US" altLang="en-US" sz="2200" dirty="0" smtClean="0">
                <a:latin typeface="Arial" panose="020B0604020202020204" pitchFamily="34" charset="0"/>
                <a:cs typeface="Arial" panose="020B0604020202020204" pitchFamily="34" charset="0"/>
              </a:rPr>
              <a:t>Attendance at In-State University)</a:t>
            </a:r>
            <a:endParaRPr lang="en-US" alt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$5,815 Grants (Max Pell)</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$4,000 Work Study </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$11,500 Scholarships </a:t>
            </a:r>
            <a:endParaRPr lang="en-US" altLang="en-US" sz="2000" dirty="0">
              <a:latin typeface="Arial" panose="020B0604020202020204" pitchFamily="34" charset="0"/>
              <a:cs typeface="Arial" panose="020B0604020202020204" pitchFamily="34" charset="0"/>
            </a:endParaRPr>
          </a:p>
          <a:p>
            <a:pPr marL="1028700" lvl="1">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$6000 President’s Scholarship </a:t>
            </a:r>
          </a:p>
          <a:p>
            <a:pPr marL="1028700" lvl="1">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 $500 Kiwanis Scholarship  </a:t>
            </a:r>
          </a:p>
          <a:p>
            <a:pPr marL="1028700" lvl="1">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 $5,200 (assorted other scholarships, </a:t>
            </a:r>
            <a:r>
              <a:rPr lang="en-US" altLang="en-US" sz="1600" dirty="0" err="1" smtClean="0">
                <a:latin typeface="Arial" panose="020B0604020202020204" pitchFamily="34" charset="0"/>
                <a:cs typeface="Arial" panose="020B0604020202020204" pitchFamily="34" charset="0"/>
              </a:rPr>
              <a:t>inc.</a:t>
            </a:r>
            <a:r>
              <a:rPr lang="en-US" altLang="en-US" sz="1600" dirty="0" smtClean="0">
                <a:latin typeface="Arial" panose="020B0604020202020204" pitchFamily="34" charset="0"/>
                <a:cs typeface="Arial" panose="020B0604020202020204" pitchFamily="34" charset="0"/>
              </a:rPr>
              <a:t> </a:t>
            </a:r>
            <a:r>
              <a:rPr lang="en-US" altLang="en-US" sz="1600" i="1" dirty="0" smtClean="0">
                <a:latin typeface="Arial" panose="020B0604020202020204" pitchFamily="34" charset="0"/>
                <a:cs typeface="Arial" panose="020B0604020202020204" pitchFamily="34" charset="0"/>
              </a:rPr>
              <a:t>Zombie Apocalypse 	</a:t>
            </a:r>
            <a:r>
              <a:rPr lang="en-US" altLang="en-US" sz="1600" dirty="0" smtClean="0">
                <a:latin typeface="Arial" panose="020B0604020202020204" pitchFamily="34" charset="0"/>
                <a:cs typeface="Arial" panose="020B0604020202020204" pitchFamily="34" charset="0"/>
              </a:rPr>
              <a:t>&amp; </a:t>
            </a:r>
            <a:r>
              <a:rPr lang="en-US" altLang="en-US" sz="1600" i="1" dirty="0" smtClean="0">
                <a:latin typeface="Arial" panose="020B0604020202020204" pitchFamily="34" charset="0"/>
                <a:cs typeface="Arial" panose="020B0604020202020204" pitchFamily="34" charset="0"/>
              </a:rPr>
              <a:t>Make Me Laugh</a:t>
            </a:r>
            <a:r>
              <a:rPr lang="en-US" altLang="en-US" sz="1600" dirty="0" smtClean="0">
                <a:latin typeface="Arial" panose="020B0604020202020204" pitchFamily="34" charset="0"/>
                <a:cs typeface="Arial" panose="020B0604020202020204" pitchFamily="34" charset="0"/>
              </a:rPr>
              <a:t> Scholarships)  </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$4,500 E2L savings account (Max)</a:t>
            </a:r>
            <a:endParaRPr lang="en-US" altLang="en-US" sz="2800" dirty="0">
              <a:latin typeface="Arial" panose="020B0604020202020204" pitchFamily="34" charset="0"/>
              <a:cs typeface="Arial" panose="020B0604020202020204" pitchFamily="34" charset="0"/>
            </a:endParaRPr>
          </a:p>
          <a:p>
            <a:r>
              <a:rPr lang="en-US" sz="2800" b="1" dirty="0" smtClean="0">
                <a:solidFill>
                  <a:schemeClr val="tx2"/>
                </a:solidFill>
                <a:latin typeface="Arial" panose="020B0604020202020204" pitchFamily="34" charset="0"/>
                <a:cs typeface="Arial" panose="020B0604020202020204" pitchFamily="34" charset="0"/>
              </a:rPr>
              <a:t>$</a:t>
            </a:r>
            <a:r>
              <a:rPr lang="en-US" sz="2800" b="1" dirty="0">
                <a:solidFill>
                  <a:schemeClr val="tx2"/>
                </a:solidFill>
                <a:latin typeface="Arial" panose="020B0604020202020204" pitchFamily="34" charset="0"/>
                <a:cs typeface="Arial" panose="020B0604020202020204" pitchFamily="34" charset="0"/>
              </a:rPr>
              <a:t>0 Out of </a:t>
            </a:r>
            <a:r>
              <a:rPr lang="en-US" sz="2800" b="1" dirty="0" smtClean="0">
                <a:solidFill>
                  <a:schemeClr val="tx2"/>
                </a:solidFill>
                <a:latin typeface="Arial" panose="020B0604020202020204" pitchFamily="34" charset="0"/>
                <a:cs typeface="Arial" panose="020B0604020202020204" pitchFamily="34" charset="0"/>
              </a:rPr>
              <a:t>pocket &amp; no </a:t>
            </a:r>
            <a:r>
              <a:rPr lang="en-US" sz="2800" b="1" dirty="0">
                <a:solidFill>
                  <a:schemeClr val="tx2"/>
                </a:solidFill>
                <a:latin typeface="Arial" panose="020B0604020202020204" pitchFamily="34" charset="0"/>
                <a:cs typeface="Arial" panose="020B0604020202020204" pitchFamily="34" charset="0"/>
              </a:rPr>
              <a:t>l</a:t>
            </a:r>
            <a:r>
              <a:rPr lang="en-US" sz="2800" b="1" dirty="0" smtClean="0">
                <a:solidFill>
                  <a:schemeClr val="tx2"/>
                </a:solidFill>
                <a:latin typeface="Arial" panose="020B0604020202020204" pitchFamily="34" charset="0"/>
                <a:cs typeface="Arial" panose="020B0604020202020204" pitchFamily="34" charset="0"/>
              </a:rPr>
              <a:t>oans</a:t>
            </a:r>
            <a:endParaRPr lang="en-US" altLang="en-US" sz="2800" dirty="0">
              <a:solidFill>
                <a:schemeClr val="tx2"/>
              </a:solidFill>
              <a:latin typeface="Arial" panose="020B0604020202020204" pitchFamily="34" charset="0"/>
              <a:cs typeface="Arial" panose="020B0604020202020204" pitchFamily="34" charset="0"/>
            </a:endParaRPr>
          </a:p>
          <a:p>
            <a:endParaRPr lang="en-US" alt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523723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College Student #2</a:t>
            </a:r>
            <a:endParaRPr lang="en-US" altLang="en-US" sz="4400" spc="-100" dirty="0"/>
          </a:p>
        </p:txBody>
      </p:sp>
      <p:sp>
        <p:nvSpPr>
          <p:cNvPr id="5" name="Content Placeholder 4"/>
          <p:cNvSpPr>
            <a:spLocks noGrp="1"/>
          </p:cNvSpPr>
          <p:nvPr>
            <p:ph idx="10"/>
          </p:nvPr>
        </p:nvSpPr>
        <p:spPr>
          <a:xfrm>
            <a:off x="1583160" y="1013964"/>
            <a:ext cx="7560840" cy="4129535"/>
          </a:xfrm>
        </p:spPr>
        <p:txBody>
          <a:bodyPr/>
          <a:lstStyle/>
          <a:p>
            <a:r>
              <a:rPr lang="en-US" altLang="en-US" sz="2800" b="1" dirty="0">
                <a:latin typeface="Arial" panose="020B0604020202020204" pitchFamily="34" charset="0"/>
                <a:cs typeface="Arial" panose="020B0604020202020204" pitchFamily="34" charset="0"/>
              </a:rPr>
              <a:t>$</a:t>
            </a:r>
            <a:r>
              <a:rPr lang="en-US" altLang="en-US" sz="2800" b="1" dirty="0" smtClean="0">
                <a:latin typeface="Arial" panose="020B0604020202020204" pitchFamily="34" charset="0"/>
                <a:cs typeface="Arial" panose="020B0604020202020204" pitchFamily="34" charset="0"/>
              </a:rPr>
              <a:t>26,000 </a:t>
            </a:r>
            <a:r>
              <a:rPr lang="en-US" altLang="en-US" sz="2200" dirty="0">
                <a:latin typeface="Arial" panose="020B0604020202020204" pitchFamily="34" charset="0"/>
                <a:cs typeface="Arial" panose="020B0604020202020204" pitchFamily="34" charset="0"/>
              </a:rPr>
              <a:t>(Cost of </a:t>
            </a:r>
            <a:r>
              <a:rPr lang="en-US" altLang="en-US" sz="2200" dirty="0" smtClean="0">
                <a:latin typeface="Arial" panose="020B0604020202020204" pitchFamily="34" charset="0"/>
                <a:cs typeface="Arial" panose="020B0604020202020204" pitchFamily="34" charset="0"/>
              </a:rPr>
              <a:t>Attendance at In-State </a:t>
            </a:r>
            <a:r>
              <a:rPr lang="en-US" altLang="en-US" sz="2200" dirty="0">
                <a:latin typeface="Arial" panose="020B0604020202020204" pitchFamily="34" charset="0"/>
                <a:cs typeface="Arial" panose="020B0604020202020204" pitchFamily="34" charset="0"/>
              </a:rPr>
              <a:t>U</a:t>
            </a:r>
            <a:r>
              <a:rPr lang="en-US" altLang="en-US" sz="2200" dirty="0" smtClean="0">
                <a:latin typeface="Arial" panose="020B0604020202020204" pitchFamily="34" charset="0"/>
                <a:cs typeface="Arial" panose="020B0604020202020204" pitchFamily="34" charset="0"/>
              </a:rPr>
              <a:t>niversity)</a:t>
            </a:r>
            <a:endParaRPr lang="en-US" altLang="en-US" sz="2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5,500 </a:t>
            </a:r>
            <a:r>
              <a:rPr lang="en-US" altLang="en-US" sz="2800" dirty="0" smtClean="0">
                <a:latin typeface="Arial" panose="020B0604020202020204" pitchFamily="34" charset="0"/>
                <a:cs typeface="Arial" panose="020B0604020202020204" pitchFamily="34" charset="0"/>
              </a:rPr>
              <a:t>Grants</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$2,750 Scholarships</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$4,000 Work-study</a:t>
            </a:r>
          </a:p>
          <a:p>
            <a:pPr marL="457200" indent="-457200">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$13,750 </a:t>
            </a:r>
            <a:r>
              <a:rPr lang="en-US" altLang="en-US" sz="2800" dirty="0">
                <a:latin typeface="Arial" panose="020B0604020202020204" pitchFamily="34" charset="0"/>
                <a:cs typeface="Arial" panose="020B0604020202020204" pitchFamily="34" charset="0"/>
              </a:rPr>
              <a:t>Loans</a:t>
            </a:r>
          </a:p>
          <a:p>
            <a:pPr marL="457200" indent="-457200">
              <a:buFontTx/>
              <a:buChar char="-"/>
            </a:pPr>
            <a:endParaRPr lang="en-US" altLang="en-US" sz="600" dirty="0">
              <a:latin typeface="Arial" panose="020B0604020202020204" pitchFamily="34" charset="0"/>
              <a:cs typeface="Arial" panose="020B0604020202020204" pitchFamily="34" charset="0"/>
            </a:endParaRPr>
          </a:p>
          <a:p>
            <a:r>
              <a:rPr lang="en-US" sz="2800" b="1" dirty="0">
                <a:solidFill>
                  <a:schemeClr val="tx2"/>
                </a:solidFill>
                <a:latin typeface="Arial" panose="020B0604020202020204" pitchFamily="34" charset="0"/>
                <a:cs typeface="Arial" panose="020B0604020202020204" pitchFamily="34" charset="0"/>
              </a:rPr>
              <a:t>$0 Out of pocket</a:t>
            </a:r>
            <a:r>
              <a:rPr lang="en-US" sz="2800" b="1" dirty="0" smtClean="0">
                <a:solidFill>
                  <a:schemeClr val="tx2"/>
                </a:solidFill>
                <a:latin typeface="Arial" panose="020B0604020202020204" pitchFamily="34" charset="0"/>
                <a:cs typeface="Arial" panose="020B0604020202020204" pitchFamily="34" charset="0"/>
              </a:rPr>
              <a:t>*</a:t>
            </a:r>
            <a:endParaRPr lang="en-US" altLang="en-US" sz="2800" dirty="0">
              <a:solidFill>
                <a:schemeClr val="tx2"/>
              </a:solidFill>
              <a:latin typeface="Arial" panose="020B0604020202020204" pitchFamily="34" charset="0"/>
              <a:cs typeface="Arial" panose="020B0604020202020204" pitchFamily="34" charset="0"/>
            </a:endParaRPr>
          </a:p>
          <a:p>
            <a:endParaRPr lang="en-US" altLang="en-US" sz="600" dirty="0">
              <a:latin typeface="Arial" panose="020B0604020202020204" pitchFamily="34" charset="0"/>
              <a:cs typeface="Arial" panose="020B0604020202020204" pitchFamily="34" charset="0"/>
            </a:endParaRPr>
          </a:p>
          <a:p>
            <a:r>
              <a:rPr lang="en-US" altLang="en-US" sz="1800" b="1" dirty="0">
                <a:solidFill>
                  <a:schemeClr val="tx2"/>
                </a:solidFill>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Loans will be required to be paid back once a student in </a:t>
            </a:r>
            <a:r>
              <a:rPr lang="en-US" altLang="en-US" sz="1800" dirty="0" smtClean="0">
                <a:latin typeface="Arial" panose="020B0604020202020204" pitchFamily="34" charset="0"/>
                <a:cs typeface="Arial" panose="020B0604020202020204" pitchFamily="34" charset="0"/>
              </a:rPr>
              <a:t>not </a:t>
            </a:r>
          </a:p>
          <a:p>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enrolled </a:t>
            </a:r>
            <a:r>
              <a:rPr lang="en-US" altLang="en-US" sz="1800" dirty="0">
                <a:latin typeface="Arial" panose="020B0604020202020204" pitchFamily="34" charset="0"/>
                <a:cs typeface="Arial" panose="020B0604020202020204" pitchFamily="34" charset="0"/>
              </a:rPr>
              <a:t>full time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71480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College Student #3</a:t>
            </a:r>
            <a:endParaRPr lang="en-US" altLang="en-US" sz="4400" spc="-100" dirty="0"/>
          </a:p>
        </p:txBody>
      </p:sp>
      <p:sp>
        <p:nvSpPr>
          <p:cNvPr id="5" name="Content Placeholder 4"/>
          <p:cNvSpPr>
            <a:spLocks noGrp="1"/>
          </p:cNvSpPr>
          <p:nvPr>
            <p:ph idx="10"/>
          </p:nvPr>
        </p:nvSpPr>
        <p:spPr>
          <a:xfrm>
            <a:off x="1763688" y="1013965"/>
            <a:ext cx="7272808" cy="3870051"/>
          </a:xfrm>
        </p:spPr>
        <p:txBody>
          <a:bodyPr/>
          <a:lstStyle/>
          <a:p>
            <a:pPr>
              <a:defRPr/>
            </a:pPr>
            <a:r>
              <a:rPr lang="en-US" sz="2800" b="1" dirty="0" smtClean="0">
                <a:latin typeface="Arial" panose="020B0604020202020204" pitchFamily="34" charset="0"/>
                <a:cs typeface="Arial" panose="020B0604020202020204" pitchFamily="34" charset="0"/>
              </a:rPr>
              <a:t>$15,000 </a:t>
            </a:r>
            <a:r>
              <a:rPr lang="en-US" sz="2200" dirty="0" smtClean="0">
                <a:latin typeface="Arial" panose="020B0604020202020204" pitchFamily="34" charset="0"/>
                <a:cs typeface="Arial" panose="020B0604020202020204" pitchFamily="34" charset="0"/>
              </a:rPr>
              <a:t>(Cost of Attendance at community college)</a:t>
            </a:r>
          </a:p>
          <a:p>
            <a:pPr marL="457200" indent="-457200">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$5,815 Grants (Max Pell)</a:t>
            </a:r>
          </a:p>
          <a:p>
            <a:pPr marL="457200" indent="-457200">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$7,800 Value of room and board at       parent’s home</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$3,800 Work-Study (Max)</a:t>
            </a:r>
            <a:endParaRPr lang="en-US" sz="2800" dirty="0">
              <a:latin typeface="Arial" panose="020B0604020202020204" pitchFamily="34" charset="0"/>
              <a:cs typeface="Arial" panose="020B0604020202020204" pitchFamily="34" charset="0"/>
            </a:endParaRPr>
          </a:p>
          <a:p>
            <a:pPr marL="457200" indent="-457200">
              <a:buFontTx/>
              <a:buChar char="-"/>
            </a:pPr>
            <a:endParaRPr lang="en-US" altLang="en-US" sz="1000" dirty="0">
              <a:latin typeface="Arial" panose="020B0604020202020204" pitchFamily="34" charset="0"/>
              <a:cs typeface="Arial" panose="020B0604020202020204" pitchFamily="34" charset="0"/>
            </a:endParaRPr>
          </a:p>
          <a:p>
            <a:r>
              <a:rPr lang="en-US" sz="2800" b="1" dirty="0" smtClean="0">
                <a:solidFill>
                  <a:schemeClr val="tx2"/>
                </a:solidFill>
                <a:latin typeface="Arial" panose="020B0604020202020204" pitchFamily="34" charset="0"/>
                <a:cs typeface="Arial" panose="020B0604020202020204" pitchFamily="34" charset="0"/>
              </a:rPr>
              <a:t>$2,415 to help parents with expenses,  or to save for university</a:t>
            </a:r>
            <a:endParaRPr lang="en-US" altLang="en-US" sz="2800" dirty="0">
              <a:solidFill>
                <a:schemeClr val="tx2"/>
              </a:solidFill>
              <a:latin typeface="Arial" panose="020B0604020202020204" pitchFamily="34" charset="0"/>
              <a:cs typeface="Arial" panose="020B0604020202020204" pitchFamily="34" charset="0"/>
            </a:endParaRPr>
          </a:p>
          <a:p>
            <a:endParaRPr lang="en-US" alt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51411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College Student # 4</a:t>
            </a:r>
            <a:endParaRPr lang="en-US" altLang="en-US" sz="4400" spc="-100" dirty="0"/>
          </a:p>
        </p:txBody>
      </p:sp>
      <p:sp>
        <p:nvSpPr>
          <p:cNvPr id="5" name="Content Placeholder 4"/>
          <p:cNvSpPr>
            <a:spLocks noGrp="1"/>
          </p:cNvSpPr>
          <p:nvPr>
            <p:ph idx="10"/>
          </p:nvPr>
        </p:nvSpPr>
        <p:spPr>
          <a:xfrm>
            <a:off x="1619672" y="1013964"/>
            <a:ext cx="7344816" cy="3934049"/>
          </a:xfrm>
        </p:spPr>
        <p:txBody>
          <a:bodyPr/>
          <a:lstStyle/>
          <a:p>
            <a:pPr>
              <a:defRPr/>
            </a:pPr>
            <a:r>
              <a:rPr lang="en-US" sz="2900" b="1" dirty="0" smtClean="0">
                <a:latin typeface="Arial" panose="020B0604020202020204" pitchFamily="34" charset="0"/>
                <a:cs typeface="Arial" panose="020B0604020202020204" pitchFamily="34" charset="0"/>
              </a:rPr>
              <a:t>$67,800 </a:t>
            </a:r>
          </a:p>
          <a:p>
            <a:pPr>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Cost of </a:t>
            </a:r>
            <a:r>
              <a:rPr lang="en-US" sz="2000" dirty="0" smtClean="0">
                <a:latin typeface="Arial" panose="020B0604020202020204" pitchFamily="34" charset="0"/>
                <a:cs typeface="Arial" panose="020B0604020202020204" pitchFamily="34" charset="0"/>
              </a:rPr>
              <a:t>Attendance at Harvard University, includes $900 for travel between AZ &amp; MA)</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$63,200 Harvard Scholarship because parents earn &lt;$65,000 per year &amp; have few assets)</a:t>
            </a:r>
          </a:p>
          <a:p>
            <a:pPr marL="463550" indent="-463550">
              <a:spcBef>
                <a:spcPts val="0"/>
              </a:spcBef>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$4,600 Harvard Student Work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Opportunities</a:t>
            </a:r>
          </a:p>
          <a:p>
            <a:pPr>
              <a:defRPr/>
            </a:pPr>
            <a:r>
              <a:rPr lang="en-US" sz="3200" b="1" dirty="0" smtClean="0">
                <a:solidFill>
                  <a:schemeClr val="tx2"/>
                </a:solidFill>
                <a:latin typeface="Arial" panose="020B0604020202020204" pitchFamily="34" charset="0"/>
                <a:cs typeface="Arial" panose="020B0604020202020204" pitchFamily="34" charset="0"/>
              </a:rPr>
              <a:t>$</a:t>
            </a:r>
            <a:r>
              <a:rPr lang="en-US" sz="3200" b="1" dirty="0">
                <a:solidFill>
                  <a:schemeClr val="tx2"/>
                </a:solidFill>
                <a:latin typeface="Arial" panose="020B0604020202020204" pitchFamily="34" charset="0"/>
                <a:cs typeface="Arial" panose="020B0604020202020204" pitchFamily="34" charset="0"/>
              </a:rPr>
              <a:t>0 Out of pocket &amp; No Loans</a:t>
            </a:r>
            <a:endParaRPr lang="en-US" altLang="en-US" sz="3200" dirty="0">
              <a:solidFill>
                <a:schemeClr val="tx2"/>
              </a:solidFill>
              <a:latin typeface="Arial" panose="020B0604020202020204" pitchFamily="34" charset="0"/>
              <a:cs typeface="Arial" panose="020B0604020202020204" pitchFamily="34" charset="0"/>
            </a:endParaRPr>
          </a:p>
          <a:p>
            <a:pPr marL="171450" indent="-171450">
              <a:buFontTx/>
              <a:buChar char="-"/>
              <a:defRPr/>
            </a:pPr>
            <a:endParaRPr lang="en-US" altLang="en-US" sz="1000" dirty="0"/>
          </a:p>
          <a:p>
            <a:endParaRPr lang="en-US" alt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236458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Lowering the cost of attendance</a:t>
            </a:r>
            <a:endParaRPr lang="en-US" dirty="0"/>
          </a:p>
        </p:txBody>
      </p:sp>
      <p:sp>
        <p:nvSpPr>
          <p:cNvPr id="4" name="Content Placeholder 3"/>
          <p:cNvSpPr>
            <a:spLocks noGrp="1"/>
          </p:cNvSpPr>
          <p:nvPr>
            <p:ph idx="10"/>
          </p:nvPr>
        </p:nvSpPr>
        <p:spPr>
          <a:xfrm>
            <a:off x="1331640" y="884466"/>
            <a:ext cx="7812360" cy="4135555"/>
          </a:xfrm>
          <a:noFill/>
        </p:spPr>
        <p:txBody>
          <a:bodyPr/>
          <a:lstStyle/>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Earn/apply for scholarships</a:t>
            </a:r>
          </a:p>
          <a:p>
            <a:pPr marL="1028700" lvl="1">
              <a:buFont typeface="Wingdings" panose="05000000000000000000" pitchFamily="2" charset="2"/>
              <a:buChar char="§"/>
            </a:pPr>
            <a:r>
              <a:rPr lang="en-US" sz="1700" dirty="0" smtClean="0">
                <a:latin typeface="Arial" panose="020B0604020202020204" pitchFamily="34" charset="0"/>
                <a:cs typeface="Arial" panose="020B0604020202020204" pitchFamily="34" charset="0"/>
              </a:rPr>
              <a:t>Academics, ACT/SAT scores, athletics, clubs, volunteer work, </a:t>
            </a:r>
            <a:r>
              <a:rPr lang="en-US" sz="1700" dirty="0" err="1" smtClean="0">
                <a:latin typeface="Arial" panose="020B0604020202020204" pitchFamily="34" charset="0"/>
                <a:cs typeface="Arial" panose="020B0604020202020204" pitchFamily="34" charset="0"/>
              </a:rPr>
              <a:t>etc</a:t>
            </a:r>
            <a:endParaRPr lang="en-US" sz="17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Complete the FAFSA</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Live at home/with roommates</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Rent books/buy used books</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Be creative with transportation (bike, carpool, parking pass)</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Work while in school</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Reduce spending (personal items, entertainment, etc.)</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Take a full course load, plus</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Take each required course once (don’t fail!!)</a:t>
            </a:r>
          </a:p>
          <a:p>
            <a:pPr marL="285750" indent="-285750">
              <a:buFont typeface="Wingdings" panose="05000000000000000000" pitchFamily="2" charset="2"/>
              <a:buChar char="§"/>
            </a:pPr>
            <a:r>
              <a:rPr lang="en-US" sz="1900" dirty="0" smtClean="0">
                <a:latin typeface="Arial" panose="020B0604020202020204" pitchFamily="34" charset="0"/>
                <a:cs typeface="Arial" panose="020B0604020202020204" pitchFamily="34" charset="0"/>
              </a:rPr>
              <a:t>Choose the right college </a:t>
            </a:r>
          </a:p>
          <a:p>
            <a:pPr marL="1028700" lvl="1">
              <a:buFont typeface="Wingdings" panose="05000000000000000000" pitchFamily="2" charset="2"/>
              <a:buChar char="§"/>
            </a:pPr>
            <a:r>
              <a:rPr lang="en-US" sz="1700" dirty="0" smtClean="0">
                <a:latin typeface="Arial" panose="020B0604020202020204" pitchFamily="34" charset="0"/>
                <a:cs typeface="Arial" panose="020B0604020202020204" pitchFamily="34" charset="0"/>
              </a:rPr>
              <a:t>2+2 plan, 4-year with renewable offer, etc.</a:t>
            </a:r>
          </a:p>
          <a:p>
            <a:pPr lvl="1" indent="0">
              <a:buNone/>
            </a:pP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60960" y="3922285"/>
            <a:ext cx="846319" cy="907340"/>
          </a:xfrm>
          <a:prstGeom prst="rect">
            <a:avLst/>
          </a:prstGeom>
        </p:spPr>
      </p:pic>
    </p:spTree>
    <p:extLst>
      <p:ext uri="{BB962C8B-B14F-4D97-AF65-F5344CB8AC3E}">
        <p14:creationId xmlns:p14="http://schemas.microsoft.com/office/powerpoint/2010/main" val="147653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640960" cy="3312368"/>
          </a:xfrm>
        </p:spPr>
        <p:txBody>
          <a:bodyPr/>
          <a:lstStyle/>
          <a:p>
            <a:pPr lvl="0" algn="ctr">
              <a:lnSpc>
                <a:spcPct val="90000"/>
              </a:lnSpc>
              <a:spcBef>
                <a:spcPts val="1000"/>
              </a:spcBef>
              <a:buClr>
                <a:srgbClr val="FFC627"/>
              </a:buClr>
            </a:pPr>
            <a:r>
              <a:rPr lang="en-US" sz="6600" dirty="0" smtClean="0"/>
              <a:t>Our Stories</a:t>
            </a:r>
            <a:endParaRPr lang="en-US" altLang="en-US" sz="4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51062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640960" cy="3312368"/>
          </a:xfrm>
        </p:spPr>
        <p:txBody>
          <a:bodyPr/>
          <a:lstStyle/>
          <a:p>
            <a:pPr lvl="0" algn="ctr">
              <a:lnSpc>
                <a:spcPct val="90000"/>
              </a:lnSpc>
              <a:spcBef>
                <a:spcPts val="1000"/>
              </a:spcBef>
              <a:buClr>
                <a:srgbClr val="FFC627"/>
              </a:buClr>
            </a:pPr>
            <a:r>
              <a:rPr lang="en-US" sz="6600" dirty="0" smtClean="0"/>
              <a:t>Let’s review</a:t>
            </a:r>
            <a:endParaRPr lang="en-US" altLang="en-US" sz="4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61933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spc="-100" dirty="0" smtClean="0"/>
              <a:t>Review</a:t>
            </a:r>
            <a:endParaRPr lang="en-US" altLang="en-US" sz="4400" spc="-100" dirty="0"/>
          </a:p>
        </p:txBody>
      </p:sp>
      <p:sp>
        <p:nvSpPr>
          <p:cNvPr id="5" name="Content Placeholder 4"/>
          <p:cNvSpPr>
            <a:spLocks noGrp="1"/>
          </p:cNvSpPr>
          <p:nvPr>
            <p:ph idx="10"/>
          </p:nvPr>
        </p:nvSpPr>
        <p:spPr>
          <a:xfrm>
            <a:off x="1576791" y="1093243"/>
            <a:ext cx="7560840" cy="3824434"/>
          </a:xfrm>
        </p:spPr>
        <p:txBody>
          <a:bodyPr/>
          <a:lstStyle/>
          <a:p>
            <a:pPr>
              <a:lnSpc>
                <a:spcPct val="150000"/>
              </a:lnSpc>
              <a:spcBef>
                <a:spcPts val="0"/>
              </a:spcBef>
              <a:defRPr/>
            </a:pPr>
            <a:r>
              <a:rPr lang="en-US" sz="2000" dirty="0">
                <a:latin typeface="Arial" panose="020B0604020202020204" pitchFamily="34" charset="0"/>
                <a:cs typeface="Arial" panose="020B0604020202020204" pitchFamily="34" charset="0"/>
              </a:rPr>
              <a:t>1. What does COA stand for?</a:t>
            </a:r>
          </a:p>
          <a:p>
            <a:pPr>
              <a:lnSpc>
                <a:spcPct val="150000"/>
              </a:lnSpc>
              <a:spcBef>
                <a:spcPts val="0"/>
              </a:spcBef>
              <a:defRPr/>
            </a:pPr>
            <a:r>
              <a:rPr lang="en-US" sz="2000" dirty="0" smtClean="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What does FAFSA stand for?</a:t>
            </a:r>
          </a:p>
          <a:p>
            <a:pPr>
              <a:lnSpc>
                <a:spcPct val="150000"/>
              </a:lnSpc>
              <a:spcBef>
                <a:spcPts val="0"/>
              </a:spcBef>
              <a:defRPr/>
            </a:pPr>
            <a:r>
              <a:rPr lang="en-US" sz="2000" dirty="0" smtClean="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Why should you and your family complete the </a:t>
            </a:r>
            <a:r>
              <a:rPr lang="en-US" sz="2000" dirty="0" smtClean="0">
                <a:latin typeface="Arial" panose="020B0604020202020204" pitchFamily="34" charset="0"/>
                <a:cs typeface="Arial" panose="020B0604020202020204" pitchFamily="34" charset="0"/>
              </a:rPr>
              <a:t>FAFSA if you  are eligible to apply?</a:t>
            </a:r>
            <a:endParaRPr lang="en-US" sz="2000" dirty="0">
              <a:latin typeface="Arial" panose="020B0604020202020204" pitchFamily="34" charset="0"/>
              <a:cs typeface="Arial" panose="020B0604020202020204" pitchFamily="34" charset="0"/>
            </a:endParaRPr>
          </a:p>
          <a:p>
            <a:pPr>
              <a:lnSpc>
                <a:spcPct val="150000"/>
              </a:lnSpc>
              <a:spcBef>
                <a:spcPts val="0"/>
              </a:spcBef>
              <a:defRPr/>
            </a:pPr>
            <a:r>
              <a:rPr lang="en-US" sz="2000" dirty="0" smtClean="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What kind of financial aid does </a:t>
            </a:r>
            <a:r>
              <a:rPr lang="en-US" sz="2000"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have to be paid back?</a:t>
            </a:r>
          </a:p>
          <a:p>
            <a:pPr>
              <a:lnSpc>
                <a:spcPct val="150000"/>
              </a:lnSpc>
              <a:spcBef>
                <a:spcPts val="0"/>
              </a:spcBef>
              <a:defRPr/>
            </a:pPr>
            <a:r>
              <a:rPr lang="en-US" sz="2000" dirty="0" smtClean="0">
                <a:latin typeface="Arial" panose="020B0604020202020204" pitchFamily="34" charset="0"/>
                <a:cs typeface="Arial" panose="020B0604020202020204" pitchFamily="34" charset="0"/>
              </a:rPr>
              <a:t>5. </a:t>
            </a:r>
            <a:r>
              <a:rPr lang="en-US" sz="2000" dirty="0">
                <a:latin typeface="Arial" panose="020B0604020202020204" pitchFamily="34" charset="0"/>
                <a:cs typeface="Arial" panose="020B0604020202020204" pitchFamily="34" charset="0"/>
              </a:rPr>
              <a:t>What kind of financial aid must be paid back</a:t>
            </a:r>
            <a:r>
              <a:rPr lang="en-US" sz="2000" dirty="0" smtClean="0">
                <a:latin typeface="Arial" panose="020B0604020202020204" pitchFamily="34" charset="0"/>
                <a:cs typeface="Arial" panose="020B0604020202020204" pitchFamily="34" charset="0"/>
              </a:rPr>
              <a:t>?</a:t>
            </a:r>
          </a:p>
          <a:p>
            <a:pPr marL="396875" indent="-396875">
              <a:spcBef>
                <a:spcPts val="0"/>
              </a:spcBef>
              <a:defRPr/>
            </a:pPr>
            <a:r>
              <a:rPr lang="en-US" sz="2000" dirty="0" smtClean="0">
                <a:latin typeface="Arial" panose="020B0604020202020204" pitchFamily="34" charset="0"/>
                <a:cs typeface="Arial" panose="020B0604020202020204" pitchFamily="34" charset="0"/>
              </a:rPr>
              <a:t>6.  What are some ways to reduce the Cost of Attendance?</a:t>
            </a: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65793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640960" cy="3312368"/>
          </a:xfrm>
        </p:spPr>
        <p:txBody>
          <a:bodyPr/>
          <a:lstStyle/>
          <a:p>
            <a:pPr lvl="0" algn="ctr">
              <a:lnSpc>
                <a:spcPct val="90000"/>
              </a:lnSpc>
              <a:spcBef>
                <a:spcPts val="1000"/>
              </a:spcBef>
              <a:buClr>
                <a:srgbClr val="FFC627"/>
              </a:buClr>
            </a:pPr>
            <a:r>
              <a:rPr lang="en-US" sz="6600" dirty="0" smtClean="0"/>
              <a:t>Discussion Time</a:t>
            </a:r>
            <a:endParaRPr lang="en-US" altLang="en-US" sz="4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1591270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altLang="en-US" sz="4400" spc="-100" dirty="0" smtClean="0"/>
              <a:t>Discussion</a:t>
            </a:r>
            <a:endParaRPr lang="en-US" altLang="en-US" sz="4400" spc="-100" dirty="0"/>
          </a:p>
        </p:txBody>
      </p:sp>
      <p:sp>
        <p:nvSpPr>
          <p:cNvPr id="2" name="Content Placeholder 1"/>
          <p:cNvSpPr>
            <a:spLocks noGrp="1"/>
          </p:cNvSpPr>
          <p:nvPr>
            <p:ph idx="10"/>
          </p:nvPr>
        </p:nvSpPr>
        <p:spPr>
          <a:xfrm>
            <a:off x="1835696" y="1059582"/>
            <a:ext cx="6984776" cy="3600401"/>
          </a:xfrm>
        </p:spPr>
        <p:txBody>
          <a:bodyPr/>
          <a:lstStyle/>
          <a:p>
            <a:pPr marL="457200" indent="-457200">
              <a:spcAft>
                <a:spcPts val="600"/>
              </a:spcAft>
              <a:buFont typeface="+mj-lt"/>
              <a:buAutoNum type="arabicPeriod"/>
              <a:defRPr/>
            </a:pPr>
            <a:r>
              <a:rPr lang="en-US" sz="2200" dirty="0">
                <a:latin typeface="Arial" panose="020B0604020202020204" pitchFamily="34" charset="0"/>
                <a:cs typeface="Arial" panose="020B0604020202020204" pitchFamily="34" charset="0"/>
              </a:rPr>
              <a:t>What would you tell someone who says </a:t>
            </a:r>
            <a:r>
              <a:rPr lang="en-US" sz="2200" dirty="0" smtClean="0">
                <a:latin typeface="Arial" panose="020B0604020202020204" pitchFamily="34" charset="0"/>
                <a:cs typeface="Arial" panose="020B0604020202020204" pitchFamily="34" charset="0"/>
              </a:rPr>
              <a:t>he is </a:t>
            </a:r>
            <a:r>
              <a:rPr lang="en-US" sz="2200" dirty="0">
                <a:latin typeface="Arial" panose="020B0604020202020204" pitchFamily="34" charset="0"/>
                <a:cs typeface="Arial" panose="020B0604020202020204" pitchFamily="34" charset="0"/>
              </a:rPr>
              <a:t>not </a:t>
            </a:r>
            <a:r>
              <a:rPr lang="en-US" sz="2200" dirty="0" smtClean="0">
                <a:latin typeface="Arial" panose="020B0604020202020204" pitchFamily="34" charset="0"/>
                <a:cs typeface="Arial" panose="020B0604020202020204" pitchFamily="34" charset="0"/>
              </a:rPr>
              <a:t>going </a:t>
            </a:r>
            <a:r>
              <a:rPr lang="en-US" sz="2200" dirty="0">
                <a:latin typeface="Arial" panose="020B0604020202020204" pitchFamily="34" charset="0"/>
                <a:cs typeface="Arial" panose="020B0604020202020204" pitchFamily="34" charset="0"/>
              </a:rPr>
              <a:t>to college because </a:t>
            </a:r>
            <a:r>
              <a:rPr lang="en-US" sz="2200" dirty="0" smtClean="0">
                <a:latin typeface="Arial" panose="020B0604020202020204" pitchFamily="34" charset="0"/>
                <a:cs typeface="Arial" panose="020B0604020202020204" pitchFamily="34" charset="0"/>
              </a:rPr>
              <a:t>he can’t  afford it?</a:t>
            </a:r>
          </a:p>
          <a:p>
            <a:pPr marL="457200" indent="-457200">
              <a:spcAft>
                <a:spcPts val="600"/>
              </a:spcAft>
              <a:buFont typeface="+mj-lt"/>
              <a:buAutoNum type="arabicPeriod"/>
              <a:defRPr/>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can a college education help you in the </a:t>
            </a:r>
            <a:r>
              <a:rPr lang="en-US" sz="2200" dirty="0" smtClean="0">
                <a:latin typeface="Arial" panose="020B0604020202020204" pitchFamily="34" charset="0"/>
                <a:cs typeface="Arial" panose="020B0604020202020204" pitchFamily="34" charset="0"/>
              </a:rPr>
              <a:t>      future?</a:t>
            </a:r>
          </a:p>
          <a:p>
            <a:pPr marL="457200" indent="-457200">
              <a:spcAft>
                <a:spcPts val="600"/>
              </a:spcAft>
              <a:buFont typeface="+mj-lt"/>
              <a:buAutoNum type="arabicPeriod"/>
              <a:defRPr/>
            </a:pPr>
            <a:r>
              <a:rPr lang="en-US" sz="2200" dirty="0" smtClean="0">
                <a:latin typeface="Arial" panose="020B0604020202020204" pitchFamily="34" charset="0"/>
                <a:cs typeface="Arial" panose="020B0604020202020204" pitchFamily="34" charset="0"/>
              </a:rPr>
              <a:t>Who </a:t>
            </a:r>
            <a:r>
              <a:rPr lang="en-US" sz="2200" dirty="0">
                <a:latin typeface="Arial" panose="020B0604020202020204" pitchFamily="34" charset="0"/>
                <a:cs typeface="Arial" panose="020B0604020202020204" pitchFamily="34" charset="0"/>
              </a:rPr>
              <a:t>at your school will be able to help you </a:t>
            </a:r>
            <a:r>
              <a:rPr lang="en-US" sz="2200" dirty="0" smtClean="0">
                <a:latin typeface="Arial" panose="020B0604020202020204" pitchFamily="34" charset="0"/>
                <a:cs typeface="Arial" panose="020B0604020202020204" pitchFamily="34" charset="0"/>
              </a:rPr>
              <a:t>       apply for financial aid and/or scholarships?</a:t>
            </a:r>
            <a:endParaRPr lang="en-US" sz="2200" dirty="0">
              <a:latin typeface="Arial" panose="020B0604020202020204" pitchFamily="34" charset="0"/>
              <a:cs typeface="Arial" panose="020B0604020202020204" pitchFamily="34" charset="0"/>
            </a:endParaRPr>
          </a:p>
          <a:p>
            <a:pPr marL="342900" indent="-342900">
              <a:buFont typeface="+mj-lt"/>
              <a:buAutoNum type="arabicPeriod"/>
              <a:defRPr/>
            </a:pPr>
            <a:endParaRPr lang="en-US" sz="1800" dirty="0">
              <a:latin typeface="Arial" panose="020B0604020202020204" pitchFamily="34" charset="0"/>
              <a:cs typeface="Arial" panose="020B0604020202020204" pitchFamily="34" charset="0"/>
            </a:endParaRP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9612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8"/>
            <a:ext cx="7524328" cy="1218115"/>
          </a:xfrm>
        </p:spPr>
        <p:txBody>
          <a:bodyPr/>
          <a:lstStyle/>
          <a:p>
            <a:pPr>
              <a:defRPr/>
            </a:pPr>
            <a:r>
              <a:rPr lang="en-US" altLang="en-US" sz="4400" dirty="0" smtClean="0"/>
              <a:t>Benefits of a College </a:t>
            </a:r>
            <a:br>
              <a:rPr lang="en-US" altLang="en-US" sz="4400" dirty="0" smtClean="0"/>
            </a:br>
            <a:r>
              <a:rPr lang="en-US" altLang="en-US" sz="4400" dirty="0" smtClean="0"/>
              <a:t>Education</a:t>
            </a:r>
            <a:endParaRPr lang="en-US" altLang="en-US" sz="4400" dirty="0"/>
          </a:p>
        </p:txBody>
      </p:sp>
      <p:sp>
        <p:nvSpPr>
          <p:cNvPr id="5" name="Content Placeholder 4"/>
          <p:cNvSpPr>
            <a:spLocks noGrp="1"/>
          </p:cNvSpPr>
          <p:nvPr>
            <p:ph idx="10"/>
          </p:nvPr>
        </p:nvSpPr>
        <p:spPr>
          <a:xfrm>
            <a:off x="1500808" y="1707654"/>
            <a:ext cx="7643192" cy="3312368"/>
          </a:xfrm>
        </p:spPr>
        <p:txBody>
          <a:bodyPr wrap="square" lIns="182880">
            <a:normAutofit lnSpcReduction="10000"/>
          </a:bodyPr>
          <a:lstStyle/>
          <a:p>
            <a:pPr algn="ctr">
              <a:tabLst>
                <a:tab pos="406390" algn="l"/>
                <a:tab pos="623872" algn="l"/>
                <a:tab pos="1654133" algn="l"/>
              </a:tabLst>
            </a:pPr>
            <a:r>
              <a:rPr lang="en-US" altLang="en-US" sz="2800" dirty="0" smtClean="0">
                <a:solidFill>
                  <a:schemeClr val="tx1"/>
                </a:solidFill>
                <a:latin typeface="Arial" panose="020B0604020202020204" pitchFamily="34" charset="0"/>
                <a:cs typeface="Arial" panose="020B0604020202020204" pitchFamily="34" charset="0"/>
              </a:rPr>
              <a:t>College graduates are likely to make </a:t>
            </a:r>
          </a:p>
          <a:p>
            <a:pPr algn="ctr">
              <a:tabLst>
                <a:tab pos="406390" algn="l"/>
                <a:tab pos="623872" algn="l"/>
                <a:tab pos="1654133" algn="l"/>
              </a:tabLst>
            </a:pPr>
            <a:r>
              <a:rPr lang="en-US" altLang="en-US" sz="2800" b="1" dirty="0" smtClean="0">
                <a:solidFill>
                  <a:schemeClr val="tx2">
                    <a:lumMod val="75000"/>
                  </a:schemeClr>
                </a:solidFill>
                <a:latin typeface="Arial" panose="020B0604020202020204" pitchFamily="34" charset="0"/>
                <a:cs typeface="Arial" panose="020B0604020202020204" pitchFamily="34" charset="0"/>
              </a:rPr>
              <a:t>$22,000 </a:t>
            </a:r>
            <a:r>
              <a:rPr lang="en-US" altLang="en-US" sz="2800" b="1" dirty="0" smtClean="0">
                <a:solidFill>
                  <a:schemeClr val="tx1"/>
                </a:solidFill>
                <a:latin typeface="Arial" panose="020B0604020202020204" pitchFamily="34" charset="0"/>
                <a:cs typeface="Arial" panose="020B0604020202020204" pitchFamily="34" charset="0"/>
              </a:rPr>
              <a:t>more per year </a:t>
            </a:r>
          </a:p>
          <a:p>
            <a:pPr algn="ctr">
              <a:tabLst>
                <a:tab pos="406390" algn="l"/>
                <a:tab pos="623872" algn="l"/>
                <a:tab pos="1654133" algn="l"/>
              </a:tabLst>
            </a:pPr>
            <a:r>
              <a:rPr lang="en-US" altLang="en-US" sz="2800" dirty="0" smtClean="0">
                <a:solidFill>
                  <a:schemeClr val="tx1"/>
                </a:solidFill>
                <a:latin typeface="Arial" panose="020B0604020202020204" pitchFamily="34" charset="0"/>
                <a:cs typeface="Arial" panose="020B0604020202020204" pitchFamily="34" charset="0"/>
              </a:rPr>
              <a:t>than high school graduates. Over a lifetime, </a:t>
            </a:r>
          </a:p>
          <a:p>
            <a:pPr algn="ctr">
              <a:tabLst>
                <a:tab pos="406390" algn="l"/>
                <a:tab pos="623872" algn="l"/>
                <a:tab pos="1654133" algn="l"/>
              </a:tabLst>
            </a:pPr>
            <a:r>
              <a:rPr lang="en-US" altLang="en-US" sz="2800" dirty="0" smtClean="0">
                <a:solidFill>
                  <a:schemeClr val="tx1"/>
                </a:solidFill>
                <a:latin typeface="Arial" panose="020B0604020202020204" pitchFamily="34" charset="0"/>
                <a:cs typeface="Arial" panose="020B0604020202020204" pitchFamily="34" charset="0"/>
              </a:rPr>
              <a:t>that is almost one million dollars more!</a:t>
            </a:r>
          </a:p>
          <a:p>
            <a:pPr algn="ctr">
              <a:tabLst>
                <a:tab pos="406390" algn="l"/>
                <a:tab pos="623872" algn="l"/>
                <a:tab pos="1654133" algn="l"/>
              </a:tabLst>
            </a:pPr>
            <a:r>
              <a:rPr lang="en-US" altLang="en-US" sz="7200" b="1" dirty="0" smtClean="0">
                <a:solidFill>
                  <a:schemeClr val="tx2">
                    <a:lumMod val="75000"/>
                  </a:schemeClr>
                </a:solidFill>
                <a:latin typeface="Arial" panose="020B0604020202020204" pitchFamily="34" charset="0"/>
                <a:cs typeface="Arial" panose="020B0604020202020204" pitchFamily="34" charset="0"/>
              </a:rPr>
              <a:t>$1,000,000</a:t>
            </a:r>
            <a:endParaRPr lang="en-US" altLang="en-US" sz="7200" b="1" dirty="0">
              <a:solidFill>
                <a:schemeClr val="tx2">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715926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71550"/>
            <a:ext cx="8640960" cy="3312368"/>
          </a:xfrm>
        </p:spPr>
        <p:txBody>
          <a:bodyPr/>
          <a:lstStyle/>
          <a:p>
            <a:pPr lvl="0" algn="ctr">
              <a:lnSpc>
                <a:spcPct val="90000"/>
              </a:lnSpc>
              <a:spcBef>
                <a:spcPts val="1000"/>
              </a:spcBef>
              <a:buClr>
                <a:srgbClr val="FFC627"/>
              </a:buClr>
            </a:pPr>
            <a:r>
              <a:rPr lang="en-US" sz="6600" spc="300" dirty="0" smtClean="0"/>
              <a:t>Questions ?</a:t>
            </a:r>
            <a:endParaRPr lang="en-US" altLang="en-US" sz="4400" spc="3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243717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9502"/>
            <a:ext cx="8640960" cy="1944216"/>
          </a:xfrm>
        </p:spPr>
        <p:txBody>
          <a:bodyPr/>
          <a:lstStyle/>
          <a:p>
            <a:pPr lvl="0" algn="ctr">
              <a:lnSpc>
                <a:spcPct val="90000"/>
              </a:lnSpc>
              <a:spcBef>
                <a:spcPts val="1000"/>
              </a:spcBef>
              <a:buClr>
                <a:srgbClr val="FFC627"/>
              </a:buClr>
            </a:pPr>
            <a:r>
              <a:rPr lang="en-US" sz="7000" dirty="0" smtClean="0"/>
              <a:t>Thank you for          listening</a:t>
            </a:r>
            <a:endParaRPr lang="en-US" alt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
        <p:nvSpPr>
          <p:cNvPr id="5" name="TextBox 4"/>
          <p:cNvSpPr txBox="1"/>
          <p:nvPr/>
        </p:nvSpPr>
        <p:spPr>
          <a:xfrm>
            <a:off x="323528" y="2427734"/>
            <a:ext cx="8424936" cy="1569660"/>
          </a:xfrm>
          <a:prstGeom prst="rect">
            <a:avLst/>
          </a:prstGeom>
          <a:noFill/>
        </p:spPr>
        <p:txBody>
          <a:bodyPr wrap="square" rtlCol="0">
            <a:spAutoFit/>
          </a:bodyPr>
          <a:lstStyle/>
          <a:p>
            <a:pPr algn="ctr"/>
            <a:r>
              <a:rPr lang="en-US" sz="3200" b="1" dirty="0" smtClean="0">
                <a:solidFill>
                  <a:schemeClr val="bg1"/>
                </a:solidFill>
              </a:rPr>
              <a:t>Please answer the questions on the hand-out and turn it in as your Ticket Out the Door!</a:t>
            </a:r>
            <a:endParaRPr lang="en-US" sz="3200" b="1" dirty="0">
              <a:solidFill>
                <a:schemeClr val="bg1"/>
              </a:solidFill>
            </a:endParaRPr>
          </a:p>
        </p:txBody>
      </p:sp>
    </p:spTree>
    <p:extLst>
      <p:ext uri="{BB962C8B-B14F-4D97-AF65-F5344CB8AC3E}">
        <p14:creationId xmlns:p14="http://schemas.microsoft.com/office/powerpoint/2010/main" val="30427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8"/>
            <a:ext cx="7524328" cy="1218115"/>
          </a:xfrm>
        </p:spPr>
        <p:txBody>
          <a:bodyPr/>
          <a:lstStyle/>
          <a:p>
            <a:pPr>
              <a:defRPr/>
            </a:pPr>
            <a:r>
              <a:rPr lang="en-US" altLang="en-US" sz="4400" dirty="0" smtClean="0"/>
              <a:t>Benefits of a College </a:t>
            </a:r>
            <a:br>
              <a:rPr lang="en-US" altLang="en-US" sz="4400" dirty="0" smtClean="0"/>
            </a:br>
            <a:r>
              <a:rPr lang="en-US" altLang="en-US" sz="4400" dirty="0" smtClean="0"/>
              <a:t>Education</a:t>
            </a:r>
            <a:endParaRPr lang="en-US" altLang="en-US" sz="4400" dirty="0"/>
          </a:p>
        </p:txBody>
      </p:sp>
      <p:sp>
        <p:nvSpPr>
          <p:cNvPr id="5" name="Content Placeholder 4"/>
          <p:cNvSpPr>
            <a:spLocks noGrp="1"/>
          </p:cNvSpPr>
          <p:nvPr>
            <p:ph idx="10"/>
          </p:nvPr>
        </p:nvSpPr>
        <p:spPr>
          <a:xfrm>
            <a:off x="1619672" y="1707654"/>
            <a:ext cx="7524328" cy="3435846"/>
          </a:xfrm>
        </p:spPr>
        <p:txBody>
          <a:bodyPr wrap="square" lIns="182880">
            <a:normAutofit/>
          </a:bodyPr>
          <a:lstStyle/>
          <a:p>
            <a:pPr marL="457200" indent="-457200">
              <a:buFont typeface="Wingdings" panose="05000000000000000000" pitchFamily="2" charset="2"/>
              <a:buChar char="§"/>
              <a:tabLst>
                <a:tab pos="406390" algn="l"/>
                <a:tab pos="623872" algn="l"/>
                <a:tab pos="1654133" algn="l"/>
              </a:tabLst>
            </a:pPr>
            <a:r>
              <a:rPr lang="en-US" altLang="en-US" sz="2700" dirty="0" smtClean="0">
                <a:solidFill>
                  <a:schemeClr val="tx1"/>
                </a:solidFill>
                <a:latin typeface="Arial" panose="020B0604020202020204" pitchFamily="34" charset="0"/>
                <a:cs typeface="Arial" panose="020B0604020202020204" pitchFamily="34" charset="0"/>
              </a:rPr>
              <a:t>Less likely to be unemployed</a:t>
            </a:r>
          </a:p>
          <a:p>
            <a:pPr marL="457200" indent="-457200">
              <a:buFont typeface="Wingdings" panose="05000000000000000000" pitchFamily="2" charset="2"/>
              <a:buChar char="§"/>
              <a:tabLst>
                <a:tab pos="406390" algn="l"/>
                <a:tab pos="623872" algn="l"/>
                <a:tab pos="1654133" algn="l"/>
              </a:tabLst>
            </a:pPr>
            <a:r>
              <a:rPr lang="en-US" altLang="en-US" sz="2700" dirty="0" smtClean="0">
                <a:solidFill>
                  <a:schemeClr val="tx1"/>
                </a:solidFill>
                <a:latin typeface="Arial" panose="020B0604020202020204" pitchFamily="34" charset="0"/>
                <a:cs typeface="Arial" panose="020B0604020202020204" pitchFamily="34" charset="0"/>
              </a:rPr>
              <a:t>Greater job satisfaction/like your job            more</a:t>
            </a:r>
          </a:p>
          <a:p>
            <a:pPr marL="457200" indent="-457200">
              <a:buFont typeface="Wingdings" panose="05000000000000000000" pitchFamily="2" charset="2"/>
              <a:buChar char="§"/>
              <a:tabLst>
                <a:tab pos="406390" algn="l"/>
                <a:tab pos="623872" algn="l"/>
                <a:tab pos="1654133" algn="l"/>
              </a:tabLst>
            </a:pPr>
            <a:r>
              <a:rPr lang="en-US" altLang="en-US" sz="2700" dirty="0" smtClean="0">
                <a:solidFill>
                  <a:schemeClr val="tx1"/>
                </a:solidFill>
                <a:latin typeface="Arial" panose="020B0604020202020204" pitchFamily="34" charset="0"/>
                <a:cs typeface="Arial" panose="020B0604020202020204" pitchFamily="34" charset="0"/>
              </a:rPr>
              <a:t>Healthier</a:t>
            </a:r>
          </a:p>
          <a:p>
            <a:pPr marL="457200" indent="-457200">
              <a:buFont typeface="Wingdings" panose="05000000000000000000" pitchFamily="2" charset="2"/>
              <a:buChar char="§"/>
              <a:tabLst>
                <a:tab pos="406390" algn="l"/>
                <a:tab pos="623872" algn="l"/>
                <a:tab pos="1654133" algn="l"/>
              </a:tabLst>
            </a:pPr>
            <a:r>
              <a:rPr lang="en-US" altLang="en-US" sz="2700" dirty="0" smtClean="0">
                <a:solidFill>
                  <a:schemeClr val="tx1"/>
                </a:solidFill>
                <a:latin typeface="Arial" panose="020B0604020202020204" pitchFamily="34" charset="0"/>
                <a:cs typeface="Arial" panose="020B0604020202020204" pitchFamily="34" charset="0"/>
              </a:rPr>
              <a:t>More likely to vote, give blood, volunteer and exercise! </a:t>
            </a:r>
          </a:p>
          <a:p>
            <a:pPr>
              <a:tabLst>
                <a:tab pos="406390" algn="l"/>
                <a:tab pos="623872" algn="l"/>
                <a:tab pos="1654133" algn="l"/>
              </a:tabLst>
            </a:pPr>
            <a:endParaRPr lang="en-US" altLang="en-US" sz="2800" b="1" dirty="0">
              <a:solidFill>
                <a:schemeClr val="accent3">
                  <a:lumMod val="50000"/>
                </a:schemeClr>
              </a:solidFill>
              <a:latin typeface="Modern No. 20" panose="02070704070505020303" pitchFamily="18"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151323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67494"/>
            <a:ext cx="8568952" cy="4392488"/>
          </a:xfrm>
        </p:spPr>
        <p:txBody>
          <a:bodyPr/>
          <a:lstStyle/>
          <a:p>
            <a:pPr algn="ctr" defTabSz="457200" eaLnBrk="0" fontAlgn="base" hangingPunct="0">
              <a:spcAft>
                <a:spcPct val="0"/>
              </a:spcAft>
              <a:defRPr/>
            </a:pPr>
            <a:r>
              <a:rPr lang="en-US" sz="7200" dirty="0"/>
              <a:t>Cost of </a:t>
            </a:r>
            <a:r>
              <a:rPr lang="en-US" sz="7200" dirty="0" smtClean="0"/>
              <a:t/>
            </a:r>
            <a:br>
              <a:rPr lang="en-US" sz="7200" dirty="0" smtClean="0"/>
            </a:br>
            <a:r>
              <a:rPr lang="en-US" sz="7200" dirty="0" smtClean="0"/>
              <a:t>Attendance</a:t>
            </a:r>
            <a:br>
              <a:rPr lang="en-US" sz="7200" dirty="0" smtClean="0"/>
            </a:br>
            <a:r>
              <a:rPr lang="en-US" sz="3200" dirty="0" smtClean="0"/>
              <a:t>Every college &amp; university has an “Average Cost of Attendance” -- you can find it on     their website.</a:t>
            </a:r>
            <a:endParaRPr lang="en-US" sz="320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209059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8"/>
            <a:ext cx="7524328" cy="1218115"/>
          </a:xfrm>
        </p:spPr>
        <p:txBody>
          <a:bodyPr/>
          <a:lstStyle/>
          <a:p>
            <a:pPr>
              <a:defRPr/>
            </a:pPr>
            <a:r>
              <a:rPr lang="en-US" altLang="en-US" sz="4400" dirty="0"/>
              <a:t>Calculating </a:t>
            </a:r>
            <a:r>
              <a:rPr lang="en-US" altLang="en-US" sz="4400" dirty="0" smtClean="0"/>
              <a:t>Average </a:t>
            </a:r>
            <a:br>
              <a:rPr lang="en-US" altLang="en-US" sz="4400" dirty="0" smtClean="0"/>
            </a:br>
            <a:r>
              <a:rPr lang="en-US" altLang="en-US" sz="4400" dirty="0" smtClean="0"/>
              <a:t>Cost </a:t>
            </a:r>
            <a:r>
              <a:rPr lang="en-US" altLang="en-US" sz="4400" dirty="0"/>
              <a:t>of Attendance</a:t>
            </a:r>
            <a:endParaRPr lang="en-US" altLang="en-US" sz="4400" dirty="0">
              <a:latin typeface="Akzidenz-Grotesk"/>
            </a:endParaRPr>
          </a:p>
        </p:txBody>
      </p:sp>
      <p:sp>
        <p:nvSpPr>
          <p:cNvPr id="5" name="Content Placeholder 4"/>
          <p:cNvSpPr>
            <a:spLocks noGrp="1"/>
          </p:cNvSpPr>
          <p:nvPr>
            <p:ph idx="10"/>
          </p:nvPr>
        </p:nvSpPr>
        <p:spPr>
          <a:xfrm>
            <a:off x="1500808" y="1707654"/>
            <a:ext cx="7643192" cy="2995737"/>
          </a:xfrm>
        </p:spPr>
        <p:txBody>
          <a:bodyPr/>
          <a:lstStyle/>
          <a:p>
            <a:pPr marL="566724" indent="-406390">
              <a:tabLst>
                <a:tab pos="406390" algn="l"/>
                <a:tab pos="623872" algn="l"/>
                <a:tab pos="1654133" algn="l"/>
              </a:tabLst>
            </a:pPr>
            <a:r>
              <a:rPr lang="en-US" altLang="en-US" sz="2800" dirty="0">
                <a:latin typeface="Arial" panose="020B0604020202020204" pitchFamily="34" charset="0"/>
                <a:cs typeface="Arial" panose="020B0604020202020204" pitchFamily="34" charset="0"/>
              </a:rPr>
              <a:t>Tuition and fees </a:t>
            </a:r>
          </a:p>
          <a:p>
            <a:pPr marL="566724" indent="-406390">
              <a:tabLst>
                <a:tab pos="406390" algn="l"/>
                <a:tab pos="623872" algn="l"/>
                <a:tab pos="1654133" algn="l"/>
              </a:tabLst>
            </a:pPr>
            <a:r>
              <a:rPr lang="en-US" altLang="en-US" sz="2800" dirty="0">
                <a:latin typeface="Arial" panose="020B0604020202020204" pitchFamily="34" charset="0"/>
                <a:cs typeface="Arial" panose="020B0604020202020204" pitchFamily="34" charset="0"/>
              </a:rPr>
              <a:t>+ Room and board</a:t>
            </a:r>
          </a:p>
          <a:p>
            <a:pPr marL="566724" indent="-406390">
              <a:tabLst>
                <a:tab pos="406390" algn="l"/>
                <a:tab pos="623872" algn="l"/>
                <a:tab pos="1654133" algn="l"/>
              </a:tabLst>
            </a:pPr>
            <a:r>
              <a:rPr lang="en-US" altLang="en-US" sz="2800" dirty="0">
                <a:latin typeface="Arial" panose="020B0604020202020204" pitchFamily="34" charset="0"/>
                <a:cs typeface="Arial" panose="020B0604020202020204" pitchFamily="34" charset="0"/>
              </a:rPr>
              <a:t>+ Books and supplies</a:t>
            </a:r>
          </a:p>
          <a:p>
            <a:pPr marL="566724" indent="-406390">
              <a:tabLst>
                <a:tab pos="406390" algn="l"/>
                <a:tab pos="623872" algn="l"/>
                <a:tab pos="1654133" algn="l"/>
              </a:tabLst>
            </a:pPr>
            <a:r>
              <a:rPr lang="en-US" altLang="en-US" sz="2800" dirty="0">
                <a:latin typeface="Arial" panose="020B0604020202020204" pitchFamily="34" charset="0"/>
                <a:cs typeface="Arial" panose="020B0604020202020204" pitchFamily="34" charset="0"/>
              </a:rPr>
              <a:t>+ Transportation and personal expenses</a:t>
            </a:r>
          </a:p>
          <a:p>
            <a:pPr marL="566724" indent="-406390">
              <a:tabLst>
                <a:tab pos="406390" algn="l"/>
                <a:tab pos="623872" algn="l"/>
                <a:tab pos="1654133" algn="l"/>
              </a:tabLst>
            </a:pPr>
            <a:r>
              <a:rPr lang="en-US" altLang="en-US" sz="2800" dirty="0">
                <a:latin typeface="Arial" panose="020B0604020202020204" pitchFamily="34" charset="0"/>
                <a:cs typeface="Arial" panose="020B0604020202020204" pitchFamily="34" charset="0"/>
              </a:rPr>
              <a:t>----------------------------------------------------------</a:t>
            </a:r>
          </a:p>
          <a:p>
            <a:pPr marL="566724" indent="-406390">
              <a:spcBef>
                <a:spcPct val="0"/>
              </a:spcBef>
              <a:tabLst>
                <a:tab pos="406390" algn="l"/>
                <a:tab pos="623872" algn="l"/>
                <a:tab pos="1654133" algn="l"/>
              </a:tabLst>
            </a:pPr>
            <a:r>
              <a:rPr lang="en-US" altLang="en-US" sz="2800" dirty="0">
                <a:latin typeface="Arial" panose="020B0604020202020204" pitchFamily="34" charset="0"/>
                <a:cs typeface="Arial" panose="020B0604020202020204" pitchFamily="34" charset="0"/>
              </a:rPr>
              <a:t>=	  </a:t>
            </a:r>
            <a:r>
              <a:rPr lang="en-US" altLang="en-US" sz="2800" b="1" dirty="0">
                <a:solidFill>
                  <a:schemeClr val="tx2"/>
                </a:solidFill>
                <a:latin typeface="Arial" panose="020B0604020202020204" pitchFamily="34" charset="0"/>
                <a:cs typeface="Arial" panose="020B0604020202020204" pitchFamily="34" charset="0"/>
              </a:rPr>
              <a:t>Cost Of Attendance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979107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dirty="0"/>
              <a:t>What is the actual cost?</a:t>
            </a:r>
            <a:endParaRPr lang="en-US" altLang="en-US" sz="4000" dirty="0">
              <a:latin typeface="Akzidenz-Grotesk"/>
            </a:endParaRPr>
          </a:p>
        </p:txBody>
      </p:sp>
      <p:sp>
        <p:nvSpPr>
          <p:cNvPr id="5" name="Content Placeholder 4"/>
          <p:cNvSpPr>
            <a:spLocks noGrp="1"/>
          </p:cNvSpPr>
          <p:nvPr>
            <p:ph idx="10"/>
          </p:nvPr>
        </p:nvSpPr>
        <p:spPr>
          <a:xfrm>
            <a:off x="2537520" y="1563638"/>
            <a:ext cx="5688632" cy="2995737"/>
          </a:xfrm>
        </p:spPr>
        <p:txBody>
          <a:bodyPr/>
          <a:lstStyle/>
          <a:p>
            <a:pPr algn="ctr"/>
            <a:r>
              <a:rPr lang="en-US" altLang="en-US" sz="2800" dirty="0">
                <a:latin typeface="Arial" panose="020B0604020202020204" pitchFamily="34" charset="0"/>
                <a:cs typeface="Arial" panose="020B0604020202020204" pitchFamily="34" charset="0"/>
              </a:rPr>
              <a:t>Cost of Attendance</a:t>
            </a:r>
          </a:p>
          <a:p>
            <a:pPr algn="ctr"/>
            <a:r>
              <a:rPr lang="en-US" altLang="en-US" sz="2800" dirty="0">
                <a:latin typeface="Arial" panose="020B0604020202020204" pitchFamily="34" charset="0"/>
                <a:cs typeface="Arial" panose="020B0604020202020204" pitchFamily="34" charset="0"/>
              </a:rPr>
              <a:t>– </a:t>
            </a:r>
            <a:r>
              <a:rPr lang="en-US" altLang="en-US" sz="2800" b="1" dirty="0">
                <a:solidFill>
                  <a:schemeClr val="tx2"/>
                </a:solidFill>
                <a:latin typeface="Arial" panose="020B0604020202020204" pitchFamily="34" charset="0"/>
                <a:cs typeface="Arial" panose="020B0604020202020204" pitchFamily="34" charset="0"/>
              </a:rPr>
              <a:t>Financial Aid</a:t>
            </a:r>
          </a:p>
          <a:p>
            <a:pPr algn="ctr"/>
            <a:r>
              <a:rPr lang="en-US" altLang="en-US" sz="2800" dirty="0">
                <a:latin typeface="Arial" panose="020B0604020202020204" pitchFamily="34" charset="0"/>
                <a:cs typeface="Arial" panose="020B0604020202020204" pitchFamily="34" charset="0"/>
              </a:rPr>
              <a:t>_________________</a:t>
            </a:r>
          </a:p>
          <a:p>
            <a:pPr algn="ctr"/>
            <a:r>
              <a:rPr lang="en-US" altLang="en-US" sz="2800" dirty="0">
                <a:latin typeface="Arial" panose="020B0604020202020204" pitchFamily="34" charset="0"/>
                <a:cs typeface="Arial" panose="020B0604020202020204" pitchFamily="34" charset="0"/>
              </a:rPr>
              <a:t>Net Price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341864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7761" y="771550"/>
            <a:ext cx="8322711" cy="3384376"/>
          </a:xfrm>
        </p:spPr>
        <p:txBody>
          <a:bodyPr/>
          <a:lstStyle/>
          <a:p>
            <a:pPr algn="ctr" defTabSz="457200" eaLnBrk="0" fontAlgn="base" hangingPunct="0">
              <a:spcAft>
                <a:spcPct val="0"/>
              </a:spcAft>
              <a:defRPr/>
            </a:pPr>
            <a:r>
              <a:rPr lang="en-US" sz="7200" spc="300" dirty="0"/>
              <a:t>Types of </a:t>
            </a:r>
            <a:r>
              <a:rPr lang="en-US" sz="7200" spc="300" dirty="0" smtClean="0"/>
              <a:t/>
            </a:r>
            <a:br>
              <a:rPr lang="en-US" sz="7200" spc="300" dirty="0" smtClean="0"/>
            </a:br>
            <a:r>
              <a:rPr lang="en-US" sz="7200" spc="300" dirty="0" smtClean="0"/>
              <a:t>Financial </a:t>
            </a:r>
            <a:r>
              <a:rPr lang="en-US" sz="7200" spc="300" dirty="0"/>
              <a:t>Aid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7655261" y="3850277"/>
            <a:ext cx="846319" cy="907340"/>
          </a:xfrm>
          <a:prstGeom prst="rect">
            <a:avLst/>
          </a:prstGeom>
        </p:spPr>
      </p:pic>
    </p:spTree>
    <p:extLst>
      <p:ext uri="{BB962C8B-B14F-4D97-AF65-F5344CB8AC3E}">
        <p14:creationId xmlns:p14="http://schemas.microsoft.com/office/powerpoint/2010/main" val="38217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9499"/>
            <a:ext cx="7524328" cy="884466"/>
          </a:xfrm>
        </p:spPr>
        <p:txBody>
          <a:bodyPr/>
          <a:lstStyle/>
          <a:p>
            <a:pPr>
              <a:defRPr/>
            </a:pPr>
            <a:r>
              <a:rPr lang="en-US" altLang="en-US" sz="4400" dirty="0" smtClean="0"/>
              <a:t>Financial Aid</a:t>
            </a:r>
            <a:endParaRPr lang="en-US" altLang="en-US" sz="4000" dirty="0">
              <a:latin typeface="Akzidenz-Grotesk"/>
            </a:endParaRPr>
          </a:p>
        </p:txBody>
      </p:sp>
      <p:sp>
        <p:nvSpPr>
          <p:cNvPr id="5" name="Content Placeholder 4"/>
          <p:cNvSpPr>
            <a:spLocks noGrp="1"/>
          </p:cNvSpPr>
          <p:nvPr>
            <p:ph idx="10"/>
          </p:nvPr>
        </p:nvSpPr>
        <p:spPr>
          <a:xfrm>
            <a:off x="1781436" y="1380218"/>
            <a:ext cx="7200800" cy="2995737"/>
          </a:xfrm>
        </p:spPr>
        <p:txBody>
          <a:bodyPr/>
          <a:lstStyle/>
          <a:p>
            <a:pPr marL="109725">
              <a:defRPr/>
            </a:pPr>
            <a:r>
              <a:rPr lang="en-US" sz="2800" b="1" dirty="0">
                <a:solidFill>
                  <a:schemeClr val="tx2"/>
                </a:solidFill>
                <a:latin typeface="Arial" panose="020B0604020202020204" pitchFamily="34" charset="0"/>
                <a:cs typeface="Arial" panose="020B0604020202020204" pitchFamily="34" charset="0"/>
              </a:rPr>
              <a:t>Gift aid</a:t>
            </a:r>
          </a:p>
          <a:p>
            <a:pPr marL="1088115" lvl="2" indent="-457200">
              <a:buFont typeface="Wingdings" panose="05000000000000000000" pitchFamily="2" charset="2"/>
              <a:buChar char="§"/>
              <a:defRPr/>
            </a:pPr>
            <a:r>
              <a:rPr lang="en-US" sz="2800" dirty="0">
                <a:latin typeface="Arial" panose="020B0604020202020204" pitchFamily="34" charset="0"/>
                <a:cs typeface="Arial" panose="020B0604020202020204" pitchFamily="34" charset="0"/>
              </a:rPr>
              <a:t>Grants</a:t>
            </a:r>
          </a:p>
          <a:p>
            <a:pPr marL="1202415" lvl="2" indent="-571500">
              <a:buFont typeface="Wingdings" panose="05000000000000000000" pitchFamily="2" charset="2"/>
              <a:buChar char="§"/>
              <a:defRPr/>
            </a:pPr>
            <a:r>
              <a:rPr lang="en-US" sz="2800" dirty="0">
                <a:latin typeface="Arial" panose="020B0604020202020204" pitchFamily="34" charset="0"/>
                <a:cs typeface="Arial" panose="020B0604020202020204" pitchFamily="34" charset="0"/>
              </a:rPr>
              <a:t>Scholarships</a:t>
            </a:r>
          </a:p>
          <a:p>
            <a:pPr marL="109725">
              <a:defRPr/>
            </a:pPr>
            <a:r>
              <a:rPr lang="en-US" sz="2800" b="1" dirty="0">
                <a:solidFill>
                  <a:schemeClr val="tx2"/>
                </a:solidFill>
                <a:latin typeface="Arial" panose="020B0604020202020204" pitchFamily="34" charset="0"/>
                <a:cs typeface="Arial" panose="020B0604020202020204" pitchFamily="34" charset="0"/>
              </a:rPr>
              <a:t>Self-help aid</a:t>
            </a:r>
          </a:p>
          <a:p>
            <a:pPr marL="1202415" lvl="2" indent="-571500">
              <a:buFont typeface="Wingdings" panose="05000000000000000000" pitchFamily="2" charset="2"/>
              <a:buChar char="§"/>
              <a:defRPr/>
            </a:pPr>
            <a:r>
              <a:rPr lang="en-US" sz="2800" dirty="0">
                <a:latin typeface="Arial" panose="020B0604020202020204" pitchFamily="34" charset="0"/>
                <a:cs typeface="Arial" panose="020B0604020202020204" pitchFamily="34" charset="0"/>
              </a:rPr>
              <a:t>Employment/Work-study</a:t>
            </a:r>
          </a:p>
          <a:p>
            <a:pPr marL="1202415" lvl="2" indent="-571500">
              <a:buFont typeface="Wingdings" panose="05000000000000000000" pitchFamily="2" charset="2"/>
              <a:buChar char="§"/>
              <a:defRPr/>
            </a:pPr>
            <a:r>
              <a:rPr lang="en-US" sz="2800" dirty="0">
                <a:latin typeface="Arial" panose="020B0604020202020204" pitchFamily="34" charset="0"/>
                <a:cs typeface="Arial" panose="020B0604020202020204" pitchFamily="34" charset="0"/>
              </a:rPr>
              <a:t>Student loans</a:t>
            </a:r>
          </a:p>
          <a:p>
            <a:pPr marL="1202415" lvl="2" indent="-571500">
              <a:buClr>
                <a:srgbClr val="FFC627"/>
              </a:buClr>
              <a:buFont typeface="Wingdings" panose="05000000000000000000" pitchFamily="2" charset="2"/>
              <a:buChar char="§"/>
              <a:defRPr/>
            </a:pPr>
            <a:endParaRPr lang="en-US" sz="2800" dirty="0">
              <a:latin typeface="Arial" panose="020B0604020202020204" pitchFamily="34" charset="0"/>
              <a:cs typeface="Arial" panose="020B0604020202020204" pitchFamily="34" charset="0"/>
            </a:endParaRPr>
          </a:p>
          <a:p>
            <a:pPr>
              <a:defRPr/>
            </a:pPr>
            <a:endParaRPr lang="en-US" sz="105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263"/>
          <a:stretch/>
        </p:blipFill>
        <p:spPr>
          <a:xfrm rot="21120834">
            <a:off x="454462" y="3922285"/>
            <a:ext cx="846319" cy="907340"/>
          </a:xfrm>
          <a:prstGeom prst="rect">
            <a:avLst/>
          </a:prstGeom>
        </p:spPr>
      </p:pic>
    </p:spTree>
    <p:extLst>
      <p:ext uri="{BB962C8B-B14F-4D97-AF65-F5344CB8AC3E}">
        <p14:creationId xmlns:p14="http://schemas.microsoft.com/office/powerpoint/2010/main" val="2753908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4983</Words>
  <Application>Microsoft Office PowerPoint</Application>
  <PresentationFormat>On-screen Show (16:9)</PresentationFormat>
  <Paragraphs>306</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맑은 고딕</vt:lpstr>
      <vt:lpstr>Akzidenz-Grotesk</vt:lpstr>
      <vt:lpstr>Arial</vt:lpstr>
      <vt:lpstr>Calibri</vt:lpstr>
      <vt:lpstr>Modern No. 20</vt:lpstr>
      <vt:lpstr>Wingdings</vt:lpstr>
      <vt:lpstr>Office Theme</vt:lpstr>
      <vt:lpstr>Custom Design</vt:lpstr>
      <vt:lpstr>PowerPoint Presentation</vt:lpstr>
      <vt:lpstr>College is an  Investment </vt:lpstr>
      <vt:lpstr>Benefits of a College  Education</vt:lpstr>
      <vt:lpstr>Benefits of a College  Education</vt:lpstr>
      <vt:lpstr>Cost of  Attendance Every college &amp; university has an “Average Cost of Attendance” -- you can find it on     their website.</vt:lpstr>
      <vt:lpstr>Calculating Average  Cost of Attendance</vt:lpstr>
      <vt:lpstr>What is the actual cost?</vt:lpstr>
      <vt:lpstr>Types of  Financial Aid</vt:lpstr>
      <vt:lpstr>Financial Aid</vt:lpstr>
      <vt:lpstr>Grants</vt:lpstr>
      <vt:lpstr>Scholarships</vt:lpstr>
      <vt:lpstr>Work-Study</vt:lpstr>
      <vt:lpstr>Employment</vt:lpstr>
      <vt:lpstr>Savings Plan</vt:lpstr>
      <vt:lpstr>Loans</vt:lpstr>
      <vt:lpstr>Parent Loans</vt:lpstr>
      <vt:lpstr>FAFSA  Free Application for  Federal Student Aid</vt:lpstr>
      <vt:lpstr>What is FAFSA?</vt:lpstr>
      <vt:lpstr>College Student  Examples</vt:lpstr>
      <vt:lpstr>College Student #1</vt:lpstr>
      <vt:lpstr>College Student #2</vt:lpstr>
      <vt:lpstr>College Student #3</vt:lpstr>
      <vt:lpstr>College Student # 4</vt:lpstr>
      <vt:lpstr>Lowering the cost of attendance</vt:lpstr>
      <vt:lpstr>Our Stories</vt:lpstr>
      <vt:lpstr>Let’s review</vt:lpstr>
      <vt:lpstr>Review</vt:lpstr>
      <vt:lpstr>Discussion Time</vt:lpstr>
      <vt:lpstr>Discussion</vt:lpstr>
      <vt:lpstr>Questions ?</vt:lpstr>
      <vt:lpstr>Thank you for          listening</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Judith Ann Wenning</cp:lastModifiedBy>
  <cp:revision>96</cp:revision>
  <cp:lastPrinted>2016-06-30T18:30:58Z</cp:lastPrinted>
  <dcterms:created xsi:type="dcterms:W3CDTF">2014-04-01T16:27:38Z</dcterms:created>
  <dcterms:modified xsi:type="dcterms:W3CDTF">2016-08-17T21:56:06Z</dcterms:modified>
</cp:coreProperties>
</file>