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8" r:id="rId7"/>
    <p:sldId id="259" r:id="rId8"/>
    <p:sldId id="271" r:id="rId9"/>
    <p:sldId id="260" r:id="rId10"/>
    <p:sldId id="272" r:id="rId11"/>
    <p:sldId id="261" r:id="rId12"/>
    <p:sldId id="263" r:id="rId13"/>
    <p:sldId id="264" r:id="rId14"/>
    <p:sldId id="265" r:id="rId15"/>
    <p:sldId id="266" r:id="rId16"/>
    <p:sldId id="267" r:id="rId17"/>
    <p:sldId id="270" r:id="rId18"/>
  </p:sldIdLst>
  <p:sldSz cx="9144000" cy="6858000" type="screen4x3"/>
  <p:notesSz cx="9296400" cy="7010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324600"/>
            <a:ext cx="9144000" cy="533400"/>
          </a:xfrm>
          <a:custGeom>
            <a:avLst/>
            <a:gdLst/>
            <a:ahLst/>
            <a:cxnLst/>
            <a:rect l="l" t="t" r="r" b="b"/>
            <a:pathLst>
              <a:path w="9144000" h="533400">
                <a:moveTo>
                  <a:pt x="9144000" y="0"/>
                </a:moveTo>
                <a:lnTo>
                  <a:pt x="0" y="0"/>
                </a:lnTo>
                <a:lnTo>
                  <a:pt x="0" y="533400"/>
                </a:lnTo>
                <a:lnTo>
                  <a:pt x="9144000" y="5334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0AB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9144000" cy="1137920"/>
          </a:xfrm>
          <a:custGeom>
            <a:avLst/>
            <a:gdLst/>
            <a:ahLst/>
            <a:cxnLst/>
            <a:rect l="l" t="t" r="r" b="b"/>
            <a:pathLst>
              <a:path w="9144000" h="1137920">
                <a:moveTo>
                  <a:pt x="9144000" y="0"/>
                </a:moveTo>
                <a:lnTo>
                  <a:pt x="0" y="0"/>
                </a:lnTo>
                <a:lnTo>
                  <a:pt x="0" y="1137881"/>
                </a:lnTo>
                <a:lnTo>
                  <a:pt x="9144000" y="1137881"/>
                </a:lnTo>
                <a:lnTo>
                  <a:pt x="9144000" y="0"/>
                </a:lnTo>
                <a:close/>
              </a:path>
            </a:pathLst>
          </a:custGeom>
          <a:solidFill>
            <a:srgbClr val="1B1F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28681" y="289026"/>
            <a:ext cx="6912609" cy="6466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11937" y="1125190"/>
            <a:ext cx="8488045" cy="4726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3mrp@nau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nau.edu/graduate-professional-studies/3-minute-research-presentation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3MRP@nau.edu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3mt.grad.ubc.ca/videos-images/2013-finalists/" TargetMode="External"/><Relationship Id="rId3" Type="http://schemas.openxmlformats.org/officeDocument/2006/relationships/hyperlink" Target="https://nau.edu/library/the-studios/" TargetMode="External"/><Relationship Id="rId7" Type="http://schemas.openxmlformats.org/officeDocument/2006/relationships/hyperlink" Target="https://www.youtube.com/channel/UCbQ9jexnahuTLb1faE7KPGw" TargetMode="External"/><Relationship Id="rId12" Type="http://schemas.openxmlformats.org/officeDocument/2006/relationships/image" Target="../media/image3.jpeg"/><Relationship Id="rId2" Type="http://schemas.openxmlformats.org/officeDocument/2006/relationships/hyperlink" Target="https://nau.edu/library/contact-your-subject-librarian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hreeminutethesis.uq.edu.au/watch-3mt" TargetMode="External"/><Relationship Id="rId11" Type="http://schemas.openxmlformats.org/officeDocument/2006/relationships/hyperlink" Target="https://in.nau.edu/career/closet/" TargetMode="External"/><Relationship Id="rId5" Type="http://schemas.openxmlformats.org/officeDocument/2006/relationships/hyperlink" Target="https://legacy.nau.edu/graduate-professional-studies/3-minute-research-presentation/" TargetMode="External"/><Relationship Id="rId10" Type="http://schemas.openxmlformats.org/officeDocument/2006/relationships/hyperlink" Target="https://threeminutethesis.uq.edu.au/resources/3mt-competitor-guide" TargetMode="External"/><Relationship Id="rId4" Type="http://schemas.openxmlformats.org/officeDocument/2006/relationships/hyperlink" Target="mailto:3MRP@nau.edu" TargetMode="External"/><Relationship Id="rId9" Type="http://schemas.openxmlformats.org/officeDocument/2006/relationships/hyperlink" Target="https://simonclews.com/wp-content/uploads/2018/06/YTSN.pdf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2"/>
            <a:ext cx="9144000" cy="1899920"/>
          </a:xfrm>
          <a:custGeom>
            <a:avLst/>
            <a:gdLst/>
            <a:ahLst/>
            <a:cxnLst/>
            <a:rect l="l" t="t" r="r" b="b"/>
            <a:pathLst>
              <a:path w="9144000" h="1899920">
                <a:moveTo>
                  <a:pt x="9144000" y="0"/>
                </a:moveTo>
                <a:lnTo>
                  <a:pt x="0" y="0"/>
                </a:lnTo>
                <a:lnTo>
                  <a:pt x="0" y="1899678"/>
                </a:lnTo>
                <a:lnTo>
                  <a:pt x="9144000" y="1899678"/>
                </a:lnTo>
                <a:lnTo>
                  <a:pt x="9144000" y="0"/>
                </a:lnTo>
                <a:close/>
              </a:path>
            </a:pathLst>
          </a:custGeom>
          <a:solidFill>
            <a:srgbClr val="1B1F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6553200"/>
            <a:ext cx="9144000" cy="304800"/>
          </a:xfrm>
          <a:custGeom>
            <a:avLst/>
            <a:gdLst/>
            <a:ahLst/>
            <a:cxnLst/>
            <a:rect l="l" t="t" r="r" b="b"/>
            <a:pathLst>
              <a:path w="9144000" h="304800">
                <a:moveTo>
                  <a:pt x="9144000" y="0"/>
                </a:moveTo>
                <a:lnTo>
                  <a:pt x="0" y="0"/>
                </a:lnTo>
                <a:lnTo>
                  <a:pt x="0" y="304800"/>
                </a:lnTo>
                <a:lnTo>
                  <a:pt x="9144000" y="3048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0AB1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96982" y="378614"/>
            <a:ext cx="1538414" cy="1092108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282369" y="4702115"/>
            <a:ext cx="6578600" cy="39116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en-US" sz="2400" b="1" spc="-10">
                <a:solidFill>
                  <a:srgbClr val="1B1F3C"/>
                </a:solidFill>
                <a:latin typeface="Arial"/>
                <a:cs typeface="Arial"/>
              </a:rPr>
              <a:t>Thursday, April 9, 2026 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68581" y="2646661"/>
            <a:ext cx="5995214" cy="289823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>
                <a:solidFill>
                  <a:srgbClr val="1B1F3C"/>
                </a:solidFill>
                <a:latin typeface="Arial"/>
                <a:cs typeface="Arial"/>
              </a:rPr>
              <a:t>OFFICE</a:t>
            </a:r>
            <a:r>
              <a:rPr b="1" spc="-65">
                <a:solidFill>
                  <a:srgbClr val="1B1F3C"/>
                </a:solidFill>
                <a:latin typeface="Arial"/>
                <a:cs typeface="Arial"/>
              </a:rPr>
              <a:t> </a:t>
            </a:r>
            <a:r>
              <a:rPr b="1">
                <a:solidFill>
                  <a:srgbClr val="1B1F3C"/>
                </a:solidFill>
                <a:latin typeface="Arial"/>
                <a:cs typeface="Arial"/>
              </a:rPr>
              <a:t>OF</a:t>
            </a:r>
            <a:r>
              <a:rPr b="1" spc="-60">
                <a:solidFill>
                  <a:srgbClr val="1B1F3C"/>
                </a:solidFill>
                <a:latin typeface="Arial"/>
                <a:cs typeface="Arial"/>
              </a:rPr>
              <a:t> </a:t>
            </a:r>
            <a:r>
              <a:rPr b="1">
                <a:solidFill>
                  <a:srgbClr val="1B1F3C"/>
                </a:solidFill>
                <a:latin typeface="Arial"/>
                <a:cs typeface="Arial"/>
              </a:rPr>
              <a:t>GRADUATE</a:t>
            </a:r>
            <a:r>
              <a:rPr b="1" spc="-5">
                <a:solidFill>
                  <a:srgbClr val="1B1F3C"/>
                </a:solidFill>
                <a:latin typeface="Arial"/>
                <a:cs typeface="Arial"/>
              </a:rPr>
              <a:t> </a:t>
            </a:r>
            <a:r>
              <a:rPr b="1">
                <a:solidFill>
                  <a:srgbClr val="1B1F3C"/>
                </a:solidFill>
                <a:latin typeface="Arial"/>
                <a:cs typeface="Arial"/>
              </a:rPr>
              <a:t>&amp;</a:t>
            </a:r>
            <a:r>
              <a:rPr b="1" spc="-45">
                <a:solidFill>
                  <a:srgbClr val="1B1F3C"/>
                </a:solidFill>
                <a:latin typeface="Arial"/>
                <a:cs typeface="Arial"/>
              </a:rPr>
              <a:t> </a:t>
            </a:r>
            <a:r>
              <a:rPr b="1">
                <a:solidFill>
                  <a:srgbClr val="1B1F3C"/>
                </a:solidFill>
                <a:latin typeface="Arial"/>
                <a:cs typeface="Arial"/>
              </a:rPr>
              <a:t>PROFESSIONAL</a:t>
            </a:r>
            <a:r>
              <a:rPr b="1" spc="-25">
                <a:solidFill>
                  <a:srgbClr val="1B1F3C"/>
                </a:solidFill>
                <a:latin typeface="Arial"/>
                <a:cs typeface="Arial"/>
              </a:rPr>
              <a:t> </a:t>
            </a:r>
            <a:r>
              <a:rPr b="1" spc="-10">
                <a:solidFill>
                  <a:srgbClr val="1B1F3C"/>
                </a:solidFill>
                <a:latin typeface="Arial"/>
                <a:cs typeface="Arial"/>
              </a:rPr>
              <a:t>STUDIES</a:t>
            </a:r>
            <a:endParaRPr>
              <a:latin typeface="Arial"/>
              <a:cs typeface="Arial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14887" y="5729756"/>
            <a:ext cx="1902604" cy="340403"/>
          </a:xfrm>
          <a:prstGeom prst="rect">
            <a:avLst/>
          </a:prstGeom>
        </p:spPr>
      </p:pic>
      <p:sp>
        <p:nvSpPr>
          <p:cNvPr id="9" name="object 6">
            <a:extLst>
              <a:ext uri="{FF2B5EF4-FFF2-40B4-BE49-F238E27FC236}">
                <a16:creationId xmlns:a16="http://schemas.microsoft.com/office/drawing/2014/main" id="{624230B4-B6A5-E6D7-AA16-8B7F65BD8FA6}"/>
              </a:ext>
            </a:extLst>
          </p:cNvPr>
          <p:cNvSpPr txBox="1"/>
          <p:nvPr/>
        </p:nvSpPr>
        <p:spPr>
          <a:xfrm>
            <a:off x="1282369" y="3141638"/>
            <a:ext cx="6578600" cy="1305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800" b="1" spc="-10">
                <a:solidFill>
                  <a:srgbClr val="1B1F3C"/>
                </a:solidFill>
                <a:latin typeface="Arial"/>
                <a:cs typeface="Arial"/>
              </a:rPr>
              <a:t>3-MINUTE RESEARCH PRESENTATION (3MRP) COMPETITION INFORMATION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1137920"/>
          </a:xfrm>
          <a:custGeom>
            <a:avLst/>
            <a:gdLst/>
            <a:ahLst/>
            <a:cxnLst/>
            <a:rect l="l" t="t" r="r" b="b"/>
            <a:pathLst>
              <a:path w="9144000" h="1137920">
                <a:moveTo>
                  <a:pt x="9144000" y="0"/>
                </a:moveTo>
                <a:lnTo>
                  <a:pt x="0" y="0"/>
                </a:lnTo>
                <a:lnTo>
                  <a:pt x="0" y="1137881"/>
                </a:lnTo>
                <a:lnTo>
                  <a:pt x="9144000" y="1137881"/>
                </a:lnTo>
                <a:lnTo>
                  <a:pt x="9144000" y="0"/>
                </a:lnTo>
                <a:close/>
              </a:path>
            </a:pathLst>
          </a:custGeom>
          <a:solidFill>
            <a:srgbClr val="1B1F3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6621" rIns="0" bIns="0" rtlCol="0">
            <a:spAutoFit/>
          </a:bodyPr>
          <a:lstStyle/>
          <a:p>
            <a:pPr marL="885825">
              <a:lnSpc>
                <a:spcPct val="100000"/>
              </a:lnSpc>
              <a:spcBef>
                <a:spcPts val="95"/>
              </a:spcBef>
            </a:pPr>
            <a:r>
              <a:rPr cap="small"/>
              <a:t>Sample</a:t>
            </a:r>
            <a:r>
              <a:rPr cap="small" spc="-15"/>
              <a:t> </a:t>
            </a:r>
            <a:r>
              <a:rPr cap="small"/>
              <a:t>Presentation</a:t>
            </a:r>
            <a:r>
              <a:rPr cap="small" spc="-35"/>
              <a:t> </a:t>
            </a:r>
            <a:r>
              <a:rPr cap="small" spc="-50"/>
              <a:t>Slides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42827" y="1354794"/>
            <a:ext cx="4248772" cy="268070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3035" y="4041894"/>
            <a:ext cx="4589780" cy="257936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5699122" y="4577426"/>
            <a:ext cx="3161665" cy="1855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u="sng">
                <a:solidFill>
                  <a:srgbClr val="003366"/>
                </a:solidFill>
                <a:uFill>
                  <a:solidFill>
                    <a:srgbClr val="003366"/>
                  </a:solidFill>
                </a:uFill>
                <a:latin typeface="Arial"/>
                <a:cs typeface="Arial"/>
              </a:rPr>
              <a:t>Sample</a:t>
            </a:r>
            <a:r>
              <a:rPr sz="2000" b="1" u="sng" spc="-40">
                <a:solidFill>
                  <a:srgbClr val="003366"/>
                </a:solidFill>
                <a:uFill>
                  <a:solidFill>
                    <a:srgbClr val="003366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>
                <a:solidFill>
                  <a:srgbClr val="003366"/>
                </a:solidFill>
                <a:uFill>
                  <a:solidFill>
                    <a:srgbClr val="003366"/>
                  </a:solidFill>
                </a:uFill>
                <a:latin typeface="Arial"/>
                <a:cs typeface="Arial"/>
              </a:rPr>
              <a:t>slide</a:t>
            </a:r>
            <a:r>
              <a:rPr sz="2000" b="1" u="sng" spc="-50">
                <a:solidFill>
                  <a:srgbClr val="003366"/>
                </a:solidFill>
                <a:uFill>
                  <a:solidFill>
                    <a:srgbClr val="003366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25">
                <a:solidFill>
                  <a:srgbClr val="003366"/>
                </a:solidFill>
                <a:uFill>
                  <a:solidFill>
                    <a:srgbClr val="003366"/>
                  </a:solidFill>
                </a:uFill>
                <a:latin typeface="Arial"/>
                <a:cs typeface="Arial"/>
              </a:rPr>
              <a:t>#2</a:t>
            </a:r>
            <a:endParaRPr sz="20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2000">
                <a:solidFill>
                  <a:srgbClr val="003366"/>
                </a:solidFill>
                <a:latin typeface="Arial"/>
                <a:cs typeface="Arial"/>
              </a:rPr>
              <a:t>Clear</a:t>
            </a:r>
            <a:r>
              <a:rPr sz="2000" spc="-45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2000" spc="-10">
                <a:solidFill>
                  <a:srgbClr val="003366"/>
                </a:solidFill>
                <a:latin typeface="Arial"/>
                <a:cs typeface="Arial"/>
              </a:rPr>
              <a:t>layout</a:t>
            </a:r>
            <a:endParaRPr sz="20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</a:tabLst>
            </a:pPr>
            <a:r>
              <a:rPr sz="2000">
                <a:solidFill>
                  <a:srgbClr val="003366"/>
                </a:solidFill>
                <a:latin typeface="Arial"/>
                <a:cs typeface="Arial"/>
              </a:rPr>
              <a:t>Balanced</a:t>
            </a:r>
            <a:r>
              <a:rPr sz="2000" spc="-5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2000" spc="-10">
                <a:solidFill>
                  <a:srgbClr val="003366"/>
                </a:solidFill>
                <a:latin typeface="Arial"/>
                <a:cs typeface="Arial"/>
              </a:rPr>
              <a:t>content</a:t>
            </a:r>
            <a:endParaRPr sz="20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2000">
                <a:solidFill>
                  <a:srgbClr val="003366"/>
                </a:solidFill>
                <a:latin typeface="Arial"/>
                <a:cs typeface="Arial"/>
              </a:rPr>
              <a:t>Consistent</a:t>
            </a:r>
            <a:r>
              <a:rPr sz="2000" spc="-8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2000">
                <a:solidFill>
                  <a:srgbClr val="003366"/>
                </a:solidFill>
                <a:latin typeface="Arial"/>
                <a:cs typeface="Arial"/>
              </a:rPr>
              <a:t>visual</a:t>
            </a:r>
            <a:r>
              <a:rPr sz="2000" spc="-35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2000" spc="-20">
                <a:solidFill>
                  <a:srgbClr val="003366"/>
                </a:solidFill>
                <a:latin typeface="Arial"/>
                <a:cs typeface="Arial"/>
              </a:rPr>
              <a:t>theme</a:t>
            </a:r>
            <a:endParaRPr sz="20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2000">
                <a:solidFill>
                  <a:srgbClr val="003366"/>
                </a:solidFill>
                <a:latin typeface="Arial"/>
                <a:cs typeface="Arial"/>
              </a:rPr>
              <a:t>Easy</a:t>
            </a:r>
            <a:r>
              <a:rPr sz="2000" spc="-15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2000">
                <a:solidFill>
                  <a:srgbClr val="003366"/>
                </a:solidFill>
                <a:latin typeface="Arial"/>
                <a:cs typeface="Arial"/>
              </a:rPr>
              <a:t>to</a:t>
            </a:r>
            <a:r>
              <a:rPr sz="2000" spc="-15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2000">
                <a:solidFill>
                  <a:srgbClr val="003366"/>
                </a:solidFill>
                <a:latin typeface="Arial"/>
                <a:cs typeface="Arial"/>
              </a:rPr>
              <a:t>understand</a:t>
            </a:r>
            <a:r>
              <a:rPr sz="2000" spc="-6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2000" spc="-20">
                <a:solidFill>
                  <a:srgbClr val="003366"/>
                </a:solidFill>
                <a:latin typeface="Arial"/>
                <a:cs typeface="Arial"/>
              </a:rPr>
              <a:t>topic</a:t>
            </a:r>
            <a:endParaRPr sz="20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2000" spc="-10">
                <a:solidFill>
                  <a:srgbClr val="003366"/>
                </a:solidFill>
                <a:latin typeface="Arial"/>
                <a:cs typeface="Arial"/>
              </a:rPr>
              <a:t>Professional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9237" y="1606963"/>
            <a:ext cx="3425190" cy="1854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2400"/>
              </a:lnSpc>
              <a:spcBef>
                <a:spcPts val="105"/>
              </a:spcBef>
            </a:pPr>
            <a:r>
              <a:rPr sz="2000" b="1" u="sng">
                <a:solidFill>
                  <a:srgbClr val="003366"/>
                </a:solidFill>
                <a:uFill>
                  <a:solidFill>
                    <a:srgbClr val="003366"/>
                  </a:solidFill>
                </a:uFill>
                <a:latin typeface="Arial"/>
                <a:cs typeface="Arial"/>
              </a:rPr>
              <a:t>Sample</a:t>
            </a:r>
            <a:r>
              <a:rPr sz="2000" b="1" u="sng" spc="-40">
                <a:solidFill>
                  <a:srgbClr val="003366"/>
                </a:solidFill>
                <a:uFill>
                  <a:solidFill>
                    <a:srgbClr val="003366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>
                <a:solidFill>
                  <a:srgbClr val="003366"/>
                </a:solidFill>
                <a:uFill>
                  <a:solidFill>
                    <a:srgbClr val="003366"/>
                  </a:solidFill>
                </a:uFill>
                <a:latin typeface="Arial"/>
                <a:cs typeface="Arial"/>
              </a:rPr>
              <a:t>slide</a:t>
            </a:r>
            <a:r>
              <a:rPr sz="2000" b="1" u="sng" spc="-50">
                <a:solidFill>
                  <a:srgbClr val="003366"/>
                </a:solidFill>
                <a:uFill>
                  <a:solidFill>
                    <a:srgbClr val="003366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25">
                <a:solidFill>
                  <a:srgbClr val="003366"/>
                </a:solidFill>
                <a:uFill>
                  <a:solidFill>
                    <a:srgbClr val="003366"/>
                  </a:solidFill>
                </a:uFill>
                <a:latin typeface="Arial"/>
                <a:cs typeface="Arial"/>
              </a:rPr>
              <a:t>#1</a:t>
            </a:r>
            <a:endParaRPr sz="2000">
              <a:latin typeface="Arial"/>
              <a:cs typeface="Arial"/>
            </a:endParaRPr>
          </a:p>
          <a:p>
            <a:pPr marL="354965" indent="-342265">
              <a:lnSpc>
                <a:spcPts val="2400"/>
              </a:lnSpc>
              <a:buChar char="•"/>
              <a:tabLst>
                <a:tab pos="354965" algn="l"/>
              </a:tabLst>
            </a:pPr>
            <a:r>
              <a:rPr sz="2000">
                <a:solidFill>
                  <a:srgbClr val="003366"/>
                </a:solidFill>
                <a:latin typeface="Arial"/>
                <a:cs typeface="Arial"/>
              </a:rPr>
              <a:t>Confusing</a:t>
            </a:r>
            <a:r>
              <a:rPr sz="2000" spc="-6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2000" spc="-10">
                <a:solidFill>
                  <a:srgbClr val="003366"/>
                </a:solidFill>
                <a:latin typeface="Arial"/>
                <a:cs typeface="Arial"/>
              </a:rPr>
              <a:t>layout</a:t>
            </a:r>
            <a:endParaRPr sz="20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2000" spc="-55">
                <a:solidFill>
                  <a:srgbClr val="003366"/>
                </a:solidFill>
                <a:latin typeface="Arial"/>
                <a:cs typeface="Arial"/>
              </a:rPr>
              <a:t>Too</a:t>
            </a:r>
            <a:r>
              <a:rPr sz="2000" spc="-5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2000">
                <a:solidFill>
                  <a:srgbClr val="003366"/>
                </a:solidFill>
                <a:latin typeface="Arial"/>
                <a:cs typeface="Arial"/>
              </a:rPr>
              <a:t>much</a:t>
            </a:r>
            <a:r>
              <a:rPr sz="2000" spc="-65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2000" spc="-10">
                <a:solidFill>
                  <a:srgbClr val="003366"/>
                </a:solidFill>
                <a:latin typeface="Arial"/>
                <a:cs typeface="Arial"/>
              </a:rPr>
              <a:t>content</a:t>
            </a:r>
            <a:endParaRPr sz="20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2000">
                <a:solidFill>
                  <a:srgbClr val="003366"/>
                </a:solidFill>
                <a:latin typeface="Arial"/>
                <a:cs typeface="Arial"/>
              </a:rPr>
              <a:t>Inconsistent</a:t>
            </a:r>
            <a:r>
              <a:rPr sz="2000" spc="-6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2000" spc="-10">
                <a:solidFill>
                  <a:srgbClr val="003366"/>
                </a:solidFill>
                <a:latin typeface="Arial"/>
                <a:cs typeface="Arial"/>
              </a:rPr>
              <a:t>images</a:t>
            </a:r>
            <a:endParaRPr sz="20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2000">
                <a:solidFill>
                  <a:srgbClr val="003366"/>
                </a:solidFill>
                <a:latin typeface="Arial"/>
                <a:cs typeface="Arial"/>
              </a:rPr>
              <a:t>No</a:t>
            </a:r>
            <a:r>
              <a:rPr sz="2000" spc="-3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2000" spc="-10">
                <a:solidFill>
                  <a:srgbClr val="003366"/>
                </a:solidFill>
                <a:latin typeface="Arial"/>
                <a:cs typeface="Arial"/>
              </a:rPr>
              <a:t>hierarchy</a:t>
            </a:r>
            <a:endParaRPr sz="20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2000">
                <a:solidFill>
                  <a:srgbClr val="003366"/>
                </a:solidFill>
                <a:latin typeface="Arial"/>
                <a:cs typeface="Arial"/>
              </a:rPr>
              <a:t>Difficult</a:t>
            </a:r>
            <a:r>
              <a:rPr sz="2000" spc="-40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2000">
                <a:solidFill>
                  <a:srgbClr val="003366"/>
                </a:solidFill>
                <a:latin typeface="Arial"/>
                <a:cs typeface="Arial"/>
              </a:rPr>
              <a:t>to</a:t>
            </a:r>
            <a:r>
              <a:rPr sz="2000" spc="-45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2000">
                <a:solidFill>
                  <a:srgbClr val="003366"/>
                </a:solidFill>
                <a:latin typeface="Arial"/>
                <a:cs typeface="Arial"/>
              </a:rPr>
              <a:t>understand</a:t>
            </a:r>
            <a:r>
              <a:rPr sz="2000" spc="-85">
                <a:solidFill>
                  <a:srgbClr val="003366"/>
                </a:solidFill>
                <a:latin typeface="Arial"/>
                <a:cs typeface="Arial"/>
              </a:rPr>
              <a:t> </a:t>
            </a:r>
            <a:r>
              <a:rPr sz="2000" spc="-20">
                <a:solidFill>
                  <a:srgbClr val="003366"/>
                </a:solidFill>
                <a:latin typeface="Arial"/>
                <a:cs typeface="Arial"/>
              </a:rPr>
              <a:t>topic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333750" y="1847843"/>
            <a:ext cx="1047750" cy="171450"/>
            <a:chOff x="3333750" y="1847843"/>
            <a:chExt cx="1047750" cy="171450"/>
          </a:xfrm>
        </p:grpSpPr>
        <p:sp>
          <p:nvSpPr>
            <p:cNvPr id="9" name="object 9"/>
            <p:cNvSpPr/>
            <p:nvPr/>
          </p:nvSpPr>
          <p:spPr>
            <a:xfrm>
              <a:off x="3333750" y="1933574"/>
              <a:ext cx="904875" cy="0"/>
            </a:xfrm>
            <a:custGeom>
              <a:avLst/>
              <a:gdLst/>
              <a:ahLst/>
              <a:cxnLst/>
              <a:rect l="l" t="t" r="r" b="b"/>
              <a:pathLst>
                <a:path w="904875">
                  <a:moveTo>
                    <a:pt x="0" y="0"/>
                  </a:moveTo>
                  <a:lnTo>
                    <a:pt x="904875" y="0"/>
                  </a:lnTo>
                </a:path>
              </a:pathLst>
            </a:custGeom>
            <a:ln w="57150">
              <a:solidFill>
                <a:srgbClr val="F9AC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210041" y="1847843"/>
              <a:ext cx="172085" cy="171450"/>
            </a:xfrm>
            <a:custGeom>
              <a:avLst/>
              <a:gdLst/>
              <a:ahLst/>
              <a:cxnLst/>
              <a:rect l="l" t="t" r="r" b="b"/>
              <a:pathLst>
                <a:path w="172085" h="171450">
                  <a:moveTo>
                    <a:pt x="12" y="0"/>
                  </a:moveTo>
                  <a:lnTo>
                    <a:pt x="0" y="171450"/>
                  </a:lnTo>
                  <a:lnTo>
                    <a:pt x="171462" y="85737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9AC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4791071" y="4685369"/>
            <a:ext cx="829310" cy="171450"/>
            <a:chOff x="4791071" y="4685369"/>
            <a:chExt cx="829310" cy="171450"/>
          </a:xfrm>
        </p:grpSpPr>
        <p:sp>
          <p:nvSpPr>
            <p:cNvPr id="12" name="object 12"/>
            <p:cNvSpPr/>
            <p:nvPr/>
          </p:nvSpPr>
          <p:spPr>
            <a:xfrm>
              <a:off x="4933947" y="4771101"/>
              <a:ext cx="686435" cy="0"/>
            </a:xfrm>
            <a:custGeom>
              <a:avLst/>
              <a:gdLst/>
              <a:ahLst/>
              <a:cxnLst/>
              <a:rect l="l" t="t" r="r" b="b"/>
              <a:pathLst>
                <a:path w="686435">
                  <a:moveTo>
                    <a:pt x="686435" y="0"/>
                  </a:moveTo>
                  <a:lnTo>
                    <a:pt x="0" y="0"/>
                  </a:lnTo>
                </a:path>
              </a:pathLst>
            </a:custGeom>
            <a:ln w="57150">
              <a:solidFill>
                <a:srgbClr val="F9AC3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791071" y="4685369"/>
              <a:ext cx="172085" cy="171450"/>
            </a:xfrm>
            <a:custGeom>
              <a:avLst/>
              <a:gdLst/>
              <a:ahLst/>
              <a:cxnLst/>
              <a:rect l="l" t="t" r="r" b="b"/>
              <a:pathLst>
                <a:path w="172085" h="171450">
                  <a:moveTo>
                    <a:pt x="171450" y="0"/>
                  </a:moveTo>
                  <a:lnTo>
                    <a:pt x="0" y="85737"/>
                  </a:lnTo>
                  <a:lnTo>
                    <a:pt x="171462" y="171450"/>
                  </a:lnTo>
                  <a:lnTo>
                    <a:pt x="171450" y="0"/>
                  </a:lnTo>
                  <a:close/>
                </a:path>
              </a:pathLst>
            </a:custGeom>
            <a:solidFill>
              <a:srgbClr val="F9AC3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C9C7408E-55A0-5E6D-C693-228860136217}"/>
              </a:ext>
            </a:extLst>
          </p:cNvPr>
          <p:cNvSpPr txBox="1"/>
          <p:nvPr/>
        </p:nvSpPr>
        <p:spPr>
          <a:xfrm>
            <a:off x="4784612" y="4037429"/>
            <a:ext cx="4214957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">
                <a:solidFill>
                  <a:srgbClr val="002060"/>
                </a:solidFill>
                <a:latin typeface="Arial"/>
                <a:cs typeface="Arial"/>
              </a:rPr>
              <a:t>Photo of a poorly organized poster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703436C-3A40-DBFB-4529-399E0DDAA248}"/>
              </a:ext>
            </a:extLst>
          </p:cNvPr>
          <p:cNvSpPr txBox="1"/>
          <p:nvPr/>
        </p:nvSpPr>
        <p:spPr>
          <a:xfrm>
            <a:off x="154245" y="6615259"/>
            <a:ext cx="4594335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">
                <a:solidFill>
                  <a:srgbClr val="002060"/>
                </a:solidFill>
                <a:latin typeface="Arial"/>
                <a:cs typeface="Arial"/>
              </a:rPr>
              <a:t>Photo of a well-organized poster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0421" rIns="0" bIns="0" rtlCol="0">
            <a:spAutoFit/>
          </a:bodyPr>
          <a:lstStyle/>
          <a:p>
            <a:pPr marL="1497330">
              <a:lnSpc>
                <a:spcPct val="100000"/>
              </a:lnSpc>
              <a:spcBef>
                <a:spcPts val="95"/>
              </a:spcBef>
            </a:pPr>
            <a:r>
              <a:rPr cap="small"/>
              <a:t>Quick Narrative</a:t>
            </a:r>
            <a:r>
              <a:rPr cap="small" spc="5"/>
              <a:t> </a:t>
            </a:r>
            <a:r>
              <a:rPr cap="small" spc="-75"/>
              <a:t>Tips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5310" y="1503679"/>
            <a:ext cx="7066280" cy="430530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530"/>
              </a:spcBef>
              <a:buClr>
                <a:srgbClr val="003163"/>
              </a:buClr>
              <a:buFont typeface="Arial"/>
              <a:buChar char="•"/>
              <a:tabLst>
                <a:tab pos="354965" algn="l"/>
              </a:tabLst>
            </a:pPr>
            <a:r>
              <a:rPr sz="1800" b="1">
                <a:solidFill>
                  <a:srgbClr val="1B1F3C"/>
                </a:solidFill>
                <a:latin typeface="Arial"/>
                <a:cs typeface="Arial"/>
              </a:rPr>
              <a:t>Explain</a:t>
            </a:r>
            <a:r>
              <a:rPr sz="1800" b="1" spc="-40">
                <a:solidFill>
                  <a:srgbClr val="1B1F3C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1B1F3C"/>
                </a:solidFill>
                <a:latin typeface="Arial"/>
                <a:cs typeface="Arial"/>
              </a:rPr>
              <a:t>concepts</a:t>
            </a:r>
            <a:r>
              <a:rPr sz="1800" b="1" spc="-35">
                <a:solidFill>
                  <a:srgbClr val="1B1F3C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1B1F3C"/>
                </a:solidFill>
                <a:latin typeface="Arial"/>
                <a:cs typeface="Arial"/>
              </a:rPr>
              <a:t>or</a:t>
            </a:r>
            <a:r>
              <a:rPr sz="1800" b="1" spc="-40">
                <a:solidFill>
                  <a:srgbClr val="1B1F3C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1B1F3C"/>
                </a:solidFill>
                <a:latin typeface="Arial"/>
                <a:cs typeface="Arial"/>
              </a:rPr>
              <a:t>process</a:t>
            </a:r>
            <a:r>
              <a:rPr sz="1800" b="1" spc="-35">
                <a:solidFill>
                  <a:srgbClr val="1B1F3C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1B1F3C"/>
                </a:solidFill>
                <a:latin typeface="Arial"/>
                <a:cs typeface="Arial"/>
              </a:rPr>
              <a:t>as</a:t>
            </a:r>
            <a:r>
              <a:rPr sz="1800" b="1" spc="-25">
                <a:solidFill>
                  <a:srgbClr val="1B1F3C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1B1F3C"/>
                </a:solidFill>
                <a:latin typeface="Arial"/>
                <a:cs typeface="Arial"/>
              </a:rPr>
              <a:t>needed</a:t>
            </a:r>
            <a:endParaRPr sz="1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434"/>
              </a:spcBef>
              <a:buFont typeface="Arial"/>
              <a:buChar char="•"/>
              <a:tabLst>
                <a:tab pos="756285" algn="l"/>
              </a:tabLst>
            </a:pP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Understand</a:t>
            </a:r>
            <a:r>
              <a:rPr sz="1800" b="1" spc="-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your</a:t>
            </a:r>
            <a:r>
              <a:rPr sz="1800" b="1" spc="-4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audience’s</a:t>
            </a:r>
            <a:r>
              <a:rPr sz="1800" b="1" spc="-6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level</a:t>
            </a:r>
            <a:r>
              <a:rPr sz="1800" b="1" spc="-1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of</a:t>
            </a:r>
            <a:r>
              <a:rPr sz="1800" b="1" spc="-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006FC0"/>
                </a:solidFill>
                <a:latin typeface="Arial"/>
                <a:cs typeface="Arial"/>
              </a:rPr>
              <a:t>knowledge</a:t>
            </a:r>
            <a:endParaRPr sz="1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756285" algn="l"/>
              </a:tabLst>
            </a:pP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Use</a:t>
            </a:r>
            <a:r>
              <a:rPr sz="1800" b="1" spc="-3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specialized</a:t>
            </a:r>
            <a:r>
              <a:rPr sz="1800" b="1" spc="-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terms</a:t>
            </a:r>
            <a:r>
              <a:rPr sz="1800" b="1" spc="-2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as</a:t>
            </a:r>
            <a:r>
              <a:rPr sz="1800" b="1" spc="-1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needed,</a:t>
            </a:r>
            <a:r>
              <a:rPr sz="1800" b="1" spc="-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but</a:t>
            </a:r>
            <a:r>
              <a:rPr sz="1800" b="1" spc="-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define</a:t>
            </a:r>
            <a:r>
              <a:rPr sz="1800" b="1" spc="-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them</a:t>
            </a:r>
            <a:r>
              <a:rPr sz="1800" b="1" spc="-2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006FC0"/>
                </a:solidFill>
                <a:latin typeface="Arial"/>
                <a:cs typeface="Arial"/>
              </a:rPr>
              <a:t>(briefly)</a:t>
            </a:r>
            <a:endParaRPr sz="1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756285" algn="l"/>
              </a:tabLst>
            </a:pP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Address</a:t>
            </a:r>
            <a:r>
              <a:rPr sz="1800" b="1" spc="-2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the</a:t>
            </a:r>
            <a:r>
              <a:rPr sz="1800" b="1" spc="-8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“Why/Potential</a:t>
            </a:r>
            <a:r>
              <a:rPr sz="1800" b="1" spc="-6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006FC0"/>
                </a:solidFill>
                <a:latin typeface="Arial"/>
                <a:cs typeface="Arial"/>
              </a:rPr>
              <a:t>Impact”</a:t>
            </a:r>
            <a:endParaRPr sz="18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955"/>
              </a:spcBef>
              <a:buClr>
                <a:srgbClr val="006FC0"/>
              </a:buClr>
              <a:buFont typeface="Arial"/>
              <a:buChar char="•"/>
            </a:pPr>
            <a:endParaRPr sz="1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lr>
                <a:srgbClr val="003163"/>
              </a:buClr>
              <a:buFont typeface="Arial"/>
              <a:buChar char="•"/>
              <a:tabLst>
                <a:tab pos="354965" algn="l"/>
              </a:tabLst>
            </a:pPr>
            <a:r>
              <a:rPr sz="1800" b="1">
                <a:solidFill>
                  <a:srgbClr val="1B1F3C"/>
                </a:solidFill>
                <a:latin typeface="Arial"/>
                <a:cs typeface="Arial"/>
              </a:rPr>
              <a:t>Use</a:t>
            </a:r>
            <a:r>
              <a:rPr sz="1800" b="1" spc="-30">
                <a:solidFill>
                  <a:srgbClr val="1B1F3C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1B1F3C"/>
                </a:solidFill>
                <a:latin typeface="Arial"/>
                <a:cs typeface="Arial"/>
              </a:rPr>
              <a:t>language</a:t>
            </a:r>
            <a:r>
              <a:rPr sz="1800" b="1" spc="-50">
                <a:solidFill>
                  <a:srgbClr val="1B1F3C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1B1F3C"/>
                </a:solidFill>
                <a:latin typeface="Arial"/>
                <a:cs typeface="Arial"/>
              </a:rPr>
              <a:t>and</a:t>
            </a:r>
            <a:r>
              <a:rPr sz="1800" b="1" spc="-40">
                <a:solidFill>
                  <a:srgbClr val="1B1F3C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1B1F3C"/>
                </a:solidFill>
                <a:latin typeface="Arial"/>
                <a:cs typeface="Arial"/>
              </a:rPr>
              <a:t>numbers</a:t>
            </a:r>
            <a:r>
              <a:rPr sz="1800" b="1" spc="-40">
                <a:solidFill>
                  <a:srgbClr val="1B1F3C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1B1F3C"/>
                </a:solidFill>
                <a:latin typeface="Arial"/>
                <a:cs typeface="Arial"/>
              </a:rPr>
              <a:t>for</a:t>
            </a:r>
            <a:r>
              <a:rPr sz="1800" b="1" spc="-45">
                <a:solidFill>
                  <a:srgbClr val="1B1F3C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1B1F3C"/>
                </a:solidFill>
                <a:latin typeface="Arial"/>
                <a:cs typeface="Arial"/>
              </a:rPr>
              <a:t>impact</a:t>
            </a:r>
            <a:endParaRPr sz="1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434"/>
              </a:spcBef>
              <a:buFont typeface="Arial"/>
              <a:buChar char="•"/>
              <a:tabLst>
                <a:tab pos="756285" algn="l"/>
              </a:tabLst>
            </a:pP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Don’t</a:t>
            </a:r>
            <a:r>
              <a:rPr sz="1800" b="1" spc="-5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overwhelm</a:t>
            </a:r>
            <a:r>
              <a:rPr sz="1800" b="1" spc="-4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with</a:t>
            </a:r>
            <a:r>
              <a:rPr sz="1800" b="1" spc="-6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numbers,</a:t>
            </a:r>
            <a:r>
              <a:rPr sz="1800" b="1" spc="-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but</a:t>
            </a:r>
            <a:r>
              <a:rPr sz="1800" b="1" spc="-4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illustrate</a:t>
            </a:r>
            <a:r>
              <a:rPr sz="1800" b="1" spc="-3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006FC0"/>
                </a:solidFill>
                <a:latin typeface="Arial"/>
                <a:cs typeface="Arial"/>
              </a:rPr>
              <a:t>trends</a:t>
            </a:r>
            <a:endParaRPr sz="1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756285" algn="l"/>
              </a:tabLst>
            </a:pP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Use</a:t>
            </a:r>
            <a:r>
              <a:rPr sz="1800" b="1" spc="-2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analogies</a:t>
            </a:r>
            <a:r>
              <a:rPr sz="1800" b="1" spc="-4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to</a:t>
            </a:r>
            <a:r>
              <a:rPr sz="1800" b="1" spc="-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explain</a:t>
            </a:r>
            <a:r>
              <a:rPr sz="1800" b="1" spc="-2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a</a:t>
            </a:r>
            <a:r>
              <a:rPr sz="1800" b="1" spc="-3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complex</a:t>
            </a:r>
            <a:r>
              <a:rPr sz="1800" b="1" spc="-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006FC0"/>
                </a:solidFill>
                <a:latin typeface="Arial"/>
                <a:cs typeface="Arial"/>
              </a:rPr>
              <a:t>topic</a:t>
            </a:r>
            <a:endParaRPr sz="18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955"/>
              </a:spcBef>
              <a:buClr>
                <a:srgbClr val="006FC0"/>
              </a:buClr>
              <a:buFont typeface="Arial"/>
              <a:buChar char="•"/>
            </a:pPr>
            <a:endParaRPr sz="1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lr>
                <a:srgbClr val="003163"/>
              </a:buClr>
              <a:buFont typeface="Arial"/>
              <a:buChar char="•"/>
              <a:tabLst>
                <a:tab pos="354965" algn="l"/>
              </a:tabLst>
            </a:pPr>
            <a:r>
              <a:rPr sz="1800" b="1">
                <a:solidFill>
                  <a:srgbClr val="1B1F3C"/>
                </a:solidFill>
                <a:latin typeface="Arial"/>
                <a:cs typeface="Arial"/>
              </a:rPr>
              <a:t>Map</a:t>
            </a:r>
            <a:r>
              <a:rPr sz="1800" b="1" spc="-45">
                <a:solidFill>
                  <a:srgbClr val="1B1F3C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1B1F3C"/>
                </a:solidFill>
                <a:latin typeface="Arial"/>
                <a:cs typeface="Arial"/>
              </a:rPr>
              <a:t>out</a:t>
            </a:r>
            <a:r>
              <a:rPr sz="1800" b="1" spc="-55">
                <a:solidFill>
                  <a:srgbClr val="1B1F3C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1B1F3C"/>
                </a:solidFill>
                <a:latin typeface="Arial"/>
                <a:cs typeface="Arial"/>
              </a:rPr>
              <a:t>your</a:t>
            </a:r>
            <a:r>
              <a:rPr sz="1800" b="1" spc="-55">
                <a:solidFill>
                  <a:srgbClr val="1B1F3C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1B1F3C"/>
                </a:solidFill>
                <a:latin typeface="Arial"/>
                <a:cs typeface="Arial"/>
              </a:rPr>
              <a:t>narrative</a:t>
            </a:r>
            <a:r>
              <a:rPr sz="1800" b="1" spc="-5">
                <a:solidFill>
                  <a:srgbClr val="1B1F3C"/>
                </a:solidFill>
                <a:latin typeface="Arial"/>
                <a:cs typeface="Arial"/>
              </a:rPr>
              <a:t> </a:t>
            </a:r>
            <a:r>
              <a:rPr sz="1800" b="1" spc="-20">
                <a:solidFill>
                  <a:srgbClr val="1B1F3C"/>
                </a:solidFill>
                <a:latin typeface="Arial"/>
                <a:cs typeface="Arial"/>
              </a:rPr>
              <a:t>flow</a:t>
            </a:r>
            <a:endParaRPr sz="1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756285" algn="l"/>
              </a:tabLst>
            </a:pP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Narrative</a:t>
            </a:r>
            <a:r>
              <a:rPr sz="1800" b="1" spc="2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=</a:t>
            </a:r>
            <a:r>
              <a:rPr sz="1800" b="1" spc="-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plot</a:t>
            </a:r>
            <a:r>
              <a:rPr sz="1800" b="1" spc="-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or</a:t>
            </a:r>
            <a:r>
              <a:rPr sz="1800" b="1" spc="-4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story: getting</a:t>
            </a:r>
            <a:r>
              <a:rPr sz="1800" b="1" spc="-4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from</a:t>
            </a:r>
            <a:r>
              <a:rPr sz="1800" b="1" spc="-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point</a:t>
            </a:r>
            <a:r>
              <a:rPr sz="1800" b="1" spc="-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A</a:t>
            </a:r>
            <a:r>
              <a:rPr sz="1800" b="1" spc="-2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to</a:t>
            </a:r>
            <a:r>
              <a:rPr sz="1800" b="1" spc="-3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B</a:t>
            </a:r>
            <a:r>
              <a:rPr sz="1800" b="1" spc="-2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to</a:t>
            </a:r>
            <a:r>
              <a:rPr sz="1800" b="1" spc="-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50">
                <a:solidFill>
                  <a:srgbClr val="006FC0"/>
                </a:solidFill>
                <a:latin typeface="Arial"/>
                <a:cs typeface="Arial"/>
              </a:rPr>
              <a:t>C</a:t>
            </a:r>
            <a:endParaRPr sz="1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434"/>
              </a:spcBef>
              <a:buFont typeface="Arial"/>
              <a:buChar char="•"/>
              <a:tabLst>
                <a:tab pos="756285" algn="l"/>
              </a:tabLst>
            </a:pP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Raise</a:t>
            </a:r>
            <a:r>
              <a:rPr sz="1800" b="1" spc="-2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a</a:t>
            </a:r>
            <a:r>
              <a:rPr sz="1800" b="1" spc="-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question,</a:t>
            </a:r>
            <a:r>
              <a:rPr sz="1800" b="1" spc="-5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then</a:t>
            </a:r>
            <a:r>
              <a:rPr sz="1800" b="1" spc="-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satisfy</a:t>
            </a:r>
            <a:r>
              <a:rPr sz="1800" b="1" spc="-2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006FC0"/>
                </a:solidFill>
                <a:latin typeface="Arial"/>
                <a:cs typeface="Arial"/>
              </a:rPr>
              <a:t>expectations</a:t>
            </a:r>
            <a:endParaRPr sz="18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756285" algn="l"/>
              </a:tabLst>
            </a:pP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Underscore</a:t>
            </a:r>
            <a:r>
              <a:rPr sz="1800" b="1" spc="-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the</a:t>
            </a:r>
            <a:r>
              <a:rPr sz="1800" b="1" spc="-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challenges,</a:t>
            </a:r>
            <a:r>
              <a:rPr sz="1800" b="1" spc="-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then</a:t>
            </a:r>
            <a:r>
              <a:rPr sz="1800" b="1" spc="-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release</a:t>
            </a:r>
            <a:r>
              <a:rPr sz="1800" b="1" spc="-1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that</a:t>
            </a:r>
            <a:r>
              <a:rPr sz="1800" b="1" spc="-5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006FC0"/>
                </a:solidFill>
                <a:latin typeface="Arial"/>
                <a:cs typeface="Arial"/>
              </a:rPr>
              <a:t>tension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0421" rIns="0" bIns="0" rtlCol="0">
            <a:spAutoFit/>
          </a:bodyPr>
          <a:lstStyle/>
          <a:p>
            <a:pPr marL="1530350">
              <a:lnSpc>
                <a:spcPct val="100000"/>
              </a:lnSpc>
              <a:spcBef>
                <a:spcPts val="95"/>
              </a:spcBef>
            </a:pPr>
            <a:r>
              <a:rPr cap="small"/>
              <a:t>Oral</a:t>
            </a:r>
            <a:r>
              <a:rPr cap="small" spc="50"/>
              <a:t> </a:t>
            </a:r>
            <a:r>
              <a:rPr cap="small" spc="-45"/>
              <a:t>Communication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5310" y="1655662"/>
            <a:ext cx="7189470" cy="3807453"/>
          </a:xfrm>
          <a:prstGeom prst="rect">
            <a:avLst/>
          </a:prstGeom>
        </p:spPr>
        <p:txBody>
          <a:bodyPr vert="horz" wrap="square" lIns="0" tIns="87630" rIns="0" bIns="0" rtlCol="0" anchor="t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690"/>
              </a:spcBef>
              <a:buChar char="•"/>
              <a:tabLst>
                <a:tab pos="354965" algn="l"/>
              </a:tabLst>
            </a:pPr>
            <a:r>
              <a:rPr sz="2400" spc="-10">
                <a:solidFill>
                  <a:srgbClr val="003163"/>
                </a:solidFill>
                <a:latin typeface="Arial"/>
                <a:cs typeface="Arial"/>
              </a:rPr>
              <a:t>Speaking</a:t>
            </a:r>
            <a:endParaRPr sz="2400">
              <a:latin typeface="Arial"/>
              <a:cs typeface="Arial"/>
            </a:endParaRPr>
          </a:p>
          <a:p>
            <a:pPr marL="1155065" lvl="1" indent="-227965">
              <a:lnSpc>
                <a:spcPct val="100000"/>
              </a:lnSpc>
              <a:spcBef>
                <a:spcPts val="445"/>
              </a:spcBef>
              <a:buChar char="•"/>
              <a:tabLst>
                <a:tab pos="1155065" algn="l"/>
              </a:tabLst>
            </a:pP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Be</a:t>
            </a:r>
            <a:r>
              <a:rPr sz="1800" spc="-10">
                <a:solidFill>
                  <a:srgbClr val="003163"/>
                </a:solidFill>
                <a:latin typeface="Arial"/>
                <a:cs typeface="Arial"/>
              </a:rPr>
              <a:t> concise</a:t>
            </a:r>
            <a:endParaRPr sz="1800">
              <a:latin typeface="Arial"/>
              <a:cs typeface="Arial"/>
            </a:endParaRPr>
          </a:p>
          <a:p>
            <a:pPr marL="1612265" lvl="2" indent="-227965">
              <a:lnSpc>
                <a:spcPct val="100000"/>
              </a:lnSpc>
              <a:spcBef>
                <a:spcPts val="430"/>
              </a:spcBef>
              <a:buChar char="•"/>
              <a:tabLst>
                <a:tab pos="1612265" algn="l"/>
              </a:tabLst>
            </a:pP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Use</a:t>
            </a:r>
            <a:r>
              <a:rPr sz="1800" spc="-2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shorter </a:t>
            </a:r>
            <a:r>
              <a:rPr sz="1800" spc="-10">
                <a:solidFill>
                  <a:srgbClr val="003163"/>
                </a:solidFill>
                <a:latin typeface="Arial"/>
                <a:cs typeface="Arial"/>
              </a:rPr>
              <a:t>sentences</a:t>
            </a:r>
            <a:endParaRPr sz="1800">
              <a:latin typeface="Arial"/>
              <a:cs typeface="Arial"/>
            </a:endParaRPr>
          </a:p>
          <a:p>
            <a:pPr marL="1612265" lvl="2" indent="-227965">
              <a:lnSpc>
                <a:spcPct val="100000"/>
              </a:lnSpc>
              <a:spcBef>
                <a:spcPts val="434"/>
              </a:spcBef>
              <a:buChar char="•"/>
              <a:tabLst>
                <a:tab pos="1612265" algn="l"/>
              </a:tabLst>
            </a:pP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Choose</a:t>
            </a:r>
            <a:r>
              <a:rPr sz="1800" spc="-1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active</a:t>
            </a:r>
            <a:r>
              <a:rPr sz="1800" spc="-1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verbs</a:t>
            </a:r>
            <a:r>
              <a:rPr sz="1800" spc="-2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over</a:t>
            </a:r>
            <a:r>
              <a:rPr sz="1800" spc="-2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passive</a:t>
            </a:r>
            <a:r>
              <a:rPr sz="1800" spc="-1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 spc="-10">
                <a:solidFill>
                  <a:srgbClr val="003163"/>
                </a:solidFill>
                <a:latin typeface="Arial"/>
                <a:cs typeface="Arial"/>
              </a:rPr>
              <a:t>verbs</a:t>
            </a:r>
            <a:endParaRPr sz="1800">
              <a:latin typeface="Arial"/>
              <a:cs typeface="Arial"/>
            </a:endParaRPr>
          </a:p>
          <a:p>
            <a:pPr marL="1155065" lvl="1" indent="-227965">
              <a:lnSpc>
                <a:spcPct val="100000"/>
              </a:lnSpc>
              <a:spcBef>
                <a:spcPts val="430"/>
              </a:spcBef>
              <a:buChar char="•"/>
              <a:tabLst>
                <a:tab pos="1155065" algn="l"/>
              </a:tabLst>
            </a:pP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Avoid</a:t>
            </a:r>
            <a:r>
              <a:rPr sz="1800" spc="-2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technical</a:t>
            </a:r>
            <a:r>
              <a:rPr sz="1800" spc="-2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jargon</a:t>
            </a:r>
            <a:r>
              <a:rPr sz="1800" spc="-2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and</a:t>
            </a:r>
            <a:r>
              <a:rPr sz="1800" spc="-2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 spc="-10">
                <a:solidFill>
                  <a:srgbClr val="003163"/>
                </a:solidFill>
                <a:latin typeface="Arial"/>
                <a:cs typeface="Arial"/>
              </a:rPr>
              <a:t>acronyms</a:t>
            </a:r>
            <a:endParaRPr sz="1800">
              <a:latin typeface="Arial"/>
              <a:cs typeface="Arial"/>
            </a:endParaRPr>
          </a:p>
          <a:p>
            <a:pPr marL="1155065" lvl="1" indent="-227965">
              <a:lnSpc>
                <a:spcPct val="100000"/>
              </a:lnSpc>
              <a:spcBef>
                <a:spcPts val="430"/>
              </a:spcBef>
              <a:buChar char="•"/>
              <a:tabLst>
                <a:tab pos="1155065" algn="l"/>
              </a:tabLst>
            </a:pP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Slow</a:t>
            </a:r>
            <a:r>
              <a:rPr sz="1800" spc="-2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down</a:t>
            </a:r>
            <a:r>
              <a:rPr sz="1800" spc="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and</a:t>
            </a:r>
            <a:r>
              <a:rPr sz="1800" spc="-3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think</a:t>
            </a:r>
            <a:r>
              <a:rPr sz="1800" spc="-2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about</a:t>
            </a:r>
            <a:r>
              <a:rPr sz="1800" spc="-3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rhythm</a:t>
            </a:r>
            <a:r>
              <a:rPr sz="1800" spc="-1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and</a:t>
            </a:r>
            <a:r>
              <a:rPr sz="1800" spc="-2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 spc="-10">
                <a:solidFill>
                  <a:srgbClr val="003163"/>
                </a:solidFill>
                <a:latin typeface="Arial"/>
                <a:cs typeface="Arial"/>
              </a:rPr>
              <a:t>pacing</a:t>
            </a:r>
            <a:endParaRPr sz="1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565"/>
              </a:spcBef>
              <a:buChar char="•"/>
              <a:tabLst>
                <a:tab pos="354965" algn="l"/>
              </a:tabLst>
            </a:pP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Using</a:t>
            </a:r>
            <a:r>
              <a:rPr sz="2400" spc="-3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your</a:t>
            </a:r>
            <a:r>
              <a:rPr sz="2400" spc="-5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voice</a:t>
            </a:r>
            <a:r>
              <a:rPr sz="2400" spc="-4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and</a:t>
            </a:r>
            <a:r>
              <a:rPr sz="2400" spc="-4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 spc="-20">
                <a:solidFill>
                  <a:srgbClr val="003163"/>
                </a:solidFill>
                <a:latin typeface="Arial"/>
                <a:cs typeface="Arial"/>
              </a:rPr>
              <a:t>body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spcBef>
                <a:spcPts val="445"/>
              </a:spcBef>
              <a:buFont typeface="Arial"/>
              <a:buChar char="•"/>
              <a:tabLst>
                <a:tab pos="756285" algn="l"/>
              </a:tabLst>
            </a:pPr>
            <a:r>
              <a:rPr sz="1800" b="1">
                <a:solidFill>
                  <a:srgbClr val="003163"/>
                </a:solidFill>
                <a:latin typeface="Arial"/>
                <a:cs typeface="Arial"/>
              </a:rPr>
              <a:t>Voice</a:t>
            </a:r>
            <a:r>
              <a:rPr lang="en-US" b="1" spc="-25">
                <a:solidFill>
                  <a:srgbClr val="003163"/>
                </a:solidFill>
                <a:latin typeface="Arial"/>
                <a:cs typeface="Arial"/>
              </a:rPr>
              <a:t> </a:t>
            </a:r>
            <a:r>
              <a:rPr sz="1800" b="1" spc="-25">
                <a:solidFill>
                  <a:srgbClr val="003163"/>
                </a:solidFill>
                <a:latin typeface="Arial"/>
                <a:cs typeface="Arial"/>
              </a:rPr>
              <a:t>-</a:t>
            </a:r>
            <a:r>
              <a:rPr lang="en-US" b="1" spc="-25">
                <a:solidFill>
                  <a:srgbClr val="003163"/>
                </a:solidFill>
                <a:latin typeface="Arial"/>
                <a:cs typeface="Arial"/>
              </a:rPr>
              <a:t> 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Vary</a:t>
            </a:r>
            <a:r>
              <a:rPr sz="1800" spc="-2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tone,</a:t>
            </a:r>
            <a:r>
              <a:rPr sz="1800" spc="-2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pause,</a:t>
            </a:r>
            <a:r>
              <a:rPr sz="1800" spc="-10">
                <a:solidFill>
                  <a:srgbClr val="003163"/>
                </a:solidFill>
                <a:latin typeface="Arial"/>
                <a:cs typeface="Arial"/>
              </a:rPr>
              <a:t> project</a:t>
            </a:r>
            <a:endParaRPr sz="1800">
              <a:latin typeface="Arial"/>
              <a:cs typeface="Arial"/>
            </a:endParaRPr>
          </a:p>
          <a:p>
            <a:pPr marL="756285" lvl="1" indent="-286385">
              <a:spcBef>
                <a:spcPts val="430"/>
              </a:spcBef>
              <a:buFont typeface="Arial"/>
              <a:buChar char="•"/>
              <a:tabLst>
                <a:tab pos="756285" algn="l"/>
              </a:tabLst>
            </a:pPr>
            <a:r>
              <a:rPr sz="1800" b="1">
                <a:solidFill>
                  <a:srgbClr val="003163"/>
                </a:solidFill>
                <a:latin typeface="Arial"/>
                <a:cs typeface="Arial"/>
              </a:rPr>
              <a:t>Body</a:t>
            </a:r>
            <a:r>
              <a:rPr lang="en-US" b="1" spc="-40">
                <a:solidFill>
                  <a:srgbClr val="003163"/>
                </a:solidFill>
                <a:latin typeface="Arial"/>
                <a:cs typeface="Arial"/>
              </a:rPr>
              <a:t> - 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Make</a:t>
            </a:r>
            <a:r>
              <a:rPr sz="1800" spc="-3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eye</a:t>
            </a:r>
            <a:r>
              <a:rPr sz="1800" spc="-1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contact,</a:t>
            </a:r>
            <a:r>
              <a:rPr sz="1800" spc="-3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watch </a:t>
            </a:r>
            <a:r>
              <a:rPr lang="en-US">
                <a:solidFill>
                  <a:srgbClr val="003163"/>
                </a:solidFill>
                <a:latin typeface="Arial"/>
                <a:cs typeface="Arial"/>
              </a:rPr>
              <a:t>hand gestures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,</a:t>
            </a:r>
            <a:r>
              <a:rPr sz="1800" spc="-1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exude</a:t>
            </a:r>
            <a:r>
              <a:rPr sz="1800" spc="-1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 spc="-10">
                <a:solidFill>
                  <a:srgbClr val="003163"/>
                </a:solidFill>
                <a:latin typeface="Arial"/>
                <a:cs typeface="Arial"/>
              </a:rPr>
              <a:t>confidence</a:t>
            </a:r>
            <a:endParaRPr sz="1800">
              <a:latin typeface="Arial"/>
              <a:cs typeface="Arial"/>
            </a:endParaRPr>
          </a:p>
          <a:p>
            <a:pPr marL="756285" lvl="1" indent="-286385">
              <a:spcBef>
                <a:spcPts val="434"/>
              </a:spcBef>
              <a:buChar char="•"/>
              <a:tabLst>
                <a:tab pos="756285" algn="l"/>
              </a:tabLst>
            </a:pP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Take</a:t>
            </a:r>
            <a:r>
              <a:rPr lang="en-US" spc="-50">
                <a:solidFill>
                  <a:srgbClr val="003163"/>
                </a:solidFill>
                <a:latin typeface="Arial"/>
                <a:cs typeface="Arial"/>
              </a:rPr>
              <a:t> a </a:t>
            </a:r>
            <a:r>
              <a:rPr lang="en-US">
                <a:solidFill>
                  <a:srgbClr val="003163"/>
                </a:solidFill>
                <a:latin typeface="Arial"/>
                <a:cs typeface="Arial"/>
              </a:rPr>
              <a:t>deep</a:t>
            </a:r>
            <a:r>
              <a:rPr sz="1800" spc="-2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lang="en-US">
                <a:solidFill>
                  <a:srgbClr val="003163"/>
                </a:solidFill>
                <a:latin typeface="Arial"/>
                <a:cs typeface="Arial"/>
              </a:rPr>
              <a:t>breath</a:t>
            </a:r>
            <a:r>
              <a:rPr sz="1800" spc="-1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before</a:t>
            </a:r>
            <a:r>
              <a:rPr sz="1800" spc="-2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lang="en-US">
                <a:solidFill>
                  <a:srgbClr val="003163"/>
                </a:solidFill>
                <a:latin typeface="Arial"/>
                <a:cs typeface="Arial"/>
              </a:rPr>
              <a:t>you begin speaking</a:t>
            </a:r>
            <a:endParaRPr sz="1800" spc="-10">
              <a:solidFill>
                <a:srgbClr val="003163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0421" rIns="0" bIns="0" rtlCol="0">
            <a:spAutoFit/>
          </a:bodyPr>
          <a:lstStyle/>
          <a:p>
            <a:pPr marL="2044064">
              <a:lnSpc>
                <a:spcPct val="100000"/>
              </a:lnSpc>
              <a:spcBef>
                <a:spcPts val="95"/>
              </a:spcBef>
            </a:pPr>
            <a:r>
              <a:rPr cap="small"/>
              <a:t>What</a:t>
            </a:r>
            <a:r>
              <a:rPr cap="small" spc="80"/>
              <a:t> </a:t>
            </a:r>
            <a:r>
              <a:rPr cap="small"/>
              <a:t>to</a:t>
            </a:r>
            <a:r>
              <a:rPr cap="small" spc="95"/>
              <a:t> </a:t>
            </a:r>
            <a:r>
              <a:rPr cap="small" spc="-90"/>
              <a:t>Avoid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5310" y="1609142"/>
            <a:ext cx="7904693" cy="3877343"/>
          </a:xfrm>
          <a:prstGeom prst="rect">
            <a:avLst/>
          </a:prstGeom>
        </p:spPr>
        <p:txBody>
          <a:bodyPr vert="horz" wrap="square" lIns="0" tIns="78105" rIns="0" bIns="0" rtlCol="0" anchor="t">
            <a:spAutoFit/>
          </a:bodyPr>
          <a:lstStyle/>
          <a:p>
            <a:pPr marL="354965" indent="-342265">
              <a:spcBef>
                <a:spcPts val="615"/>
              </a:spcBef>
              <a:buChar char="•"/>
              <a:tabLst>
                <a:tab pos="354965" algn="l"/>
              </a:tabLst>
            </a:pP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Muttering</a:t>
            </a:r>
            <a:r>
              <a:rPr sz="2400" spc="-3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Static</a:t>
            </a:r>
            <a:r>
              <a:rPr sz="2400" spc="-2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Vocalisms</a:t>
            </a:r>
            <a:r>
              <a:rPr sz="2400" spc="-5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(</a:t>
            </a:r>
            <a:r>
              <a:rPr lang="en-US" sz="2400">
                <a:solidFill>
                  <a:srgbClr val="003163"/>
                </a:solidFill>
                <a:latin typeface="Arial"/>
                <a:cs typeface="Arial"/>
              </a:rPr>
              <a:t>a pause</a:t>
            </a:r>
            <a:r>
              <a:rPr sz="2400" spc="-3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is</a:t>
            </a:r>
            <a:r>
              <a:rPr sz="2400" spc="-2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 spc="-25">
                <a:solidFill>
                  <a:srgbClr val="003163"/>
                </a:solidFill>
                <a:latin typeface="Arial"/>
                <a:cs typeface="Arial"/>
              </a:rPr>
              <a:t>OK)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445"/>
              </a:spcBef>
              <a:buChar char="•"/>
              <a:tabLst>
                <a:tab pos="756285" algn="l"/>
              </a:tabLst>
            </a:pP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“um”,</a:t>
            </a:r>
            <a:r>
              <a:rPr sz="2400" spc="-2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“ah”,</a:t>
            </a:r>
            <a:r>
              <a:rPr sz="2400" spc="-2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and</a:t>
            </a:r>
            <a:r>
              <a:rPr sz="2400" spc="-2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 spc="-20">
                <a:solidFill>
                  <a:srgbClr val="003163"/>
                </a:solidFill>
                <a:latin typeface="Arial"/>
                <a:cs typeface="Arial"/>
              </a:rPr>
              <a:t>“er”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434"/>
              </a:spcBef>
              <a:buChar char="•"/>
              <a:tabLst>
                <a:tab pos="756285" algn="l"/>
              </a:tabLst>
            </a:pP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“like”</a:t>
            </a:r>
            <a:r>
              <a:rPr sz="2400" spc="-1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or</a:t>
            </a:r>
            <a:r>
              <a:rPr sz="2400" spc="-3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“you</a:t>
            </a:r>
            <a:r>
              <a:rPr sz="2400" spc="-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 spc="-10">
                <a:solidFill>
                  <a:srgbClr val="003163"/>
                </a:solidFill>
                <a:latin typeface="Arial"/>
                <a:cs typeface="Arial"/>
              </a:rPr>
              <a:t>know?”</a:t>
            </a:r>
            <a:endParaRPr sz="2400">
              <a:latin typeface="Arial"/>
              <a:cs typeface="Arial"/>
            </a:endParaRPr>
          </a:p>
          <a:p>
            <a:pPr marL="756285" lvl="1" indent="-286385">
              <a:lnSpc>
                <a:spcPct val="100000"/>
              </a:lnSpc>
              <a:spcBef>
                <a:spcPts val="430"/>
              </a:spcBef>
              <a:buChar char="•"/>
              <a:tabLst>
                <a:tab pos="756285" algn="l"/>
              </a:tabLst>
            </a:pPr>
            <a:r>
              <a:rPr sz="2400" spc="-10">
                <a:solidFill>
                  <a:srgbClr val="003163"/>
                </a:solidFill>
                <a:latin typeface="Arial"/>
                <a:cs typeface="Arial"/>
              </a:rPr>
              <a:t>“OK?”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490"/>
              </a:spcBef>
              <a:buChar char="•"/>
              <a:tabLst>
                <a:tab pos="354965" algn="l"/>
              </a:tabLst>
            </a:pP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Looking</a:t>
            </a:r>
            <a:r>
              <a:rPr sz="2400" spc="-4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at</a:t>
            </a:r>
            <a:r>
              <a:rPr sz="2400" spc="-1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the</a:t>
            </a:r>
            <a:r>
              <a:rPr sz="2400" spc="-1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floor</a:t>
            </a:r>
            <a:r>
              <a:rPr sz="2400" spc="-3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or</a:t>
            </a:r>
            <a:r>
              <a:rPr sz="2400" spc="-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obviously</a:t>
            </a:r>
            <a:r>
              <a:rPr sz="2400" spc="-3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avoiding</a:t>
            </a:r>
            <a:r>
              <a:rPr sz="2400" spc="-3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eye</a:t>
            </a:r>
            <a:r>
              <a:rPr sz="2400" spc="-1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 spc="-10">
                <a:solidFill>
                  <a:srgbClr val="003163"/>
                </a:solidFill>
                <a:latin typeface="Arial"/>
                <a:cs typeface="Arial"/>
              </a:rPr>
              <a:t>contact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505"/>
              </a:spcBef>
              <a:buChar char="•"/>
              <a:tabLst>
                <a:tab pos="354965" algn="l"/>
              </a:tabLst>
            </a:pP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Hands</a:t>
            </a:r>
            <a:r>
              <a:rPr sz="2400" spc="-1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in</a:t>
            </a:r>
            <a:r>
              <a:rPr sz="2400" spc="-2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your</a:t>
            </a:r>
            <a:r>
              <a:rPr sz="2400" spc="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pockets</a:t>
            </a:r>
            <a:r>
              <a:rPr sz="2400" spc="-2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or</a:t>
            </a:r>
            <a:r>
              <a:rPr sz="2400" spc="-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 spc="-10">
                <a:solidFill>
                  <a:srgbClr val="003163"/>
                </a:solidFill>
                <a:latin typeface="Arial"/>
                <a:cs typeface="Arial"/>
              </a:rPr>
              <a:t>hyper-gesticulation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505"/>
              </a:spcBef>
              <a:buChar char="•"/>
              <a:tabLst>
                <a:tab pos="354965" algn="l"/>
              </a:tabLst>
            </a:pPr>
            <a:r>
              <a:rPr sz="2400" spc="-10">
                <a:solidFill>
                  <a:srgbClr val="003163"/>
                </a:solidFill>
                <a:latin typeface="Arial"/>
                <a:cs typeface="Arial"/>
              </a:rPr>
              <a:t>Self-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criticism</a:t>
            </a:r>
            <a:r>
              <a:rPr sz="2400" spc="-4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before</a:t>
            </a:r>
            <a:r>
              <a:rPr sz="2400" spc="-2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or during</a:t>
            </a:r>
            <a:r>
              <a:rPr sz="2400" spc="-2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your</a:t>
            </a:r>
            <a:r>
              <a:rPr sz="2400" spc="-10">
                <a:solidFill>
                  <a:srgbClr val="003163"/>
                </a:solidFill>
                <a:latin typeface="Arial"/>
                <a:cs typeface="Arial"/>
              </a:rPr>
              <a:t> presentation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505"/>
              </a:spcBef>
              <a:buChar char="•"/>
              <a:tabLst>
                <a:tab pos="354965" algn="l"/>
              </a:tabLst>
            </a:pP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Comparing</a:t>
            </a:r>
            <a:r>
              <a:rPr sz="2400" spc="-4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your</a:t>
            </a:r>
            <a:r>
              <a:rPr sz="2400" spc="-1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presentation</a:t>
            </a:r>
            <a:r>
              <a:rPr sz="2400" spc="-4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to</a:t>
            </a:r>
            <a:r>
              <a:rPr sz="2400" spc="-2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 spc="-10">
                <a:solidFill>
                  <a:srgbClr val="003163"/>
                </a:solidFill>
                <a:latin typeface="Arial"/>
                <a:cs typeface="Arial"/>
              </a:rPr>
              <a:t>others</a:t>
            </a:r>
            <a:endParaRPr sz="24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505"/>
              </a:spcBef>
              <a:buChar char="•"/>
              <a:tabLst>
                <a:tab pos="354965" algn="l"/>
              </a:tabLst>
            </a:pP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Making</a:t>
            </a:r>
            <a:r>
              <a:rPr sz="2400" spc="-4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changes</a:t>
            </a:r>
            <a:r>
              <a:rPr sz="2400" spc="-2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24</a:t>
            </a:r>
            <a:r>
              <a:rPr sz="2400" spc="-1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hours</a:t>
            </a:r>
            <a:r>
              <a:rPr sz="2400" spc="-2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before</a:t>
            </a:r>
            <a:r>
              <a:rPr sz="2400" spc="-1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>
                <a:solidFill>
                  <a:srgbClr val="003163"/>
                </a:solidFill>
                <a:latin typeface="Arial"/>
                <a:cs typeface="Arial"/>
              </a:rPr>
              <a:t>the</a:t>
            </a:r>
            <a:r>
              <a:rPr sz="2400" spc="-3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400" spc="-10">
                <a:solidFill>
                  <a:srgbClr val="003163"/>
                </a:solidFill>
                <a:latin typeface="Arial"/>
                <a:cs typeface="Arial"/>
              </a:rPr>
              <a:t>presentation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53472" y="1547977"/>
            <a:ext cx="18954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cap="small">
                <a:solidFill>
                  <a:srgbClr val="003163"/>
                </a:solidFill>
              </a:rPr>
              <a:t>Thank</a:t>
            </a:r>
            <a:r>
              <a:rPr cap="small" spc="30">
                <a:solidFill>
                  <a:srgbClr val="003163"/>
                </a:solidFill>
              </a:rPr>
              <a:t> </a:t>
            </a:r>
            <a:r>
              <a:rPr cap="small" spc="-95">
                <a:solidFill>
                  <a:srgbClr val="003163"/>
                </a:solidFill>
              </a:rPr>
              <a:t>you!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81543" y="2401265"/>
            <a:ext cx="6440170" cy="2505173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800">
                <a:solidFill>
                  <a:srgbClr val="003163"/>
                </a:solidFill>
                <a:latin typeface="Arial"/>
                <a:cs typeface="Arial"/>
              </a:rPr>
              <a:t>If</a:t>
            </a:r>
            <a:r>
              <a:rPr sz="2800" spc="-8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800">
                <a:solidFill>
                  <a:srgbClr val="003163"/>
                </a:solidFill>
                <a:latin typeface="Arial"/>
                <a:cs typeface="Arial"/>
              </a:rPr>
              <a:t>you</a:t>
            </a:r>
            <a:r>
              <a:rPr sz="2800" spc="-7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800">
                <a:solidFill>
                  <a:srgbClr val="003163"/>
                </a:solidFill>
                <a:latin typeface="Arial"/>
                <a:cs typeface="Arial"/>
              </a:rPr>
              <a:t>have</a:t>
            </a:r>
            <a:r>
              <a:rPr sz="2800" spc="-8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800">
                <a:solidFill>
                  <a:srgbClr val="003163"/>
                </a:solidFill>
                <a:latin typeface="Arial"/>
                <a:cs typeface="Arial"/>
              </a:rPr>
              <a:t>questions</a:t>
            </a:r>
            <a:r>
              <a:rPr lang="en-US" sz="2800">
                <a:solidFill>
                  <a:srgbClr val="003163"/>
                </a:solidFill>
                <a:latin typeface="Arial"/>
                <a:cs typeface="Arial"/>
              </a:rPr>
              <a:t>,</a:t>
            </a:r>
            <a:r>
              <a:rPr sz="2800" spc="-7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800">
                <a:solidFill>
                  <a:srgbClr val="003163"/>
                </a:solidFill>
                <a:latin typeface="Arial"/>
                <a:cs typeface="Arial"/>
              </a:rPr>
              <a:t>please</a:t>
            </a:r>
            <a:r>
              <a:rPr sz="2800" spc="-7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800" spc="-10">
                <a:solidFill>
                  <a:srgbClr val="003163"/>
                </a:solidFill>
                <a:latin typeface="Arial"/>
                <a:cs typeface="Arial"/>
              </a:rPr>
              <a:t>contact: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2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800" b="1" u="sng" spc="-10">
                <a:solidFill>
                  <a:srgbClr val="0070C0"/>
                </a:solidFill>
                <a:uFill>
                  <a:solidFill>
                    <a:srgbClr val="0066B3"/>
                  </a:solidFill>
                </a:u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</a:t>
            </a:r>
            <a:r>
              <a:rPr sz="2250" b="1" u="sng" spc="-10">
                <a:solidFill>
                  <a:srgbClr val="0070C0"/>
                </a:solidFill>
                <a:uFill>
                  <a:solidFill>
                    <a:srgbClr val="0066B3"/>
                  </a:solidFill>
                </a:u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MRP</a:t>
            </a:r>
            <a:r>
              <a:rPr sz="2800" b="1" u="sng" spc="-10">
                <a:solidFill>
                  <a:srgbClr val="0070C0"/>
                </a:solidFill>
                <a:uFill>
                  <a:solidFill>
                    <a:srgbClr val="0066B3"/>
                  </a:solidFill>
                </a:u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</a:t>
            </a:r>
            <a:r>
              <a:rPr sz="2250" b="1" u="sng" spc="-10">
                <a:solidFill>
                  <a:srgbClr val="0070C0"/>
                </a:solidFill>
                <a:uFill>
                  <a:solidFill>
                    <a:srgbClr val="0066B3"/>
                  </a:solidFill>
                </a:u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NAU</a:t>
            </a:r>
            <a:r>
              <a:rPr sz="2800" b="1" u="sng" spc="-10">
                <a:solidFill>
                  <a:srgbClr val="0070C0"/>
                </a:solidFill>
                <a:uFill>
                  <a:solidFill>
                    <a:srgbClr val="0066B3"/>
                  </a:solidFill>
                </a:u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sz="2250" b="1" u="sng" spc="-10">
                <a:solidFill>
                  <a:srgbClr val="0070C0"/>
                </a:solidFill>
                <a:uFill>
                  <a:solidFill>
                    <a:srgbClr val="0066B3"/>
                  </a:solidFill>
                </a:u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EDU</a:t>
            </a:r>
            <a:endParaRPr sz="2250" u="sng">
              <a:solidFill>
                <a:srgbClr val="0070C0"/>
              </a:solidFill>
              <a:latin typeface="Arial"/>
              <a:cs typeface="Arial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>
              <a:lnSpc>
                <a:spcPct val="100000"/>
              </a:lnSpc>
              <a:spcBef>
                <a:spcPts val="790"/>
              </a:spcBef>
            </a:pPr>
            <a:endParaRPr sz="225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400" b="1" cap="small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Office</a:t>
            </a:r>
            <a:r>
              <a:rPr sz="2400" b="1" cap="small" spc="165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2400" b="1" cap="small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of</a:t>
            </a:r>
            <a:r>
              <a:rPr sz="2400" b="1" cap="small" spc="175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2400" b="1" cap="small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Graduate</a:t>
            </a:r>
            <a:r>
              <a:rPr sz="2400" b="1" cap="small" spc="14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2400" b="1" cap="small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&amp;</a:t>
            </a:r>
            <a:r>
              <a:rPr sz="2400" b="1" cap="small" spc="3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2400" b="1" cap="small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Professional</a:t>
            </a:r>
            <a:r>
              <a:rPr sz="2400" b="1" cap="small" spc="135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2400" b="1" cap="small" spc="-1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Studies</a:t>
            </a:r>
            <a:endParaRPr sz="240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25417" y="5191910"/>
            <a:ext cx="2171451" cy="38850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0421" rIns="0" bIns="0" rtlCol="0">
            <a:spAutoFit/>
          </a:bodyPr>
          <a:lstStyle/>
          <a:p>
            <a:pPr marL="1647825">
              <a:lnSpc>
                <a:spcPct val="100000"/>
              </a:lnSpc>
              <a:spcBef>
                <a:spcPts val="95"/>
              </a:spcBef>
            </a:pPr>
            <a:r>
              <a:rPr cap="small"/>
              <a:t>What</a:t>
            </a:r>
            <a:r>
              <a:rPr cap="small" spc="80"/>
              <a:t> </a:t>
            </a:r>
            <a:r>
              <a:rPr cap="small"/>
              <a:t>is</a:t>
            </a:r>
            <a:r>
              <a:rPr cap="small" spc="105"/>
              <a:t> </a:t>
            </a:r>
            <a:r>
              <a:rPr cap="small"/>
              <a:t>the</a:t>
            </a:r>
            <a:r>
              <a:rPr cap="small" spc="105"/>
              <a:t> </a:t>
            </a:r>
            <a:r>
              <a:rPr cap="small" spc="-85"/>
              <a:t>3MRP?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8056" y="1429938"/>
            <a:ext cx="8154034" cy="425244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362585" marR="62230" indent="-342900">
              <a:spcBef>
                <a:spcPts val="100"/>
              </a:spcBef>
              <a:buFont typeface="Arial"/>
              <a:buChar char="•"/>
            </a:pP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The</a:t>
            </a:r>
            <a:r>
              <a:rPr sz="2100" spc="-2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 spc="-10">
                <a:solidFill>
                  <a:srgbClr val="002060"/>
                </a:solidFill>
                <a:latin typeface="Arial"/>
                <a:cs typeface="Arial"/>
              </a:rPr>
              <a:t>3-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Minute</a:t>
            </a:r>
            <a:r>
              <a:rPr sz="2100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Research</a:t>
            </a:r>
            <a:r>
              <a:rPr sz="2100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Presentation</a:t>
            </a:r>
            <a:r>
              <a:rPr sz="2100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(3MRP)</a:t>
            </a:r>
            <a:r>
              <a:rPr sz="2100" spc="-2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is</a:t>
            </a:r>
            <a:r>
              <a:rPr sz="2100" spc="-2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a</a:t>
            </a:r>
            <a:r>
              <a:rPr lang="en-US" sz="2100" spc="-15">
                <a:solidFill>
                  <a:srgbClr val="002060"/>
                </a:solidFill>
                <a:latin typeface="Arial"/>
                <a:cs typeface="Arial"/>
              </a:rPr>
              <a:t> dynamic </a:t>
            </a:r>
            <a:r>
              <a:rPr lang="en-US" sz="2100">
                <a:solidFill>
                  <a:srgbClr val="002060"/>
                </a:solidFill>
                <a:latin typeface="Arial"/>
                <a:cs typeface="Arial"/>
              </a:rPr>
              <a:t>competition</a:t>
            </a:r>
            <a:r>
              <a:rPr sz="2100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 spc="-10">
                <a:solidFill>
                  <a:srgbClr val="002060"/>
                </a:solidFill>
                <a:latin typeface="Arial"/>
                <a:cs typeface="Arial"/>
              </a:rPr>
              <a:t>where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graduate</a:t>
            </a:r>
            <a:r>
              <a:rPr sz="2100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students</a:t>
            </a:r>
            <a:r>
              <a:rPr lang="en-US" sz="2100" spc="-30">
                <a:solidFill>
                  <a:srgbClr val="002060"/>
                </a:solidFill>
                <a:latin typeface="Arial"/>
                <a:cs typeface="Arial"/>
              </a:rPr>
              <a:t> showcase their thesis, dissertation, capstone project, or creative work and research, and explain its 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significance</a:t>
            </a:r>
            <a:r>
              <a:rPr sz="2100" spc="27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to</a:t>
            </a:r>
            <a:r>
              <a:rPr sz="2100" spc="26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an</a:t>
            </a:r>
            <a:r>
              <a:rPr sz="2100" spc="25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intelligent,</a:t>
            </a:r>
            <a:r>
              <a:rPr sz="2100" spc="254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 spc="-10">
                <a:solidFill>
                  <a:srgbClr val="002060"/>
                </a:solidFill>
                <a:latin typeface="Arial"/>
                <a:cs typeface="Arial"/>
              </a:rPr>
              <a:t>non-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specialist</a:t>
            </a:r>
            <a:r>
              <a:rPr sz="2100" spc="27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live</a:t>
            </a:r>
            <a:r>
              <a:rPr sz="2100" spc="26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audience</a:t>
            </a:r>
            <a:r>
              <a:rPr sz="2100" spc="26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 spc="-25">
                <a:solidFill>
                  <a:srgbClr val="002060"/>
                </a:solidFill>
                <a:latin typeface="Arial"/>
                <a:cs typeface="Arial"/>
              </a:rPr>
              <a:t>in</a:t>
            </a:r>
            <a:r>
              <a:rPr lang="en-US" sz="2100" spc="-25">
                <a:solidFill>
                  <a:srgbClr val="002060"/>
                </a:solidFill>
                <a:latin typeface="Arial"/>
                <a:cs typeface="Arial"/>
              </a:rPr>
              <a:t> just </a:t>
            </a:r>
            <a:r>
              <a:rPr sz="2100" b="1">
                <a:solidFill>
                  <a:srgbClr val="002060"/>
                </a:solidFill>
                <a:latin typeface="Arial"/>
                <a:cs typeface="Arial"/>
              </a:rPr>
              <a:t>three</a:t>
            </a:r>
            <a:r>
              <a:rPr sz="2100" b="1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 b="1">
                <a:solidFill>
                  <a:srgbClr val="002060"/>
                </a:solidFill>
                <a:latin typeface="Arial"/>
                <a:cs typeface="Arial"/>
              </a:rPr>
              <a:t>minutes</a:t>
            </a:r>
            <a:r>
              <a:rPr sz="2100" b="1" spc="-20">
                <a:solidFill>
                  <a:srgbClr val="002060"/>
                </a:solidFill>
                <a:latin typeface="Arial"/>
                <a:cs typeface="Arial"/>
              </a:rPr>
              <a:t>.</a:t>
            </a:r>
            <a:endParaRPr lang="en-US" sz="2100" b="1" spc="-20">
              <a:solidFill>
                <a:srgbClr val="002060"/>
              </a:solidFill>
              <a:latin typeface="Arial"/>
              <a:cs typeface="Arial"/>
            </a:endParaRPr>
          </a:p>
          <a:p>
            <a:pPr marL="362585" marR="62230" indent="-342900">
              <a:spcBef>
                <a:spcPts val="100"/>
              </a:spcBef>
              <a:buFont typeface="Arial"/>
              <a:buChar char="•"/>
            </a:pPr>
            <a:endParaRPr lang="en-US" sz="2100" b="1" spc="-20">
              <a:solidFill>
                <a:srgbClr val="002060"/>
              </a:solidFill>
              <a:latin typeface="Arial"/>
              <a:cs typeface="Arial"/>
            </a:endParaRPr>
          </a:p>
          <a:p>
            <a:pPr marL="362585" marR="62230" indent="-342900">
              <a:spcBef>
                <a:spcPts val="100"/>
              </a:spcBef>
              <a:buFont typeface="Arial"/>
              <a:buChar char="•"/>
            </a:pPr>
            <a:r>
              <a:rPr lang="en-US" sz="2100" spc="-20">
                <a:solidFill>
                  <a:srgbClr val="002060"/>
                </a:solidFill>
                <a:latin typeface="Arial"/>
                <a:cs typeface="Arial"/>
              </a:rPr>
              <a:t>Participants are allowed </a:t>
            </a:r>
            <a:r>
              <a:rPr lang="en-US" sz="2100" b="1" spc="-20">
                <a:solidFill>
                  <a:srgbClr val="002060"/>
                </a:solidFill>
                <a:latin typeface="Arial"/>
                <a:cs typeface="Arial"/>
              </a:rPr>
              <a:t>one stationary slide</a:t>
            </a:r>
            <a:r>
              <a:rPr lang="en-US" sz="2100" spc="-20">
                <a:solidFill>
                  <a:srgbClr val="002060"/>
                </a:solidFill>
                <a:latin typeface="Arial"/>
                <a:cs typeface="Arial"/>
              </a:rPr>
              <a:t> to support their presentation, making clarity and impact essential.</a:t>
            </a:r>
          </a:p>
          <a:p>
            <a:pPr marL="362585" marR="62230" indent="-342900">
              <a:spcBef>
                <a:spcPts val="100"/>
              </a:spcBef>
              <a:buFont typeface="Arial"/>
              <a:buChar char="•"/>
            </a:pPr>
            <a:endParaRPr lang="en-US" sz="2100" spc="-20">
              <a:solidFill>
                <a:srgbClr val="002060"/>
              </a:solidFill>
              <a:latin typeface="Arial"/>
              <a:cs typeface="Arial"/>
            </a:endParaRPr>
          </a:p>
          <a:p>
            <a:pPr marL="355600" indent="-342900">
              <a:buFont typeface="Arial"/>
              <a:buChar char="•"/>
            </a:pPr>
            <a:r>
              <a:rPr lang="en-US" sz="2100" spc="-10">
                <a:solidFill>
                  <a:srgbClr val="002060"/>
                </a:solidFill>
                <a:latin typeface="Arial"/>
                <a:cs typeface="Arial"/>
              </a:rPr>
              <a:t>Participants must present research that includes some existing findings or evidence. The project or research does not need to be fully completed, but it must go beyond a proposal and </a:t>
            </a:r>
            <a:r>
              <a:rPr lang="en-US" sz="2100" b="1" spc="-10">
                <a:solidFill>
                  <a:srgbClr val="002060"/>
                </a:solidFill>
                <a:latin typeface="Arial"/>
                <a:cs typeface="Arial"/>
              </a:rPr>
              <a:t>show data or results </a:t>
            </a:r>
            <a:r>
              <a:rPr lang="en-US" sz="2100" spc="-10">
                <a:solidFill>
                  <a:srgbClr val="002060"/>
                </a:solidFill>
                <a:latin typeface="Arial"/>
                <a:cs typeface="Arial"/>
              </a:rPr>
              <a:t>that have already been collected.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0421" rIns="0" bIns="0" rtlCol="0">
            <a:spAutoFit/>
          </a:bodyPr>
          <a:lstStyle/>
          <a:p>
            <a:pPr marL="2205990">
              <a:lnSpc>
                <a:spcPct val="100000"/>
              </a:lnSpc>
              <a:spcBef>
                <a:spcPts val="95"/>
              </a:spcBef>
            </a:pPr>
            <a:r>
              <a:rPr cap="small" spc="-60"/>
              <a:t>Background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4222" y="1218209"/>
            <a:ext cx="8293734" cy="4977645"/>
          </a:xfrm>
          <a:prstGeom prst="rect">
            <a:avLst/>
          </a:prstGeom>
        </p:spPr>
        <p:txBody>
          <a:bodyPr vert="horz" wrap="square" lIns="0" tIns="78105" rIns="0" bIns="0" rtlCol="0" anchor="t">
            <a:spAutoFit/>
          </a:bodyPr>
          <a:lstStyle/>
          <a:p>
            <a:pPr marL="101600" algn="just">
              <a:lnSpc>
                <a:spcPct val="100000"/>
              </a:lnSpc>
              <a:spcBef>
                <a:spcPts val="615"/>
              </a:spcBef>
            </a:pP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Based</a:t>
            </a:r>
            <a:r>
              <a:rPr sz="2100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on</a:t>
            </a:r>
            <a:r>
              <a:rPr sz="2100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the</a:t>
            </a:r>
            <a:r>
              <a:rPr sz="2100" spc="-10">
                <a:solidFill>
                  <a:srgbClr val="002060"/>
                </a:solidFill>
                <a:latin typeface="Arial"/>
                <a:cs typeface="Arial"/>
              </a:rPr>
              <a:t> “3-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Minute</a:t>
            </a:r>
            <a:r>
              <a:rPr sz="2100" spc="-1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Thesis”</a:t>
            </a:r>
            <a:r>
              <a:rPr sz="2100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 spc="-10">
                <a:solidFill>
                  <a:srgbClr val="002060"/>
                </a:solidFill>
                <a:latin typeface="Arial"/>
                <a:cs typeface="Arial"/>
              </a:rPr>
              <a:t>(3MT</a:t>
            </a:r>
            <a:r>
              <a:rPr sz="2100" spc="-15" baseline="25793">
                <a:solidFill>
                  <a:srgbClr val="002060"/>
                </a:solidFill>
                <a:latin typeface="Arial"/>
                <a:cs typeface="Arial"/>
              </a:rPr>
              <a:t>®</a:t>
            </a:r>
            <a:r>
              <a:rPr sz="2100" spc="-10">
                <a:solidFill>
                  <a:srgbClr val="002060"/>
                </a:solidFill>
                <a:latin typeface="Arial"/>
                <a:cs typeface="Arial"/>
              </a:rPr>
              <a:t>)</a:t>
            </a:r>
            <a:endParaRPr sz="2100">
              <a:solidFill>
                <a:srgbClr val="002060"/>
              </a:solidFill>
              <a:latin typeface="Arial"/>
              <a:cs typeface="Arial"/>
            </a:endParaRPr>
          </a:p>
          <a:p>
            <a:pPr marL="844550" indent="-285750" algn="just">
              <a:spcBef>
                <a:spcPts val="445"/>
              </a:spcBef>
              <a:buFont typeface="Arial"/>
              <a:buChar char="•"/>
              <a:tabLst>
                <a:tab pos="844550" algn="l"/>
              </a:tabLst>
            </a:pP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Developed</a:t>
            </a:r>
            <a:r>
              <a:rPr sz="1800" b="1" spc="-2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by</a:t>
            </a:r>
            <a:r>
              <a:rPr lang="en-US" b="1" spc="-50">
                <a:solidFill>
                  <a:srgbClr val="006FC0"/>
                </a:solidFill>
                <a:latin typeface="Arial"/>
                <a:cs typeface="Arial"/>
              </a:rPr>
              <a:t> The </a:t>
            </a:r>
            <a:r>
              <a:rPr lang="en-US" b="1">
                <a:solidFill>
                  <a:srgbClr val="006FC0"/>
                </a:solidFill>
                <a:latin typeface="Arial"/>
                <a:cs typeface="Arial"/>
              </a:rPr>
              <a:t>University</a:t>
            </a:r>
            <a:r>
              <a:rPr sz="1800" b="1" spc="-2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of</a:t>
            </a:r>
            <a:r>
              <a:rPr sz="1800" b="1" spc="-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Queensland</a:t>
            </a:r>
            <a:r>
              <a:rPr lang="en-US" b="1">
                <a:solidFill>
                  <a:srgbClr val="006FC0"/>
                </a:solidFill>
                <a:latin typeface="Arial"/>
                <a:cs typeface="Arial"/>
              </a:rPr>
              <a:t>, Australia</a:t>
            </a:r>
            <a:r>
              <a:rPr sz="1800" b="1" spc="-5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in</a:t>
            </a:r>
            <a:r>
              <a:rPr sz="1800" b="1" spc="-5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20">
                <a:solidFill>
                  <a:srgbClr val="006FC0"/>
                </a:solidFill>
                <a:latin typeface="Arial"/>
                <a:cs typeface="Arial"/>
              </a:rPr>
              <a:t>2008</a:t>
            </a:r>
            <a:endParaRPr sz="1800">
              <a:latin typeface="Arial"/>
              <a:cs typeface="Arial"/>
            </a:endParaRPr>
          </a:p>
          <a:p>
            <a:pPr marL="101600" algn="just">
              <a:spcBef>
                <a:spcPts val="490"/>
              </a:spcBef>
            </a:pPr>
            <a:endParaRPr lang="en-US" sz="2100">
              <a:solidFill>
                <a:srgbClr val="002060"/>
              </a:solidFill>
              <a:latin typeface="Arial"/>
              <a:cs typeface="Arial"/>
            </a:endParaRPr>
          </a:p>
          <a:p>
            <a:pPr marL="101600" algn="just">
              <a:lnSpc>
                <a:spcPct val="100000"/>
              </a:lnSpc>
              <a:spcBef>
                <a:spcPts val="490"/>
              </a:spcBef>
            </a:pP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3MT</a:t>
            </a:r>
            <a:r>
              <a:rPr sz="2100" baseline="25793">
                <a:solidFill>
                  <a:srgbClr val="002060"/>
                </a:solidFill>
                <a:latin typeface="Arial"/>
                <a:cs typeface="Arial"/>
              </a:rPr>
              <a:t>®</a:t>
            </a:r>
            <a:r>
              <a:rPr sz="2100" spc="262" baseline="25793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is</a:t>
            </a:r>
            <a:r>
              <a:rPr sz="2100" spc="-2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a</a:t>
            </a:r>
            <a:r>
              <a:rPr sz="2100" spc="-1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form</a:t>
            </a:r>
            <a:r>
              <a:rPr sz="2100" spc="-1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of</a:t>
            </a:r>
            <a:r>
              <a:rPr sz="2100" spc="-1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research</a:t>
            </a:r>
            <a:r>
              <a:rPr sz="2100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aimed</a:t>
            </a:r>
            <a:r>
              <a:rPr sz="2100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 spc="-25">
                <a:solidFill>
                  <a:srgbClr val="002060"/>
                </a:solidFill>
                <a:latin typeface="Arial"/>
                <a:cs typeface="Arial"/>
              </a:rPr>
              <a:t>at:</a:t>
            </a:r>
            <a:endParaRPr sz="2100">
              <a:solidFill>
                <a:srgbClr val="002060"/>
              </a:solidFill>
              <a:latin typeface="Arial"/>
              <a:cs typeface="Arial"/>
            </a:endParaRPr>
          </a:p>
          <a:p>
            <a:pPr marL="844550" marR="55880" indent="-286385" algn="just">
              <a:lnSpc>
                <a:spcPct val="100000"/>
              </a:lnSpc>
              <a:spcBef>
                <a:spcPts val="445"/>
              </a:spcBef>
              <a:buFont typeface="Arial"/>
              <a:buChar char="•"/>
              <a:tabLst>
                <a:tab pos="844550" algn="l"/>
              </a:tabLst>
            </a:pP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“Developing</a:t>
            </a:r>
            <a:r>
              <a:rPr sz="1800" b="1" spc="14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academic,</a:t>
            </a:r>
            <a:r>
              <a:rPr sz="1800" b="1" spc="1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presentation,</a:t>
            </a:r>
            <a:r>
              <a:rPr sz="1800" b="1" spc="15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and</a:t>
            </a:r>
            <a:r>
              <a:rPr sz="1800" b="1" spc="15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research</a:t>
            </a:r>
            <a:r>
              <a:rPr sz="1800" b="1" spc="15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006FC0"/>
                </a:solidFill>
                <a:latin typeface="Arial"/>
                <a:cs typeface="Arial"/>
              </a:rPr>
              <a:t>communication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skills</a:t>
            </a:r>
            <a:r>
              <a:rPr sz="1800" b="1" spc="2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and</a:t>
            </a:r>
            <a:r>
              <a:rPr sz="1800" b="1" spc="2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supports</a:t>
            </a:r>
            <a:r>
              <a:rPr sz="1800" b="1" spc="2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the</a:t>
            </a:r>
            <a:r>
              <a:rPr sz="1800" b="1" spc="1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development</a:t>
            </a:r>
            <a:r>
              <a:rPr sz="1800" b="1" spc="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of</a:t>
            </a:r>
            <a:r>
              <a:rPr sz="1800" b="1" spc="1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research</a:t>
            </a:r>
            <a:r>
              <a:rPr sz="1800" b="1" spc="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students’</a:t>
            </a:r>
            <a:r>
              <a:rPr sz="1800" b="1" spc="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006FC0"/>
                </a:solidFill>
                <a:latin typeface="Arial"/>
                <a:cs typeface="Arial"/>
              </a:rPr>
              <a:t>capacity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to</a:t>
            </a:r>
            <a:r>
              <a:rPr sz="1800" b="1" spc="1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70C0"/>
                </a:solidFill>
                <a:latin typeface="Arial"/>
                <a:cs typeface="Arial"/>
              </a:rPr>
              <a:t>effectively</a:t>
            </a:r>
            <a:r>
              <a:rPr sz="1800" b="1" spc="1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explain</a:t>
            </a:r>
            <a:r>
              <a:rPr sz="1800" b="1" spc="1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their</a:t>
            </a:r>
            <a:r>
              <a:rPr sz="1800" b="1" spc="12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research</a:t>
            </a:r>
            <a:r>
              <a:rPr sz="1800" b="1" spc="1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in</a:t>
            </a:r>
            <a:r>
              <a:rPr sz="1800" b="1" spc="1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three</a:t>
            </a:r>
            <a:r>
              <a:rPr sz="1800" b="1" spc="1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minutes</a:t>
            </a:r>
            <a:r>
              <a:rPr sz="1800" b="1" spc="1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in</a:t>
            </a:r>
            <a:r>
              <a:rPr sz="1800" b="1" spc="1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a</a:t>
            </a:r>
            <a:r>
              <a:rPr sz="1800" b="1" spc="1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006FC0"/>
                </a:solidFill>
                <a:latin typeface="Arial"/>
                <a:cs typeface="Arial"/>
              </a:rPr>
              <a:t>language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appropriate</a:t>
            </a:r>
            <a:r>
              <a:rPr sz="1800" b="1" spc="-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to</a:t>
            </a:r>
            <a:r>
              <a:rPr sz="1800" b="1" spc="-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an</a:t>
            </a:r>
            <a:r>
              <a:rPr sz="1800" b="1" spc="-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intelligent</a:t>
            </a:r>
            <a:r>
              <a:rPr sz="1800" b="1" spc="-5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but</a:t>
            </a:r>
            <a:r>
              <a:rPr sz="1800" b="1" spc="-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006FC0"/>
                </a:solidFill>
                <a:latin typeface="Arial"/>
                <a:cs typeface="Arial"/>
              </a:rPr>
              <a:t>non-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specialist</a:t>
            </a:r>
            <a:r>
              <a:rPr sz="1800" b="1" spc="-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006FC0"/>
                </a:solidFill>
                <a:latin typeface="Arial"/>
                <a:cs typeface="Arial"/>
              </a:rPr>
              <a:t>audience.”</a:t>
            </a:r>
            <a:endParaRPr sz="1800">
              <a:latin typeface="Arial"/>
              <a:cs typeface="Arial"/>
            </a:endParaRPr>
          </a:p>
          <a:p>
            <a:pPr marL="159385" algn="just">
              <a:spcBef>
                <a:spcPts val="495"/>
              </a:spcBef>
            </a:pPr>
            <a:endParaRPr lang="en-US" sz="2100">
              <a:solidFill>
                <a:srgbClr val="002060"/>
              </a:solidFill>
              <a:latin typeface="Arial"/>
              <a:cs typeface="Arial"/>
            </a:endParaRPr>
          </a:p>
          <a:p>
            <a:pPr marL="159385" algn="just">
              <a:lnSpc>
                <a:spcPct val="100000"/>
              </a:lnSpc>
              <a:spcBef>
                <a:spcPts val="495"/>
              </a:spcBef>
            </a:pP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NAU’s</a:t>
            </a:r>
            <a:r>
              <a:rPr sz="2100" spc="-2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3MRP</a:t>
            </a:r>
            <a:r>
              <a:rPr sz="2100" spc="-2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competition</a:t>
            </a:r>
            <a:r>
              <a:rPr sz="2100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will</a:t>
            </a:r>
            <a:r>
              <a:rPr sz="2100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allow</a:t>
            </a:r>
            <a:r>
              <a:rPr sz="2100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2060"/>
                </a:solidFill>
                <a:latin typeface="Arial"/>
                <a:cs typeface="Arial"/>
              </a:rPr>
              <a:t>students</a:t>
            </a:r>
            <a:r>
              <a:rPr sz="2100" spc="-2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100" spc="-25">
                <a:solidFill>
                  <a:srgbClr val="002060"/>
                </a:solidFill>
                <a:latin typeface="Arial"/>
                <a:cs typeface="Arial"/>
              </a:rPr>
              <a:t>to:</a:t>
            </a:r>
            <a:endParaRPr sz="2100">
              <a:solidFill>
                <a:srgbClr val="002060"/>
              </a:solidFill>
              <a:latin typeface="Arial"/>
              <a:cs typeface="Arial"/>
            </a:endParaRPr>
          </a:p>
          <a:p>
            <a:pPr marL="901700" marR="283845" lvl="1" indent="-285115">
              <a:lnSpc>
                <a:spcPct val="100000"/>
              </a:lnSpc>
              <a:spcBef>
                <a:spcPts val="440"/>
              </a:spcBef>
              <a:buFont typeface="Arial"/>
              <a:buChar char="•"/>
              <a:tabLst>
                <a:tab pos="901700" algn="l"/>
              </a:tabLst>
            </a:pP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Communicate</a:t>
            </a:r>
            <a:r>
              <a:rPr sz="1800" b="1" spc="-5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the</a:t>
            </a:r>
            <a:r>
              <a:rPr sz="1800" b="1" spc="-5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significance</a:t>
            </a:r>
            <a:r>
              <a:rPr sz="1800" b="1" spc="-6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of</a:t>
            </a:r>
            <a:r>
              <a:rPr sz="1800" b="1" spc="-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their</a:t>
            </a:r>
            <a:r>
              <a:rPr sz="1800" b="1" spc="-6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lang="en-US" b="1">
                <a:solidFill>
                  <a:srgbClr val="006FC0"/>
                </a:solidFill>
                <a:latin typeface="Arial"/>
                <a:cs typeface="Arial"/>
              </a:rPr>
              <a:t>research</a:t>
            </a:r>
            <a:r>
              <a:rPr sz="1800" b="1" spc="-8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to</a:t>
            </a:r>
            <a:r>
              <a:rPr sz="1800" b="1" spc="-5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a</a:t>
            </a:r>
            <a:r>
              <a:rPr sz="1800" b="1" spc="-5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general</a:t>
            </a:r>
            <a:r>
              <a:rPr sz="1800" b="1" spc="-4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006FC0"/>
                </a:solidFill>
                <a:latin typeface="Arial"/>
                <a:cs typeface="Arial"/>
              </a:rPr>
              <a:t>audience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in</a:t>
            </a:r>
            <a:r>
              <a:rPr sz="1800" b="1" spc="-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a public</a:t>
            </a:r>
            <a:r>
              <a:rPr sz="1800" b="1" spc="-2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006FC0"/>
                </a:solidFill>
                <a:latin typeface="Arial"/>
                <a:cs typeface="Arial"/>
              </a:rPr>
              <a:t>forum</a:t>
            </a:r>
            <a:r>
              <a:rPr lang="en-US" b="1" spc="-10">
                <a:solidFill>
                  <a:srgbClr val="006FC0"/>
                </a:solidFill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  <a:p>
            <a:pPr marL="901700" marR="500380" lvl="1" indent="-285115">
              <a:lnSpc>
                <a:spcPct val="100000"/>
              </a:lnSpc>
              <a:spcBef>
                <a:spcPts val="434"/>
              </a:spcBef>
              <a:buFont typeface="Arial"/>
              <a:buChar char="•"/>
              <a:tabLst>
                <a:tab pos="901700" algn="l"/>
              </a:tabLst>
            </a:pP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Develop</a:t>
            </a:r>
            <a:r>
              <a:rPr sz="1800" b="1" spc="-1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skills</a:t>
            </a:r>
            <a:r>
              <a:rPr sz="1800" b="1" spc="-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that</a:t>
            </a:r>
            <a:r>
              <a:rPr sz="1800" b="1" spc="-5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increase</a:t>
            </a:r>
            <a:r>
              <a:rPr sz="1800" b="1" spc="-2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a</a:t>
            </a:r>
            <a:r>
              <a:rPr sz="1800" b="1" spc="-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006FC0"/>
                </a:solidFill>
                <a:latin typeface="Arial"/>
                <a:cs typeface="Arial"/>
              </a:rPr>
              <a:t>language-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base</a:t>
            </a:r>
            <a:r>
              <a:rPr sz="1800" b="1" spc="-6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suitable</a:t>
            </a:r>
            <a:r>
              <a:rPr sz="1800" b="1" spc="-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for</a:t>
            </a:r>
            <a:r>
              <a:rPr sz="1800" b="1" spc="-6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a</a:t>
            </a:r>
            <a:r>
              <a:rPr sz="1800" b="1" spc="-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20">
                <a:solidFill>
                  <a:srgbClr val="006FC0"/>
                </a:solidFill>
                <a:latin typeface="Arial"/>
                <a:cs typeface="Arial"/>
              </a:rPr>
              <a:t>wide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range</a:t>
            </a:r>
            <a:r>
              <a:rPr sz="1800" b="1" spc="-4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of</a:t>
            </a:r>
            <a:r>
              <a:rPr sz="1800" b="1" spc="-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006FC0"/>
                </a:solidFill>
                <a:latin typeface="Arial"/>
                <a:cs typeface="Arial"/>
              </a:rPr>
              <a:t>audiences</a:t>
            </a:r>
            <a:r>
              <a:rPr lang="en-US" b="1" spc="-10">
                <a:solidFill>
                  <a:srgbClr val="006FC0"/>
                </a:solidFill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  <a:p>
            <a:pPr marL="901700" lvl="1" indent="-285115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901700" algn="l"/>
              </a:tabLst>
            </a:pP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Develop</a:t>
            </a:r>
            <a:r>
              <a:rPr sz="1800" b="1" spc="6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and</a:t>
            </a:r>
            <a:r>
              <a:rPr sz="1800" b="1" spc="1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improve</a:t>
            </a:r>
            <a:r>
              <a:rPr sz="1800" b="1" spc="6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presentation</a:t>
            </a:r>
            <a:r>
              <a:rPr sz="1800" b="1" spc="2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and</a:t>
            </a:r>
            <a:r>
              <a:rPr sz="1800" b="1" spc="2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communication</a:t>
            </a:r>
            <a:r>
              <a:rPr sz="1800" b="1" spc="2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006FC0"/>
                </a:solidFill>
                <a:latin typeface="Arial"/>
                <a:cs typeface="Arial"/>
              </a:rPr>
              <a:t>skills.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0421" rIns="0" bIns="0" rtlCol="0">
            <a:spAutoFit/>
          </a:bodyPr>
          <a:lstStyle/>
          <a:p>
            <a:pPr marL="2766695">
              <a:lnSpc>
                <a:spcPct val="100000"/>
              </a:lnSpc>
              <a:spcBef>
                <a:spcPts val="95"/>
              </a:spcBef>
            </a:pPr>
            <a:r>
              <a:rPr cap="small" spc="-50"/>
              <a:t>Rules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407" y="1294301"/>
            <a:ext cx="8258459" cy="5094985"/>
          </a:xfrm>
          <a:prstGeom prst="rect">
            <a:avLst/>
          </a:prstGeom>
        </p:spPr>
        <p:txBody>
          <a:bodyPr vert="horz" wrap="square" lIns="0" tIns="67310" rIns="0" bIns="0" rtlCol="0" anchor="t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530"/>
              </a:spcBef>
              <a:buClr>
                <a:srgbClr val="003163"/>
              </a:buClr>
              <a:buChar char="•"/>
              <a:tabLst>
                <a:tab pos="354965" algn="l"/>
              </a:tabLst>
            </a:pP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A</a:t>
            </a:r>
            <a:r>
              <a:rPr sz="1750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single</a:t>
            </a:r>
            <a:r>
              <a:rPr sz="1750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static</a:t>
            </a:r>
            <a:r>
              <a:rPr sz="1750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PowerPoint</a:t>
            </a:r>
            <a:r>
              <a:rPr sz="1750" spc="1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slide</a:t>
            </a:r>
            <a:r>
              <a:rPr sz="1750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is</a:t>
            </a:r>
            <a:r>
              <a:rPr sz="1750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 spc="-10">
                <a:solidFill>
                  <a:srgbClr val="002060"/>
                </a:solidFill>
                <a:latin typeface="Arial"/>
                <a:cs typeface="Arial"/>
              </a:rPr>
              <a:t>permitted</a:t>
            </a:r>
            <a:endParaRPr sz="1750">
              <a:solidFill>
                <a:srgbClr val="002060"/>
              </a:solidFill>
              <a:latin typeface="Arial"/>
              <a:cs typeface="Arial"/>
            </a:endParaRPr>
          </a:p>
          <a:p>
            <a:pPr marL="756285" marR="201930" lvl="1" indent="-287020">
              <a:lnSpc>
                <a:spcPct val="100000"/>
              </a:lnSpc>
              <a:spcBef>
                <a:spcPts val="340"/>
              </a:spcBef>
              <a:buChar char="•"/>
              <a:tabLst>
                <a:tab pos="756285" algn="l"/>
              </a:tabLst>
            </a:pPr>
            <a:r>
              <a:rPr sz="1750">
                <a:solidFill>
                  <a:srgbClr val="006FC0"/>
                </a:solidFill>
                <a:latin typeface="Arial"/>
                <a:cs typeface="Arial"/>
              </a:rPr>
              <a:t>No</a:t>
            </a:r>
            <a:r>
              <a:rPr sz="1750" spc="-5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6FC0"/>
                </a:solidFill>
                <a:latin typeface="Arial"/>
                <a:cs typeface="Arial"/>
              </a:rPr>
              <a:t>slide</a:t>
            </a:r>
            <a:r>
              <a:rPr sz="1750" spc="-4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6FC0"/>
                </a:solidFill>
                <a:latin typeface="Arial"/>
                <a:cs typeface="Arial"/>
              </a:rPr>
              <a:t>transitions,</a:t>
            </a:r>
            <a:r>
              <a:rPr sz="1750" spc="-4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6FC0"/>
                </a:solidFill>
                <a:latin typeface="Arial"/>
                <a:cs typeface="Arial"/>
              </a:rPr>
              <a:t>animations,</a:t>
            </a:r>
            <a:r>
              <a:rPr sz="1750" spc="-4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6FC0"/>
                </a:solidFill>
                <a:latin typeface="Arial"/>
                <a:cs typeface="Arial"/>
              </a:rPr>
              <a:t>or</a:t>
            </a:r>
            <a:r>
              <a:rPr sz="1750" spc="-4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6FC0"/>
                </a:solidFill>
                <a:latin typeface="Arial"/>
                <a:cs typeface="Arial"/>
              </a:rPr>
              <a:t>any</a:t>
            </a:r>
            <a:r>
              <a:rPr sz="1750" spc="-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6FC0"/>
                </a:solidFill>
                <a:latin typeface="Arial"/>
                <a:cs typeface="Arial"/>
              </a:rPr>
              <a:t>form</a:t>
            </a:r>
            <a:r>
              <a:rPr sz="1750" spc="-4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6FC0"/>
                </a:solidFill>
                <a:latin typeface="Arial"/>
                <a:cs typeface="Arial"/>
              </a:rPr>
              <a:t>of</a:t>
            </a:r>
            <a:r>
              <a:rPr sz="1750" spc="-4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6FC0"/>
                </a:solidFill>
                <a:latin typeface="Arial"/>
                <a:cs typeface="Arial"/>
              </a:rPr>
              <a:t>movement;</a:t>
            </a:r>
            <a:r>
              <a:rPr sz="1750" spc="-4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6FC0"/>
                </a:solidFill>
                <a:latin typeface="Arial"/>
                <a:cs typeface="Arial"/>
              </a:rPr>
              <a:t>the</a:t>
            </a:r>
            <a:r>
              <a:rPr sz="1750" spc="-4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6FC0"/>
                </a:solidFill>
                <a:latin typeface="Arial"/>
                <a:cs typeface="Arial"/>
              </a:rPr>
              <a:t>slide</a:t>
            </a:r>
            <a:r>
              <a:rPr sz="1750" spc="-4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6FC0"/>
                </a:solidFill>
                <a:latin typeface="Arial"/>
                <a:cs typeface="Arial"/>
              </a:rPr>
              <a:t>must</a:t>
            </a:r>
            <a:r>
              <a:rPr sz="1750" spc="-4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6FC0"/>
                </a:solidFill>
                <a:latin typeface="Arial"/>
                <a:cs typeface="Arial"/>
              </a:rPr>
              <a:t>be</a:t>
            </a:r>
            <a:r>
              <a:rPr sz="1750" spc="-4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6FC0"/>
                </a:solidFill>
                <a:latin typeface="Arial"/>
                <a:cs typeface="Arial"/>
              </a:rPr>
              <a:t>visible</a:t>
            </a:r>
            <a:r>
              <a:rPr sz="1750" spc="-4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750" spc="-20">
                <a:solidFill>
                  <a:srgbClr val="006FC0"/>
                </a:solidFill>
                <a:latin typeface="Arial"/>
                <a:cs typeface="Arial"/>
              </a:rPr>
              <a:t>from </a:t>
            </a:r>
            <a:r>
              <a:rPr sz="1750">
                <a:solidFill>
                  <a:srgbClr val="006FC0"/>
                </a:solidFill>
                <a:latin typeface="Arial"/>
                <a:cs typeface="Arial"/>
              </a:rPr>
              <a:t>the</a:t>
            </a:r>
            <a:r>
              <a:rPr sz="1750" spc="-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6FC0"/>
                </a:solidFill>
                <a:latin typeface="Arial"/>
                <a:cs typeface="Arial"/>
              </a:rPr>
              <a:t>start</a:t>
            </a:r>
            <a:r>
              <a:rPr sz="1750" spc="-3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6FC0"/>
                </a:solidFill>
                <a:latin typeface="Arial"/>
                <a:cs typeface="Arial"/>
              </a:rPr>
              <a:t>of</a:t>
            </a:r>
            <a:r>
              <a:rPr sz="1750" spc="-3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6FC0"/>
                </a:solidFill>
                <a:latin typeface="Arial"/>
                <a:cs typeface="Arial"/>
              </a:rPr>
              <a:t>the</a:t>
            </a:r>
            <a:r>
              <a:rPr sz="1750" spc="-3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750" spc="-10">
                <a:solidFill>
                  <a:srgbClr val="006FC0"/>
                </a:solidFill>
                <a:latin typeface="Arial"/>
                <a:cs typeface="Arial"/>
              </a:rPr>
              <a:t>oration.</a:t>
            </a:r>
            <a:endParaRPr sz="1750">
              <a:latin typeface="Arial"/>
              <a:cs typeface="Arial"/>
            </a:endParaRPr>
          </a:p>
          <a:p>
            <a:pPr marL="355600" marR="645795" indent="-342900">
              <a:lnSpc>
                <a:spcPct val="100000"/>
              </a:lnSpc>
              <a:spcBef>
                <a:spcPts val="425"/>
              </a:spcBef>
              <a:buClr>
                <a:srgbClr val="003163"/>
              </a:buClr>
              <a:buChar char="•"/>
              <a:tabLst>
                <a:tab pos="355600" algn="l"/>
              </a:tabLst>
            </a:pP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No</a:t>
            </a:r>
            <a:r>
              <a:rPr sz="1750" spc="-7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additional</a:t>
            </a:r>
            <a:r>
              <a:rPr sz="1750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props</a:t>
            </a:r>
            <a:r>
              <a:rPr sz="1750" spc="-6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(e.g.,</a:t>
            </a:r>
            <a:r>
              <a:rPr sz="1750" spc="-6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costumes,</a:t>
            </a:r>
            <a:r>
              <a:rPr sz="1750" spc="-6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musical</a:t>
            </a:r>
            <a:r>
              <a:rPr sz="1750" spc="-6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instruments,</a:t>
            </a:r>
            <a:r>
              <a:rPr sz="1750" spc="-6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 spc="-10">
                <a:solidFill>
                  <a:srgbClr val="002060"/>
                </a:solidFill>
                <a:latin typeface="Arial"/>
                <a:cs typeface="Arial"/>
              </a:rPr>
              <a:t>laboratory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equipment)</a:t>
            </a:r>
            <a:r>
              <a:rPr sz="1750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are</a:t>
            </a:r>
            <a:r>
              <a:rPr sz="1750" spc="-5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 spc="-10">
                <a:solidFill>
                  <a:srgbClr val="002060"/>
                </a:solidFill>
                <a:latin typeface="Arial"/>
                <a:cs typeface="Arial"/>
              </a:rPr>
              <a:t>permitted.</a:t>
            </a:r>
          </a:p>
          <a:p>
            <a:pPr marL="355600" marR="261620" indent="-342900">
              <a:spcBef>
                <a:spcPts val="434"/>
              </a:spcBef>
              <a:buClr>
                <a:srgbClr val="003163"/>
              </a:buClr>
              <a:buChar char="•"/>
              <a:tabLst>
                <a:tab pos="355600" algn="l"/>
              </a:tabLst>
            </a:pP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Data</a:t>
            </a:r>
            <a:r>
              <a:rPr lang="en-US" sz="1750" spc="-60">
                <a:solidFill>
                  <a:srgbClr val="002060"/>
                </a:solidFill>
                <a:latin typeface="Arial"/>
                <a:cs typeface="Arial"/>
              </a:rPr>
              <a:t> and research </a:t>
            </a:r>
            <a:r>
              <a:rPr lang="en-US" sz="1750">
                <a:solidFill>
                  <a:srgbClr val="002060"/>
                </a:solidFill>
                <a:latin typeface="Arial"/>
                <a:cs typeface="Arial"/>
              </a:rPr>
              <a:t>presented</a:t>
            </a:r>
            <a:r>
              <a:rPr sz="1750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in</a:t>
            </a:r>
            <a:r>
              <a:rPr sz="1750" spc="-5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the</a:t>
            </a:r>
            <a:r>
              <a:rPr sz="1750" spc="-5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competitions</a:t>
            </a:r>
            <a:r>
              <a:rPr sz="1750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should</a:t>
            </a:r>
            <a:r>
              <a:rPr sz="1750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be</a:t>
            </a:r>
            <a:r>
              <a:rPr sz="1750" spc="-5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considered</a:t>
            </a:r>
            <a:r>
              <a:rPr sz="1750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as</a:t>
            </a:r>
            <a:r>
              <a:rPr sz="1750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 spc="-10">
                <a:solidFill>
                  <a:srgbClr val="002060"/>
                </a:solidFill>
                <a:latin typeface="Arial"/>
                <a:cs typeface="Arial"/>
              </a:rPr>
              <a:t>information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likely</a:t>
            </a:r>
            <a:r>
              <a:rPr sz="1750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to</a:t>
            </a:r>
            <a:r>
              <a:rPr sz="1750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enter</a:t>
            </a:r>
            <a:r>
              <a:rPr sz="1750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the</a:t>
            </a:r>
            <a:r>
              <a:rPr sz="1750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public</a:t>
            </a:r>
            <a:r>
              <a:rPr sz="1750" spc="-1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 spc="-10">
                <a:solidFill>
                  <a:srgbClr val="002060"/>
                </a:solidFill>
                <a:latin typeface="Arial"/>
                <a:cs typeface="Arial"/>
              </a:rPr>
              <a:t>domain.</a:t>
            </a:r>
            <a:endParaRPr sz="1750">
              <a:solidFill>
                <a:srgbClr val="002060"/>
              </a:solidFill>
              <a:latin typeface="Arial"/>
              <a:cs typeface="Arial"/>
            </a:endParaRPr>
          </a:p>
          <a:p>
            <a:pPr marL="355600" marR="456565" indent="-342900">
              <a:lnSpc>
                <a:spcPct val="100000"/>
              </a:lnSpc>
              <a:spcBef>
                <a:spcPts val="430"/>
              </a:spcBef>
              <a:buClr>
                <a:srgbClr val="003163"/>
              </a:buClr>
              <a:buChar char="•"/>
              <a:tabLst>
                <a:tab pos="355600" algn="l"/>
              </a:tabLst>
            </a:pP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Presentations</a:t>
            </a:r>
            <a:r>
              <a:rPr sz="1750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are</a:t>
            </a:r>
            <a:r>
              <a:rPr sz="1750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limited</a:t>
            </a:r>
            <a:r>
              <a:rPr sz="1750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to</a:t>
            </a:r>
            <a:r>
              <a:rPr sz="1750" spc="-7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three</a:t>
            </a:r>
            <a:r>
              <a:rPr sz="1750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minutes,</a:t>
            </a:r>
            <a:r>
              <a:rPr sz="1750" spc="-5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and</a:t>
            </a:r>
            <a:r>
              <a:rPr sz="1750" spc="-5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competitors</a:t>
            </a:r>
            <a:r>
              <a:rPr sz="1750" spc="-5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 spc="-10">
                <a:solidFill>
                  <a:srgbClr val="002060"/>
                </a:solidFill>
                <a:latin typeface="Arial"/>
                <a:cs typeface="Arial"/>
              </a:rPr>
              <a:t>exceeding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three</a:t>
            </a:r>
            <a:r>
              <a:rPr sz="1750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minutes</a:t>
            </a:r>
            <a:r>
              <a:rPr sz="1750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will be</a:t>
            </a:r>
            <a:r>
              <a:rPr sz="1750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 spc="-10">
                <a:solidFill>
                  <a:srgbClr val="002060"/>
                </a:solidFill>
                <a:latin typeface="Arial"/>
                <a:cs typeface="Arial"/>
              </a:rPr>
              <a:t>disqualified.</a:t>
            </a:r>
            <a:endParaRPr sz="1750">
              <a:solidFill>
                <a:srgbClr val="002060"/>
              </a:solidFill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434"/>
              </a:spcBef>
              <a:buClr>
                <a:srgbClr val="003163"/>
              </a:buClr>
              <a:buChar char="•"/>
              <a:tabLst>
                <a:tab pos="354965" algn="l"/>
              </a:tabLst>
            </a:pP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Presentations</a:t>
            </a:r>
            <a:r>
              <a:rPr sz="1750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are</a:t>
            </a:r>
            <a:r>
              <a:rPr sz="1750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to</a:t>
            </a:r>
            <a:r>
              <a:rPr sz="1750" spc="-5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be</a:t>
            </a:r>
            <a:r>
              <a:rPr sz="1750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spoken</a:t>
            </a:r>
            <a:r>
              <a:rPr sz="1750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word</a:t>
            </a:r>
            <a:r>
              <a:rPr sz="1750" spc="-1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(no</a:t>
            </a:r>
            <a:r>
              <a:rPr sz="1750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poems,</a:t>
            </a:r>
            <a:r>
              <a:rPr sz="1750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raps,</a:t>
            </a:r>
            <a:r>
              <a:rPr sz="1750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or</a:t>
            </a:r>
            <a:r>
              <a:rPr sz="1750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 spc="-10">
                <a:solidFill>
                  <a:srgbClr val="002060"/>
                </a:solidFill>
                <a:latin typeface="Arial"/>
                <a:cs typeface="Arial"/>
              </a:rPr>
              <a:t>songs).</a:t>
            </a:r>
            <a:endParaRPr sz="1750">
              <a:solidFill>
                <a:srgbClr val="002060"/>
              </a:solidFill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430"/>
              </a:spcBef>
              <a:buClr>
                <a:srgbClr val="003163"/>
              </a:buClr>
              <a:buFont typeface="Arial"/>
              <a:buChar char="•"/>
              <a:tabLst>
                <a:tab pos="355600" algn="l"/>
              </a:tabLst>
            </a:pPr>
            <a:r>
              <a:rPr sz="1750" b="1" u="sng">
                <a:solidFill>
                  <a:srgbClr val="002060"/>
                </a:solidFill>
                <a:uFill>
                  <a:solidFill>
                    <a:srgbClr val="1B1F3C"/>
                  </a:solidFill>
                </a:uFill>
                <a:latin typeface="Arial"/>
                <a:cs typeface="Arial"/>
              </a:rPr>
              <a:t>No</a:t>
            </a:r>
            <a:r>
              <a:rPr sz="1750" b="1" u="sng" spc="-45">
                <a:solidFill>
                  <a:srgbClr val="002060"/>
                </a:solidFill>
                <a:uFill>
                  <a:solidFill>
                    <a:srgbClr val="1B1F3C"/>
                  </a:solidFill>
                </a:uFill>
                <a:latin typeface="Arial"/>
                <a:cs typeface="Arial"/>
              </a:rPr>
              <a:t> </a:t>
            </a:r>
            <a:r>
              <a:rPr sz="1750" b="1" u="sng">
                <a:solidFill>
                  <a:srgbClr val="002060"/>
                </a:solidFill>
                <a:uFill>
                  <a:solidFill>
                    <a:srgbClr val="1B1F3C"/>
                  </a:solidFill>
                </a:uFill>
                <a:latin typeface="Arial"/>
                <a:cs typeface="Arial"/>
              </a:rPr>
              <a:t>notes,</a:t>
            </a:r>
            <a:r>
              <a:rPr sz="1750" b="1" u="sng" spc="-55">
                <a:solidFill>
                  <a:srgbClr val="002060"/>
                </a:solidFill>
                <a:uFill>
                  <a:solidFill>
                    <a:srgbClr val="1B1F3C"/>
                  </a:solidFill>
                </a:uFill>
                <a:latin typeface="Arial"/>
                <a:cs typeface="Arial"/>
              </a:rPr>
              <a:t> </a:t>
            </a:r>
            <a:r>
              <a:rPr sz="1750" b="1" u="sng">
                <a:solidFill>
                  <a:srgbClr val="002060"/>
                </a:solidFill>
                <a:uFill>
                  <a:solidFill>
                    <a:srgbClr val="1B1F3C"/>
                  </a:solidFill>
                </a:uFill>
                <a:latin typeface="Arial"/>
                <a:cs typeface="Arial"/>
              </a:rPr>
              <a:t>assistance,</a:t>
            </a:r>
            <a:r>
              <a:rPr sz="1750" b="1" u="sng" spc="-35">
                <a:solidFill>
                  <a:srgbClr val="002060"/>
                </a:solidFill>
                <a:uFill>
                  <a:solidFill>
                    <a:srgbClr val="1B1F3C"/>
                  </a:solidFill>
                </a:uFill>
                <a:latin typeface="Arial"/>
                <a:cs typeface="Arial"/>
              </a:rPr>
              <a:t> </a:t>
            </a:r>
            <a:r>
              <a:rPr sz="1750" b="1" u="sng">
                <a:solidFill>
                  <a:srgbClr val="002060"/>
                </a:solidFill>
                <a:uFill>
                  <a:solidFill>
                    <a:srgbClr val="1B1F3C"/>
                  </a:solidFill>
                </a:uFill>
                <a:latin typeface="Arial"/>
                <a:cs typeface="Arial"/>
              </a:rPr>
              <a:t>or</a:t>
            </a:r>
            <a:r>
              <a:rPr sz="1750" b="1" u="sng" spc="-55">
                <a:solidFill>
                  <a:srgbClr val="002060"/>
                </a:solidFill>
                <a:uFill>
                  <a:solidFill>
                    <a:srgbClr val="1B1F3C"/>
                  </a:solidFill>
                </a:uFill>
                <a:latin typeface="Arial"/>
                <a:cs typeface="Arial"/>
              </a:rPr>
              <a:t> </a:t>
            </a:r>
            <a:r>
              <a:rPr sz="1750" b="1" u="sng" spc="-10">
                <a:solidFill>
                  <a:srgbClr val="002060"/>
                </a:solidFill>
                <a:uFill>
                  <a:solidFill>
                    <a:srgbClr val="1B1F3C"/>
                  </a:solidFill>
                </a:uFill>
                <a:latin typeface="Arial"/>
                <a:cs typeface="Arial"/>
              </a:rPr>
              <a:t>reading/partial</a:t>
            </a:r>
            <a:r>
              <a:rPr sz="1750" b="1" u="sng" spc="-50">
                <a:solidFill>
                  <a:srgbClr val="002060"/>
                </a:solidFill>
                <a:uFill>
                  <a:solidFill>
                    <a:srgbClr val="1B1F3C"/>
                  </a:solidFill>
                </a:uFill>
                <a:latin typeface="Arial"/>
                <a:cs typeface="Arial"/>
              </a:rPr>
              <a:t> </a:t>
            </a:r>
            <a:r>
              <a:rPr sz="1750" b="1" u="sng">
                <a:solidFill>
                  <a:srgbClr val="002060"/>
                </a:solidFill>
                <a:uFill>
                  <a:solidFill>
                    <a:srgbClr val="1B1F3C"/>
                  </a:solidFill>
                </a:uFill>
                <a:latin typeface="Arial"/>
                <a:cs typeface="Arial"/>
              </a:rPr>
              <a:t>reading</a:t>
            </a:r>
            <a:r>
              <a:rPr sz="1750" b="1" u="sng" spc="-55">
                <a:solidFill>
                  <a:srgbClr val="002060"/>
                </a:solidFill>
                <a:uFill>
                  <a:solidFill>
                    <a:srgbClr val="1B1F3C"/>
                  </a:solidFill>
                </a:uFill>
                <a:latin typeface="Arial"/>
                <a:cs typeface="Arial"/>
              </a:rPr>
              <a:t> </a:t>
            </a:r>
            <a:r>
              <a:rPr sz="1750" b="1" u="sng">
                <a:solidFill>
                  <a:srgbClr val="002060"/>
                </a:solidFill>
                <a:uFill>
                  <a:solidFill>
                    <a:srgbClr val="1B1F3C"/>
                  </a:solidFill>
                </a:uFill>
                <a:latin typeface="Arial"/>
                <a:cs typeface="Arial"/>
              </a:rPr>
              <a:t>of</a:t>
            </a:r>
            <a:r>
              <a:rPr sz="1750" b="1" u="sng" spc="-60">
                <a:solidFill>
                  <a:srgbClr val="002060"/>
                </a:solidFill>
                <a:uFill>
                  <a:solidFill>
                    <a:srgbClr val="1B1F3C"/>
                  </a:solidFill>
                </a:uFill>
                <a:latin typeface="Arial"/>
                <a:cs typeface="Arial"/>
              </a:rPr>
              <a:t> </a:t>
            </a:r>
            <a:r>
              <a:rPr sz="1750" b="1" u="sng">
                <a:solidFill>
                  <a:srgbClr val="002060"/>
                </a:solidFill>
                <a:uFill>
                  <a:solidFill>
                    <a:srgbClr val="1B1F3C"/>
                  </a:solidFill>
                </a:uFill>
                <a:latin typeface="Arial"/>
                <a:cs typeface="Arial"/>
              </a:rPr>
              <a:t>the</a:t>
            </a:r>
            <a:r>
              <a:rPr sz="1750" b="1" u="sng" spc="-50">
                <a:solidFill>
                  <a:srgbClr val="002060"/>
                </a:solidFill>
                <a:uFill>
                  <a:solidFill>
                    <a:srgbClr val="1B1F3C"/>
                  </a:solidFill>
                </a:uFill>
                <a:latin typeface="Arial"/>
                <a:cs typeface="Arial"/>
              </a:rPr>
              <a:t> </a:t>
            </a:r>
            <a:r>
              <a:rPr sz="1750" b="1" u="sng">
                <a:solidFill>
                  <a:srgbClr val="002060"/>
                </a:solidFill>
                <a:uFill>
                  <a:solidFill>
                    <a:srgbClr val="1B1F3C"/>
                  </a:solidFill>
                </a:uFill>
                <a:latin typeface="Arial"/>
                <a:cs typeface="Arial"/>
              </a:rPr>
              <a:t>presentation</a:t>
            </a:r>
            <a:r>
              <a:rPr sz="1750" b="1" u="sng" spc="-45">
                <a:solidFill>
                  <a:srgbClr val="002060"/>
                </a:solidFill>
                <a:uFill>
                  <a:solidFill>
                    <a:srgbClr val="1B1F3C"/>
                  </a:solidFill>
                </a:uFill>
                <a:latin typeface="Arial"/>
                <a:cs typeface="Arial"/>
              </a:rPr>
              <a:t> </a:t>
            </a:r>
            <a:r>
              <a:rPr sz="1750" b="1" u="sng" spc="-25">
                <a:solidFill>
                  <a:srgbClr val="002060"/>
                </a:solidFill>
                <a:uFill>
                  <a:solidFill>
                    <a:srgbClr val="1B1F3C"/>
                  </a:solidFill>
                </a:uFill>
                <a:latin typeface="Arial"/>
                <a:cs typeface="Arial"/>
              </a:rPr>
              <a:t>is</a:t>
            </a:r>
            <a:r>
              <a:rPr sz="1750" b="1" u="none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 b="1" u="sng" spc="-10">
                <a:solidFill>
                  <a:srgbClr val="002060"/>
                </a:solidFill>
                <a:uFill>
                  <a:solidFill>
                    <a:srgbClr val="1B1F3C"/>
                  </a:solidFill>
                </a:uFill>
                <a:latin typeface="Arial"/>
                <a:cs typeface="Arial"/>
              </a:rPr>
              <a:t>allowed.</a:t>
            </a:r>
            <a:endParaRPr sz="1750">
              <a:solidFill>
                <a:srgbClr val="002060"/>
              </a:solidFill>
              <a:latin typeface="Arial"/>
              <a:cs typeface="Arial"/>
            </a:endParaRPr>
          </a:p>
          <a:p>
            <a:pPr marL="355600" marR="146685" indent="-342900">
              <a:lnSpc>
                <a:spcPct val="100000"/>
              </a:lnSpc>
              <a:spcBef>
                <a:spcPts val="430"/>
              </a:spcBef>
              <a:buClr>
                <a:srgbClr val="003163"/>
              </a:buClr>
              <a:buChar char="•"/>
              <a:tabLst>
                <a:tab pos="355600" algn="l"/>
              </a:tabLst>
            </a:pP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The</a:t>
            </a:r>
            <a:r>
              <a:rPr sz="1750" spc="-5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announcer</a:t>
            </a:r>
            <a:r>
              <a:rPr sz="1750" spc="-1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of</a:t>
            </a:r>
            <a:r>
              <a:rPr sz="1750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the</a:t>
            </a:r>
            <a:r>
              <a:rPr sz="1750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3MRP</a:t>
            </a:r>
            <a:r>
              <a:rPr sz="1750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program</a:t>
            </a:r>
            <a:r>
              <a:rPr sz="1750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will</a:t>
            </a:r>
            <a:r>
              <a:rPr sz="1750" spc="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introduce</a:t>
            </a:r>
            <a:r>
              <a:rPr sz="1750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you</a:t>
            </a:r>
            <a:r>
              <a:rPr sz="1750" spc="-1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by</a:t>
            </a:r>
            <a:r>
              <a:rPr sz="1750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name</a:t>
            </a:r>
            <a:r>
              <a:rPr sz="1750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and</a:t>
            </a:r>
            <a:r>
              <a:rPr sz="1750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 spc="-25">
                <a:solidFill>
                  <a:srgbClr val="002060"/>
                </a:solidFill>
                <a:latin typeface="Arial"/>
                <a:cs typeface="Arial"/>
              </a:rPr>
              <a:t>the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title</a:t>
            </a:r>
            <a:r>
              <a:rPr sz="1750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of</a:t>
            </a:r>
            <a:r>
              <a:rPr sz="1750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your</a:t>
            </a:r>
            <a:r>
              <a:rPr sz="1750" spc="-1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presentation.</a:t>
            </a:r>
            <a:r>
              <a:rPr sz="1750" spc="-2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The</a:t>
            </a:r>
            <a:r>
              <a:rPr sz="1750" spc="-5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timer</a:t>
            </a:r>
            <a:r>
              <a:rPr sz="1750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will</a:t>
            </a:r>
            <a:r>
              <a:rPr sz="1750" spc="1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start</a:t>
            </a:r>
            <a:r>
              <a:rPr sz="1750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as</a:t>
            </a:r>
            <a:r>
              <a:rPr sz="1750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soon</a:t>
            </a:r>
            <a:r>
              <a:rPr sz="1750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as</a:t>
            </a:r>
            <a:r>
              <a:rPr sz="1750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the</a:t>
            </a:r>
            <a:r>
              <a:rPr sz="1750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 spc="-10">
                <a:solidFill>
                  <a:srgbClr val="002060"/>
                </a:solidFill>
                <a:latin typeface="Arial"/>
                <a:cs typeface="Arial"/>
              </a:rPr>
              <a:t>presenter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begins</a:t>
            </a:r>
            <a:r>
              <a:rPr sz="1750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 spc="-10">
                <a:solidFill>
                  <a:srgbClr val="002060"/>
                </a:solidFill>
                <a:latin typeface="Arial"/>
                <a:cs typeface="Arial"/>
              </a:rPr>
              <a:t>talking.</a:t>
            </a:r>
            <a:endParaRPr sz="1750">
              <a:solidFill>
                <a:srgbClr val="002060"/>
              </a:solidFill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434"/>
              </a:spcBef>
              <a:buClr>
                <a:srgbClr val="003163"/>
              </a:buClr>
              <a:buChar char="•"/>
              <a:tabLst>
                <a:tab pos="354965" algn="l"/>
              </a:tabLst>
            </a:pP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The</a:t>
            </a:r>
            <a:r>
              <a:rPr sz="1750" spc="-5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decision</a:t>
            </a:r>
            <a:r>
              <a:rPr sz="1750" spc="-1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of</a:t>
            </a:r>
            <a:r>
              <a:rPr sz="1750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the</a:t>
            </a:r>
            <a:r>
              <a:rPr sz="1750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judges</a:t>
            </a:r>
            <a:r>
              <a:rPr sz="1750" spc="-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>
                <a:solidFill>
                  <a:srgbClr val="002060"/>
                </a:solidFill>
                <a:latin typeface="Arial"/>
                <a:cs typeface="Arial"/>
              </a:rPr>
              <a:t>is</a:t>
            </a:r>
            <a:r>
              <a:rPr sz="1750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750" spc="-10">
                <a:solidFill>
                  <a:srgbClr val="002060"/>
                </a:solidFill>
                <a:latin typeface="Arial"/>
                <a:cs typeface="Arial"/>
              </a:rPr>
              <a:t>final.</a:t>
            </a:r>
          </a:p>
          <a:p>
            <a:pPr marL="354965" indent="-342265">
              <a:spcBef>
                <a:spcPts val="434"/>
              </a:spcBef>
              <a:buClr>
                <a:srgbClr val="003163"/>
              </a:buClr>
              <a:buChar char="•"/>
              <a:tabLst>
                <a:tab pos="354965" algn="l"/>
              </a:tabLst>
            </a:pPr>
            <a:endParaRPr lang="en-US" sz="1750" b="1" spc="-10">
              <a:solidFill>
                <a:srgbClr val="1B1F3C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7FE96-AC46-9E35-5A5D-C8343D3A4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784" y="376575"/>
            <a:ext cx="8255634" cy="430887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cap="small"/>
              <a:t>Preliminary Heats vs Final Competition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AA2766-E805-CC7C-2001-244B7F462B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5672" y="1437355"/>
            <a:ext cx="8688070" cy="4616648"/>
          </a:xfrm>
          <a:ln>
            <a:solidFill>
              <a:schemeClr val="bg1"/>
            </a:solidFill>
          </a:ln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en-US" sz="2000">
                <a:solidFill>
                  <a:srgbClr val="002060"/>
                </a:solidFill>
                <a:latin typeface="Arial"/>
                <a:ea typeface="+mn-lt"/>
                <a:cs typeface="+mn-lt"/>
              </a:rPr>
              <a:t>Although the Preliminary Heats will be held on Zoom, the finals will be in person. </a:t>
            </a:r>
            <a:r>
              <a:rPr lang="en-US" sz="2000" b="1">
                <a:solidFill>
                  <a:srgbClr val="002060"/>
                </a:solidFill>
                <a:latin typeface="Arial"/>
                <a:ea typeface="+mn-lt"/>
                <a:cs typeface="+mn-lt"/>
              </a:rPr>
              <a:t>Your score results in the preliminary round determine whether you advance to the final competition. </a:t>
            </a:r>
            <a:endParaRPr lang="en-US" sz="2000">
              <a:solidFill>
                <a:srgbClr val="002060"/>
              </a:solidFill>
              <a:latin typeface="Arial"/>
              <a:ea typeface="Calibri"/>
              <a:cs typeface="Calibri"/>
            </a:endParaRPr>
          </a:p>
          <a:p>
            <a:pPr algn="l"/>
            <a:r>
              <a:rPr lang="en-US" sz="2000">
                <a:solidFill>
                  <a:srgbClr val="0070C0"/>
                </a:solidFill>
                <a:latin typeface="Arial"/>
                <a:ea typeface="+mn-lt"/>
                <a:cs typeface="+mn-lt"/>
              </a:rPr>
              <a:t> </a:t>
            </a:r>
          </a:p>
          <a:p>
            <a:pPr algn="l"/>
            <a:r>
              <a:rPr lang="en-US" sz="2000" b="1">
                <a:solidFill>
                  <a:srgbClr val="0070C0"/>
                </a:solidFill>
                <a:latin typeface="Arial"/>
                <a:ea typeface="+mn-lt"/>
                <a:cs typeface="+mn-lt"/>
              </a:rPr>
              <a:t>     Key Expectations:</a:t>
            </a:r>
            <a:endParaRPr lang="en-US" sz="2000">
              <a:solidFill>
                <a:srgbClr val="0070C0"/>
              </a:solidFill>
              <a:latin typeface="Arial"/>
              <a:ea typeface="Calibri"/>
              <a:cs typeface="Calibri"/>
            </a:endParaRPr>
          </a:p>
          <a:p>
            <a:pPr marL="742950" lvl="1" indent="-285750" algn="l">
              <a:buFont typeface="Courier New"/>
              <a:buChar char="o"/>
            </a:pPr>
            <a:r>
              <a:rPr lang="en-US" sz="2000" b="1">
                <a:solidFill>
                  <a:srgbClr val="0070C0"/>
                </a:solidFill>
                <a:latin typeface="Arial"/>
                <a:ea typeface="+mn-lt"/>
                <a:cs typeface="+mn-lt"/>
              </a:rPr>
              <a:t>Same Level of Effort - </a:t>
            </a:r>
            <a:r>
              <a:rPr lang="en-US" sz="2000">
                <a:solidFill>
                  <a:srgbClr val="0070C0"/>
                </a:solidFill>
                <a:latin typeface="Arial"/>
                <a:ea typeface="+mn-lt"/>
                <a:cs typeface="+mn-lt"/>
              </a:rPr>
              <a:t>Prepare and present as if you are in the final competition. </a:t>
            </a:r>
          </a:p>
          <a:p>
            <a:pPr marL="742950" lvl="1" indent="-285750" algn="l">
              <a:buFont typeface="Courier New"/>
              <a:buChar char="o"/>
            </a:pPr>
            <a:r>
              <a:rPr lang="en-US" sz="2000" b="1">
                <a:solidFill>
                  <a:srgbClr val="0070C0"/>
                </a:solidFill>
                <a:latin typeface="Arial"/>
                <a:ea typeface="+mn-lt"/>
                <a:cs typeface="+mn-lt"/>
              </a:rPr>
              <a:t>Professionalism Matters - </a:t>
            </a:r>
            <a:r>
              <a:rPr lang="en-US" sz="2000">
                <a:solidFill>
                  <a:srgbClr val="0070C0"/>
                </a:solidFill>
                <a:latin typeface="Arial"/>
                <a:ea typeface="+mn-lt"/>
                <a:cs typeface="+mn-lt"/>
              </a:rPr>
              <a:t>Dress appropriately, minimize distractions, and ensure your technology works smoothly.</a:t>
            </a:r>
          </a:p>
          <a:p>
            <a:pPr marL="742950" lvl="1" indent="-285750" algn="l">
              <a:buFont typeface="Courier New"/>
              <a:buChar char="o"/>
            </a:pPr>
            <a:r>
              <a:rPr lang="en-US" sz="2000" b="1">
                <a:solidFill>
                  <a:srgbClr val="0070C0"/>
                </a:solidFill>
                <a:latin typeface="Arial"/>
                <a:ea typeface="+mn-lt"/>
                <a:cs typeface="+mn-lt"/>
              </a:rPr>
              <a:t>Be Fully Prepared - </a:t>
            </a:r>
            <a:r>
              <a:rPr lang="en-US" sz="2000">
                <a:solidFill>
                  <a:srgbClr val="0070C0"/>
                </a:solidFill>
                <a:latin typeface="Arial"/>
                <a:ea typeface="+mn-lt"/>
                <a:cs typeface="+mn-lt"/>
              </a:rPr>
              <a:t>Memorize your presentation and rehearse thoroughly.</a:t>
            </a:r>
            <a:endParaRPr lang="en-US" sz="2000">
              <a:solidFill>
                <a:srgbClr val="0070C0"/>
              </a:solidFill>
              <a:latin typeface="Arial"/>
              <a:ea typeface="Calibri"/>
              <a:cs typeface="Calibri"/>
            </a:endParaRPr>
          </a:p>
          <a:p>
            <a:pPr marL="742950" lvl="1" indent="-285750" algn="l">
              <a:buFont typeface="Courier New"/>
              <a:buChar char="o"/>
            </a:pPr>
            <a:r>
              <a:rPr lang="en-US" sz="2000" b="1">
                <a:solidFill>
                  <a:srgbClr val="0070C0"/>
                </a:solidFill>
                <a:latin typeface="Arial"/>
                <a:ea typeface="+mn-lt"/>
                <a:cs typeface="+mn-lt"/>
              </a:rPr>
              <a:t>NOTE: Judging Standards Are Consistent - </a:t>
            </a:r>
            <a:r>
              <a:rPr lang="en-US" sz="2000">
                <a:solidFill>
                  <a:srgbClr val="0070C0"/>
                </a:solidFill>
                <a:latin typeface="Arial"/>
                <a:ea typeface="+mn-lt"/>
                <a:cs typeface="+mn-lt"/>
              </a:rPr>
              <a:t>Judges will evaluate preliminary heats using the same criteria as the final competition.</a:t>
            </a:r>
          </a:p>
          <a:p>
            <a:pPr algn="l"/>
            <a:endParaRPr lang="en-US" sz="2000">
              <a:solidFill>
                <a:srgbClr val="0070C0"/>
              </a:solidFill>
            </a:endParaRPr>
          </a:p>
          <a:p>
            <a:endParaRPr lang="en-US" sz="20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49889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0421" rIns="0" bIns="0" rtlCol="0">
            <a:spAutoFit/>
          </a:bodyPr>
          <a:lstStyle/>
          <a:p>
            <a:pPr marL="1581150">
              <a:lnSpc>
                <a:spcPct val="100000"/>
              </a:lnSpc>
              <a:spcBef>
                <a:spcPts val="95"/>
              </a:spcBef>
            </a:pPr>
            <a:r>
              <a:rPr cap="small"/>
              <a:t>Evaluation</a:t>
            </a:r>
            <a:r>
              <a:rPr cap="small" spc="-60"/>
              <a:t> </a:t>
            </a:r>
            <a:r>
              <a:rPr cap="small" spc="-55"/>
              <a:t>Criteria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8610" y="1238329"/>
            <a:ext cx="8065770" cy="4961615"/>
          </a:xfrm>
          <a:prstGeom prst="rect">
            <a:avLst/>
          </a:prstGeom>
        </p:spPr>
        <p:txBody>
          <a:bodyPr vert="horz" wrap="square" lIns="0" tIns="67310" rIns="0" bIns="0" rtlCol="0" anchor="t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30"/>
              </a:spcBef>
              <a:buClr>
                <a:srgbClr val="003163"/>
              </a:buClr>
              <a:buFont typeface="Arial"/>
              <a:buChar char="•"/>
              <a:tabLst>
                <a:tab pos="355600" algn="l"/>
              </a:tabLst>
            </a:pPr>
            <a:r>
              <a:rPr sz="1800" b="1">
                <a:solidFill>
                  <a:srgbClr val="002060"/>
                </a:solidFill>
                <a:latin typeface="Arial"/>
                <a:cs typeface="Arial"/>
              </a:rPr>
              <a:t>Comprehension</a:t>
            </a:r>
            <a:r>
              <a:rPr sz="1800" b="1" spc="-5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2060"/>
                </a:solidFill>
                <a:latin typeface="Arial"/>
                <a:cs typeface="Arial"/>
              </a:rPr>
              <a:t>of</a:t>
            </a:r>
            <a:r>
              <a:rPr sz="1800" b="1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2060"/>
                </a:solidFill>
                <a:latin typeface="Arial"/>
                <a:cs typeface="Arial"/>
              </a:rPr>
              <a:t>Presentation</a:t>
            </a:r>
            <a:r>
              <a:rPr sz="1800" b="1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2060"/>
                </a:solidFill>
                <a:latin typeface="Arial"/>
                <a:cs typeface="Arial"/>
              </a:rPr>
              <a:t>(Maximum</a:t>
            </a:r>
            <a:r>
              <a:rPr sz="1800" b="1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2060"/>
                </a:solidFill>
                <a:latin typeface="Arial"/>
                <a:cs typeface="Arial"/>
              </a:rPr>
              <a:t>Score</a:t>
            </a:r>
            <a:r>
              <a:rPr sz="1800" b="1" spc="-5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2060"/>
                </a:solidFill>
                <a:latin typeface="Arial"/>
                <a:cs typeface="Arial"/>
              </a:rPr>
              <a:t>=</a:t>
            </a:r>
            <a:r>
              <a:rPr sz="1800" b="1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800" b="1" spc="-25">
                <a:solidFill>
                  <a:srgbClr val="002060"/>
                </a:solidFill>
                <a:latin typeface="Arial"/>
                <a:cs typeface="Arial"/>
              </a:rPr>
              <a:t>15)</a:t>
            </a:r>
            <a:endParaRPr sz="1800">
              <a:solidFill>
                <a:srgbClr val="002060"/>
              </a:solidFill>
              <a:latin typeface="Arial"/>
              <a:cs typeface="Arial"/>
            </a:endParaRPr>
          </a:p>
          <a:p>
            <a:pPr marL="754380" lvl="1" indent="-284480">
              <a:lnSpc>
                <a:spcPct val="100000"/>
              </a:lnSpc>
              <a:spcBef>
                <a:spcPts val="434"/>
              </a:spcBef>
              <a:buFont typeface="Arial"/>
              <a:buChar char="•"/>
              <a:tabLst>
                <a:tab pos="754380" algn="l"/>
              </a:tabLst>
            </a:pP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Clarity</a:t>
            </a:r>
            <a:r>
              <a:rPr sz="1800" b="1" spc="-2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(5</a:t>
            </a:r>
            <a:r>
              <a:rPr sz="1800" b="1" spc="-20">
                <a:solidFill>
                  <a:srgbClr val="006FC0"/>
                </a:solidFill>
                <a:latin typeface="Arial"/>
                <a:cs typeface="Arial"/>
              </a:rPr>
              <a:t> pts.)</a:t>
            </a:r>
            <a:endParaRPr sz="1800">
              <a:latin typeface="Arial"/>
              <a:cs typeface="Arial"/>
            </a:endParaRPr>
          </a:p>
          <a:p>
            <a:pPr marL="754380" lvl="1" indent="-284480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754380" algn="l"/>
              </a:tabLst>
            </a:pP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Delivery (5</a:t>
            </a:r>
            <a:r>
              <a:rPr sz="1800" b="1" spc="-4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20">
                <a:solidFill>
                  <a:srgbClr val="006FC0"/>
                </a:solidFill>
                <a:latin typeface="Arial"/>
                <a:cs typeface="Arial"/>
              </a:rPr>
              <a:t>pts.)</a:t>
            </a:r>
            <a:endParaRPr sz="1800">
              <a:latin typeface="Arial"/>
              <a:cs typeface="Arial"/>
            </a:endParaRPr>
          </a:p>
          <a:p>
            <a:pPr marL="754380" lvl="1" indent="-284480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754380" algn="l"/>
              </a:tabLst>
            </a:pP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Visuals</a:t>
            </a:r>
            <a:r>
              <a:rPr sz="1800" b="1" spc="-2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(5</a:t>
            </a:r>
            <a:r>
              <a:rPr sz="1800" b="1" spc="-1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20">
                <a:solidFill>
                  <a:srgbClr val="006FC0"/>
                </a:solidFill>
                <a:latin typeface="Arial"/>
                <a:cs typeface="Arial"/>
              </a:rPr>
              <a:t>pts.)</a:t>
            </a:r>
            <a:endParaRPr sz="18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955"/>
              </a:spcBef>
              <a:buClr>
                <a:srgbClr val="006FC0"/>
              </a:buClr>
              <a:buFont typeface="Arial"/>
              <a:buChar char="•"/>
            </a:pPr>
            <a:endParaRPr sz="1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lr>
                <a:srgbClr val="003163"/>
              </a:buClr>
              <a:buFont typeface="Arial"/>
              <a:buChar char="•"/>
              <a:tabLst>
                <a:tab pos="354965" algn="l"/>
              </a:tabLst>
            </a:pPr>
            <a:r>
              <a:rPr sz="1800" b="1">
                <a:solidFill>
                  <a:srgbClr val="002060"/>
                </a:solidFill>
                <a:latin typeface="Arial"/>
                <a:cs typeface="Arial"/>
              </a:rPr>
              <a:t>Intellectual</a:t>
            </a:r>
            <a:r>
              <a:rPr sz="1800" b="1" spc="-5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2060"/>
                </a:solidFill>
                <a:latin typeface="Arial"/>
                <a:cs typeface="Arial"/>
              </a:rPr>
              <a:t>Impact</a:t>
            </a:r>
            <a:r>
              <a:rPr sz="1800" b="1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2060"/>
                </a:solidFill>
                <a:latin typeface="Arial"/>
                <a:cs typeface="Arial"/>
              </a:rPr>
              <a:t>(Maximum</a:t>
            </a:r>
            <a:r>
              <a:rPr sz="1800" b="1" spc="-5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2060"/>
                </a:solidFill>
                <a:latin typeface="Arial"/>
                <a:cs typeface="Arial"/>
              </a:rPr>
              <a:t>Score</a:t>
            </a:r>
            <a:r>
              <a:rPr sz="1800" b="1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800" b="1" spc="-25">
                <a:solidFill>
                  <a:srgbClr val="002060"/>
                </a:solidFill>
                <a:latin typeface="Arial"/>
                <a:cs typeface="Arial"/>
              </a:rPr>
              <a:t>10)</a:t>
            </a:r>
            <a:endParaRPr sz="1800">
              <a:solidFill>
                <a:srgbClr val="002060"/>
              </a:solidFill>
              <a:latin typeface="Arial"/>
              <a:cs typeface="Arial"/>
            </a:endParaRPr>
          </a:p>
          <a:p>
            <a:pPr marL="754380" lvl="1" indent="-284480">
              <a:lnSpc>
                <a:spcPct val="100000"/>
              </a:lnSpc>
              <a:spcBef>
                <a:spcPts val="434"/>
              </a:spcBef>
              <a:buFont typeface="Arial"/>
              <a:buChar char="•"/>
              <a:tabLst>
                <a:tab pos="754380" algn="l"/>
              </a:tabLst>
            </a:pP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Intellectual</a:t>
            </a:r>
            <a:r>
              <a:rPr sz="1800" b="1" spc="-5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Significance</a:t>
            </a:r>
            <a:r>
              <a:rPr sz="1800" b="1" spc="-6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(5</a:t>
            </a:r>
            <a:r>
              <a:rPr sz="1800" b="1" spc="-4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006FC0"/>
                </a:solidFill>
                <a:latin typeface="Arial"/>
                <a:cs typeface="Arial"/>
              </a:rPr>
              <a:t>pts.)</a:t>
            </a:r>
            <a:endParaRPr sz="1800">
              <a:latin typeface="Arial"/>
              <a:cs typeface="Arial"/>
            </a:endParaRPr>
          </a:p>
          <a:p>
            <a:pPr marL="754380" lvl="1" indent="-284480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754380" algn="l"/>
              </a:tabLst>
            </a:pP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Intellectual</a:t>
            </a:r>
            <a:r>
              <a:rPr sz="1800" b="1" spc="-5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Curiosity</a:t>
            </a:r>
            <a:r>
              <a:rPr sz="1800" b="1" spc="-5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(5</a:t>
            </a:r>
            <a:r>
              <a:rPr sz="1800" b="1" spc="-4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20">
                <a:solidFill>
                  <a:srgbClr val="006FC0"/>
                </a:solidFill>
                <a:latin typeface="Arial"/>
                <a:cs typeface="Arial"/>
              </a:rPr>
              <a:t>pts.)</a:t>
            </a:r>
            <a:endParaRPr sz="18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955"/>
              </a:spcBef>
              <a:buClr>
                <a:srgbClr val="006FC0"/>
              </a:buClr>
              <a:buFont typeface="Arial"/>
              <a:buChar char="•"/>
            </a:pPr>
            <a:endParaRPr sz="1800">
              <a:solidFill>
                <a:srgbClr val="002060"/>
              </a:solidFill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lr>
                <a:srgbClr val="003163"/>
              </a:buClr>
              <a:buFont typeface="Arial"/>
              <a:buChar char="•"/>
              <a:tabLst>
                <a:tab pos="354965" algn="l"/>
              </a:tabLst>
            </a:pPr>
            <a:r>
              <a:rPr sz="1800" b="1">
                <a:solidFill>
                  <a:srgbClr val="002060"/>
                </a:solidFill>
                <a:latin typeface="Arial"/>
                <a:cs typeface="Arial"/>
              </a:rPr>
              <a:t>Audience</a:t>
            </a:r>
            <a:r>
              <a:rPr sz="1800" b="1" spc="-1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2060"/>
                </a:solidFill>
                <a:latin typeface="Arial"/>
                <a:cs typeface="Arial"/>
              </a:rPr>
              <a:t>Communication</a:t>
            </a:r>
            <a:r>
              <a:rPr sz="1800" b="1" spc="-5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2060"/>
                </a:solidFill>
                <a:latin typeface="Arial"/>
                <a:cs typeface="Arial"/>
              </a:rPr>
              <a:t>(Maximum</a:t>
            </a:r>
            <a:r>
              <a:rPr sz="1800" b="1" spc="-5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2060"/>
                </a:solidFill>
                <a:latin typeface="Arial"/>
                <a:cs typeface="Arial"/>
              </a:rPr>
              <a:t>Score</a:t>
            </a:r>
            <a:r>
              <a:rPr sz="1800" b="1" spc="-6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2060"/>
                </a:solidFill>
                <a:latin typeface="Arial"/>
                <a:cs typeface="Arial"/>
              </a:rPr>
              <a:t>=</a:t>
            </a:r>
            <a:r>
              <a:rPr sz="1800" b="1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800" b="1" spc="-25">
                <a:solidFill>
                  <a:srgbClr val="002060"/>
                </a:solidFill>
                <a:latin typeface="Arial"/>
                <a:cs typeface="Arial"/>
              </a:rPr>
              <a:t>10)</a:t>
            </a:r>
            <a:endParaRPr sz="1800">
              <a:solidFill>
                <a:srgbClr val="002060"/>
              </a:solidFill>
              <a:latin typeface="Arial"/>
              <a:cs typeface="Arial"/>
            </a:endParaRPr>
          </a:p>
          <a:p>
            <a:pPr marL="754380" lvl="1" indent="-284480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754380" algn="l"/>
              </a:tabLst>
            </a:pP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Suited</a:t>
            </a:r>
            <a:r>
              <a:rPr sz="1800" b="1" spc="-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to</a:t>
            </a:r>
            <a:r>
              <a:rPr sz="1800" b="1" spc="-3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a</a:t>
            </a:r>
            <a:r>
              <a:rPr sz="1800" b="1" spc="-3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20">
                <a:solidFill>
                  <a:srgbClr val="006FC0"/>
                </a:solidFill>
                <a:latin typeface="Arial"/>
                <a:cs typeface="Arial"/>
              </a:rPr>
              <a:t>Non-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Specialist</a:t>
            </a:r>
            <a:r>
              <a:rPr sz="1800" b="1" spc="-2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Audience (5</a:t>
            </a:r>
            <a:r>
              <a:rPr sz="1800" b="1" spc="-2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006FC0"/>
                </a:solidFill>
                <a:latin typeface="Arial"/>
                <a:cs typeface="Arial"/>
              </a:rPr>
              <a:t>pts.)</a:t>
            </a:r>
            <a:endParaRPr sz="1800">
              <a:latin typeface="Arial"/>
              <a:cs typeface="Arial"/>
            </a:endParaRPr>
          </a:p>
          <a:p>
            <a:pPr marL="754380" lvl="1" indent="-284480">
              <a:lnSpc>
                <a:spcPct val="100000"/>
              </a:lnSpc>
              <a:spcBef>
                <a:spcPts val="434"/>
              </a:spcBef>
              <a:buFont typeface="Arial"/>
              <a:buChar char="•"/>
              <a:tabLst>
                <a:tab pos="754380" algn="l"/>
              </a:tabLst>
            </a:pP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Context</a:t>
            </a:r>
            <a:r>
              <a:rPr sz="1800" b="1" spc="-25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6FC0"/>
                </a:solidFill>
                <a:latin typeface="Arial"/>
                <a:cs typeface="Arial"/>
              </a:rPr>
              <a:t>(5</a:t>
            </a:r>
            <a:r>
              <a:rPr sz="1800" b="1" spc="-3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800" b="1" spc="-20">
                <a:solidFill>
                  <a:srgbClr val="006FC0"/>
                </a:solidFill>
                <a:latin typeface="Arial"/>
                <a:cs typeface="Arial"/>
              </a:rPr>
              <a:t>pts.)</a:t>
            </a:r>
            <a:endParaRPr sz="1800">
              <a:latin typeface="Arial"/>
              <a:cs typeface="Arial"/>
            </a:endParaRPr>
          </a:p>
          <a:p>
            <a:pPr marL="469900">
              <a:spcBef>
                <a:spcPts val="430"/>
              </a:spcBef>
            </a:pPr>
            <a:endParaRPr lang="en-US" b="1">
              <a:solidFill>
                <a:srgbClr val="006FC0"/>
              </a:solidFill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430"/>
              </a:spcBef>
            </a:pPr>
            <a:r>
              <a:rPr sz="1800" b="1">
                <a:solidFill>
                  <a:srgbClr val="002060"/>
                </a:solidFill>
                <a:latin typeface="Arial"/>
                <a:cs typeface="Arial"/>
              </a:rPr>
              <a:t>For</a:t>
            </a:r>
            <a:r>
              <a:rPr sz="1800" b="1" spc="-5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2060"/>
                </a:solidFill>
                <a:latin typeface="Arial"/>
                <a:cs typeface="Arial"/>
              </a:rPr>
              <a:t>more</a:t>
            </a:r>
            <a:r>
              <a:rPr sz="1800" b="1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2060"/>
                </a:solidFill>
                <a:latin typeface="Arial"/>
                <a:cs typeface="Arial"/>
              </a:rPr>
              <a:t>information</a:t>
            </a:r>
            <a:r>
              <a:rPr sz="1800" b="1" spc="-6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800" b="1">
                <a:solidFill>
                  <a:srgbClr val="002060"/>
                </a:solidFill>
                <a:latin typeface="Arial"/>
                <a:cs typeface="Arial"/>
              </a:rPr>
              <a:t>please</a:t>
            </a:r>
            <a:r>
              <a:rPr sz="1800" b="1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800" b="1" spc="-10">
                <a:solidFill>
                  <a:srgbClr val="002060"/>
                </a:solidFill>
                <a:latin typeface="Arial"/>
                <a:cs typeface="Arial"/>
              </a:rPr>
              <a:t>visit:</a:t>
            </a:r>
            <a:endParaRPr sz="1800">
              <a:solidFill>
                <a:srgbClr val="002060"/>
              </a:solidFill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390"/>
              </a:spcBef>
            </a:pPr>
            <a:r>
              <a:rPr sz="1600" b="1" u="sng" spc="-10">
                <a:solidFill>
                  <a:srgbClr val="0070C0"/>
                </a:solidFill>
                <a:uFill>
                  <a:solidFill>
                    <a:srgbClr val="003366"/>
                  </a:solidFill>
                </a:u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https://nau.edu/graduate-professional-studies/3-minute-research-presentation/</a:t>
            </a:r>
            <a:endParaRPr sz="1600">
              <a:solidFill>
                <a:srgbClr val="0070C0"/>
              </a:solidFill>
              <a:latin typeface="Arial"/>
              <a:cs typeface="Arial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70470-CE6C-91CF-1404-32C612539C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F255B824-1B8D-FB4E-5AE4-CA9CE7BEEE0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0421" rIns="0" bIns="0" rtlCol="0">
            <a:spAutoFit/>
          </a:bodyPr>
          <a:lstStyle/>
          <a:p>
            <a:pPr marL="1417955">
              <a:lnSpc>
                <a:spcPct val="100000"/>
              </a:lnSpc>
              <a:spcBef>
                <a:spcPts val="95"/>
              </a:spcBef>
            </a:pPr>
            <a:r>
              <a:rPr cap="small"/>
              <a:t>Deadlines</a:t>
            </a:r>
            <a:r>
              <a:rPr cap="small" spc="35"/>
              <a:t> </a:t>
            </a:r>
            <a:r>
              <a:rPr cap="small"/>
              <a:t>&amp;</a:t>
            </a:r>
            <a:r>
              <a:rPr cap="small" spc="-75"/>
              <a:t> </a:t>
            </a:r>
            <a:r>
              <a:rPr cap="small" spc="-30"/>
              <a:t>Timelines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D1A7654-EF18-4991-AD50-FE91CA7156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746163"/>
              </p:ext>
            </p:extLst>
          </p:nvPr>
        </p:nvGraphicFramePr>
        <p:xfrm>
          <a:off x="356616" y="1225296"/>
          <a:ext cx="8430768" cy="5001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5384">
                  <a:extLst>
                    <a:ext uri="{9D8B030D-6E8A-4147-A177-3AD203B41FA5}">
                      <a16:colId xmlns:a16="http://schemas.microsoft.com/office/drawing/2014/main" val="3282077691"/>
                    </a:ext>
                  </a:extLst>
                </a:gridCol>
                <a:gridCol w="4215384">
                  <a:extLst>
                    <a:ext uri="{9D8B030D-6E8A-4147-A177-3AD203B41FA5}">
                      <a16:colId xmlns:a16="http://schemas.microsoft.com/office/drawing/2014/main" val="4013345535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Event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Deadline 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977504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</a:pPr>
                      <a:r>
                        <a:rPr lang="en-US" sz="1800" b="1" u="none" spc="-10" dirty="0">
                          <a:solidFill>
                            <a:schemeClr val="tx1"/>
                          </a:solidFill>
                          <a:uFill>
                            <a:solidFill>
                              <a:srgbClr val="0066B3"/>
                            </a:solidFill>
                          </a:uFill>
                          <a:latin typeface="+mn-lt"/>
                          <a:cs typeface="Calibri"/>
                        </a:rPr>
                        <a:t>Prepare Slide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Between January 31</a:t>
                      </a:r>
                      <a:r>
                        <a:rPr lang="en-US" sz="1800" baseline="30000" dirty="0">
                          <a:solidFill>
                            <a:schemeClr val="tx1"/>
                          </a:solidFill>
                        </a:rPr>
                        <a:t>st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- February 19</a:t>
                      </a:r>
                      <a:r>
                        <a:rPr lang="en-US" sz="18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71401376"/>
                  </a:ext>
                </a:extLst>
              </a:tr>
              <a:tr h="704088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Submit</a:t>
                      </a:r>
                      <a:r>
                        <a:rPr lang="en-US" sz="1800" b="1" spc="-2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P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reliminary</a:t>
                      </a:r>
                      <a:r>
                        <a:rPr lang="en-US" sz="1800" b="1" spc="-2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H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eat</a:t>
                      </a:r>
                      <a:r>
                        <a:rPr lang="en-US" sz="1800" b="1" spc="-2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slide</a:t>
                      </a:r>
                      <a:r>
                        <a:rPr lang="en-US" sz="1800" b="1" spc="-2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to</a:t>
                      </a: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marL="90805" algn="l">
                        <a:lnSpc>
                          <a:spcPct val="100000"/>
                        </a:lnSpc>
                      </a:pPr>
                      <a:r>
                        <a:rPr lang="en-US" sz="1800" b="1" u="sng" spc="-10" dirty="0">
                          <a:solidFill>
                            <a:schemeClr val="tx1"/>
                          </a:solidFill>
                          <a:uFill>
                            <a:solidFill>
                              <a:srgbClr val="0066B3"/>
                            </a:solidFill>
                          </a:uFill>
                          <a:latin typeface="+mn-lt"/>
                          <a:cs typeface="Calibri"/>
                          <a:hlinkClick r:id="rId2"/>
                        </a:rPr>
                        <a:t>3MRP@nau.edu</a:t>
                      </a:r>
                      <a:r>
                        <a:rPr lang="en-US" sz="1800" b="1" u="sng" spc="-10" dirty="0">
                          <a:solidFill>
                            <a:schemeClr val="tx1"/>
                          </a:solidFill>
                          <a:uFill>
                            <a:solidFill>
                              <a:srgbClr val="0066B3"/>
                            </a:solidFill>
                          </a:uFill>
                          <a:latin typeface="+mn-lt"/>
                          <a:cs typeface="Calibri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By</a:t>
                      </a:r>
                      <a:r>
                        <a:rPr lang="en-US" sz="1800" spc="-2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800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February</a:t>
                      </a:r>
                      <a:r>
                        <a:rPr lang="en-US" sz="1800" spc="-2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20</a:t>
                      </a:r>
                      <a:r>
                        <a:rPr lang="en-US" sz="1800" spc="-20" baseline="30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th</a:t>
                      </a: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algn="l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4991558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Sign up for Preliminary Heat time slot </a:t>
                      </a:r>
                    </a:p>
                    <a:p>
                      <a:pPr marL="90805" algn="l">
                        <a:lnSpc>
                          <a:spcPct val="100000"/>
                        </a:lnSpc>
                      </a:pPr>
                      <a:r>
                        <a:rPr lang="en-US" sz="1800" b="0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(link will be provided)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By</a:t>
                      </a:r>
                      <a:r>
                        <a:rPr lang="en-US" sz="1800" spc="-1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February</a:t>
                      </a:r>
                      <a:r>
                        <a:rPr lang="en-US" sz="1800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800" spc="-2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23</a:t>
                      </a:r>
                      <a:r>
                        <a:rPr lang="en-US" sz="1800" spc="-20" baseline="30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th</a:t>
                      </a:r>
                      <a:r>
                        <a:rPr lang="en-US" sz="1800" spc="-2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algn="l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5212885"/>
                  </a:ext>
                </a:extLst>
              </a:tr>
              <a:tr h="676656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Preliminary</a:t>
                      </a:r>
                      <a:r>
                        <a:rPr lang="en-US" sz="1800" b="1" spc="-2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Heats</a:t>
                      </a:r>
                      <a:r>
                        <a:rPr lang="en-US" sz="1800" b="1" spc="-3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via</a:t>
                      </a:r>
                      <a:r>
                        <a:rPr lang="en-US" sz="1800" b="1" spc="-3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Zoom </a:t>
                      </a:r>
                      <a:r>
                        <a:rPr lang="en-US" sz="1800" b="1" spc="-5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-</a:t>
                      </a: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marL="90805" algn="l">
                        <a:lnSpc>
                          <a:spcPct val="100000"/>
                        </a:lnSpc>
                      </a:pPr>
                      <a:r>
                        <a:rPr lang="en-US" sz="1800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Presentation</a:t>
                      </a:r>
                      <a:r>
                        <a:rPr lang="en-US" sz="1800" spc="-4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slots</a:t>
                      </a:r>
                      <a:r>
                        <a:rPr lang="en-US" sz="1800" spc="-5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will</a:t>
                      </a:r>
                      <a:r>
                        <a:rPr lang="en-US" sz="1800" spc="-5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be</a:t>
                      </a:r>
                      <a:r>
                        <a:rPr lang="en-US" sz="1800" spc="-4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15</a:t>
                      </a:r>
                      <a:r>
                        <a:rPr lang="en-US" sz="1800" spc="-5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minutes</a:t>
                      </a:r>
                      <a:r>
                        <a:rPr lang="en-US" sz="1800" spc="-3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800" spc="-2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each</a:t>
                      </a: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March 3</a:t>
                      </a:r>
                      <a:r>
                        <a:rPr lang="en-US" sz="1800" baseline="30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rd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800" spc="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and</a:t>
                      </a:r>
                      <a:r>
                        <a:rPr lang="en-US" sz="1800" spc="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March</a:t>
                      </a:r>
                      <a:r>
                        <a:rPr lang="en-US" sz="1800" spc="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800" spc="-2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4</a:t>
                      </a:r>
                      <a:r>
                        <a:rPr lang="en-US" sz="1800" spc="-25" baseline="30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th</a:t>
                      </a:r>
                      <a:r>
                        <a:rPr lang="en-US" sz="1800" spc="-2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algn="l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679912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Notification of finalists to NAU email</a:t>
                      </a:r>
                      <a:endParaRPr lang="en-US" sz="1800" b="1" u="sng" spc="-10" dirty="0">
                        <a:solidFill>
                          <a:schemeClr val="tx1"/>
                        </a:solidFill>
                        <a:uFill>
                          <a:solidFill>
                            <a:srgbClr val="0066B3"/>
                          </a:solidFill>
                        </a:uFill>
                        <a:latin typeface="+mn-lt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March</a:t>
                      </a:r>
                      <a:r>
                        <a:rPr lang="en-US" sz="1800" spc="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800" spc="-2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6</a:t>
                      </a:r>
                      <a:r>
                        <a:rPr lang="en-US" sz="1800" spc="-25" baseline="30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th</a:t>
                      </a:r>
                      <a:r>
                        <a:rPr lang="en-US" sz="1800" spc="-2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endParaRPr lang="en-US" sz="180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8565800"/>
                  </a:ext>
                </a:extLst>
              </a:tr>
              <a:tr h="704088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Submit</a:t>
                      </a:r>
                      <a:r>
                        <a:rPr lang="en-US" sz="1800" b="1" spc="-2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Bio, headshot, and final 3MRP slide to </a:t>
                      </a:r>
                      <a:r>
                        <a:rPr lang="en-US" sz="1800" b="1" spc="-2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  <a:hlinkClick r:id="rId2"/>
                        </a:rPr>
                        <a:t>3MRP@nau.edu</a:t>
                      </a:r>
                      <a:r>
                        <a:rPr lang="en-US" sz="1800" b="1" spc="-2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endParaRPr lang="en-US" sz="1800" b="1" u="sng" spc="-10" dirty="0">
                        <a:solidFill>
                          <a:schemeClr val="tx1"/>
                        </a:solidFill>
                        <a:uFill>
                          <a:solidFill>
                            <a:srgbClr val="0066B3"/>
                          </a:solidFill>
                        </a:uFill>
                        <a:latin typeface="+mn-lt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By</a:t>
                      </a:r>
                      <a:r>
                        <a:rPr lang="en-US" sz="1800" spc="-4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March</a:t>
                      </a:r>
                      <a:r>
                        <a:rPr lang="en-US" sz="1800" spc="-4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800" spc="-2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20</a:t>
                      </a:r>
                      <a:r>
                        <a:rPr lang="en-US" sz="1800" spc="-20" baseline="30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th</a:t>
                      </a:r>
                      <a:r>
                        <a:rPr lang="en-US" sz="1800" spc="-2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4915266"/>
                  </a:ext>
                </a:extLst>
              </a:tr>
              <a:tr h="318721">
                <a:tc>
                  <a:txBody>
                    <a:bodyPr/>
                    <a:lstStyle/>
                    <a:p>
                      <a:pPr marL="90805" algn="l">
                        <a:lnSpc>
                          <a:spcPct val="100000"/>
                        </a:lnSpc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Final Competition Presentations</a:t>
                      </a:r>
                      <a:endParaRPr lang="en-US" sz="1800" b="1" u="sng" spc="-10" dirty="0">
                        <a:solidFill>
                          <a:schemeClr val="tx1"/>
                        </a:solidFill>
                        <a:uFill>
                          <a:solidFill>
                            <a:srgbClr val="0066B3"/>
                          </a:solidFill>
                        </a:uFill>
                        <a:latin typeface="+mn-lt"/>
                        <a:cs typeface="Calibri"/>
                      </a:endParaRPr>
                    </a:p>
                    <a:p>
                      <a:pPr algn="l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Thursday, April 9</a:t>
                      </a:r>
                      <a:r>
                        <a:rPr lang="en-US" sz="1800" b="1" baseline="300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th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, 3:00-4:30pm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Location: NAU- Flagstaff Mtn. Campus,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Ashurst Auditorium, Bldg. #11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67158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0234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98700">
              <a:lnSpc>
                <a:spcPct val="100000"/>
              </a:lnSpc>
              <a:spcBef>
                <a:spcPts val="95"/>
              </a:spcBef>
            </a:pPr>
            <a:r>
              <a:rPr cap="small" spc="-55"/>
              <a:t>Resources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83" y="1447066"/>
            <a:ext cx="8947522" cy="5180905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algn="l">
              <a:buClr>
                <a:srgbClr val="003163"/>
              </a:buClr>
              <a:tabLst>
                <a:tab pos="354965" algn="l"/>
              </a:tabLst>
            </a:pPr>
            <a:r>
              <a:rPr lang="en-US" sz="1500" b="1" spc="-10">
                <a:solidFill>
                  <a:srgbClr val="00206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</a:rPr>
              <a:t>Cline Library:</a:t>
            </a:r>
            <a:endParaRPr lang="en-US" sz="1500">
              <a:solidFill>
                <a:srgbClr val="002060"/>
              </a:solidFill>
              <a:latin typeface="Arial"/>
              <a:cs typeface="Arial"/>
            </a:endParaRPr>
          </a:p>
          <a:p>
            <a:pPr algn="l">
              <a:spcBef>
                <a:spcPts val="100"/>
              </a:spcBef>
              <a:buChar char="•"/>
              <a:tabLst>
                <a:tab pos="354965" algn="l"/>
              </a:tabLst>
            </a:pPr>
            <a:r>
              <a:rPr lang="en-US" sz="1500" spc="-10">
                <a:solidFill>
                  <a:srgbClr val="00206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</a:rPr>
              <a:t>Subject Librarians: </a:t>
            </a:r>
            <a:r>
              <a:rPr lang="en-US" sz="1500" spc="-10">
                <a:solidFill>
                  <a:srgbClr val="0070C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https://nau.edu/library/contact-your-subject-librarian/</a:t>
            </a:r>
            <a:r>
              <a:rPr lang="en-US" sz="1500">
                <a:solidFill>
                  <a:srgbClr val="0070C0"/>
                </a:solidFill>
                <a:latin typeface="Arial"/>
                <a:cs typeface="Times New Roman"/>
              </a:rPr>
              <a:t> </a:t>
            </a:r>
          </a:p>
          <a:p>
            <a:pPr algn="l">
              <a:spcBef>
                <a:spcPts val="100"/>
              </a:spcBef>
              <a:buChar char="•"/>
              <a:tabLst>
                <a:tab pos="354965" algn="l"/>
              </a:tabLst>
            </a:pPr>
            <a:r>
              <a:rPr lang="en-US" sz="1500" spc="-10">
                <a:solidFill>
                  <a:srgbClr val="00206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</a:rPr>
              <a:t>Video recording/editing equipment and software</a:t>
            </a:r>
            <a:endParaRPr lang="en-US" sz="1500">
              <a:solidFill>
                <a:srgbClr val="002060"/>
              </a:solidFill>
              <a:uFill>
                <a:solidFill>
                  <a:srgbClr val="009051"/>
                </a:solidFill>
              </a:uFill>
              <a:latin typeface="Arial"/>
              <a:cs typeface="Times New Roman"/>
            </a:endParaRPr>
          </a:p>
          <a:p>
            <a:pPr algn="l">
              <a:spcBef>
                <a:spcPts val="100"/>
              </a:spcBef>
              <a:buChar char="•"/>
            </a:pPr>
            <a:r>
              <a:rPr lang="en-US" sz="1500" spc="-10">
                <a:solidFill>
                  <a:srgbClr val="00206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</a:rPr>
              <a:t>Practice rooms and quiet spaces</a:t>
            </a:r>
          </a:p>
          <a:p>
            <a:pPr algn="l">
              <a:spcBef>
                <a:spcPts val="100"/>
              </a:spcBef>
              <a:buChar char="•"/>
              <a:tabLst>
                <a:tab pos="353060" algn="l"/>
              </a:tabLst>
            </a:pPr>
            <a:r>
              <a:rPr lang="en-US" sz="1500" spc="-10">
                <a:solidFill>
                  <a:srgbClr val="00206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</a:rPr>
              <a:t>The Studios: </a:t>
            </a:r>
            <a:r>
              <a:rPr lang="en-US" sz="1500" spc="-10">
                <a:solidFill>
                  <a:srgbClr val="0070C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https://nau.edu/library/the-studios/</a:t>
            </a:r>
            <a:endParaRPr lang="en-US" sz="1500">
              <a:solidFill>
                <a:srgbClr val="0070C0"/>
              </a:solidFill>
              <a:latin typeface="Arial"/>
              <a:cs typeface="Arial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spcBef>
                <a:spcPts val="100"/>
              </a:spcBef>
              <a:buChar char="•"/>
              <a:tabLst>
                <a:tab pos="353060" algn="l"/>
              </a:tabLst>
            </a:pPr>
            <a:endParaRPr lang="en-US" sz="1500" spc="-10">
              <a:solidFill>
                <a:srgbClr val="002060"/>
              </a:solidFill>
              <a:uFill>
                <a:solidFill>
                  <a:srgbClr val="009051"/>
                </a:solidFill>
              </a:uFill>
              <a:latin typeface="Arial"/>
              <a:cs typeface="Times New Roman"/>
            </a:endParaRPr>
          </a:p>
          <a:p>
            <a:pPr algn="l">
              <a:spcBef>
                <a:spcPts val="100"/>
              </a:spcBef>
              <a:tabLst>
                <a:tab pos="353060" algn="l"/>
              </a:tabLst>
            </a:pPr>
            <a:r>
              <a:rPr lang="en-US" sz="1500" b="1" spc="-10">
                <a:solidFill>
                  <a:srgbClr val="00206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</a:rPr>
              <a:t>Office of Graduate &amp; Professional Studies</a:t>
            </a:r>
            <a:r>
              <a:rPr lang="en-US" sz="1500">
                <a:solidFill>
                  <a:srgbClr val="002060"/>
                </a:solidFill>
                <a:latin typeface="Arial"/>
                <a:cs typeface="Arial"/>
              </a:rPr>
              <a:t>: Email: </a:t>
            </a:r>
            <a:r>
              <a:rPr lang="en-US" sz="1500">
                <a:solidFill>
                  <a:srgbClr val="0070C0"/>
                </a:solid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3MRP@nau.edu</a:t>
            </a:r>
            <a:endParaRPr lang="en-US" sz="1500">
              <a:solidFill>
                <a:srgbClr val="0070C0"/>
              </a:solidFill>
              <a:latin typeface="Arial"/>
              <a:cs typeface="Arial"/>
            </a:endParaRPr>
          </a:p>
          <a:p>
            <a:pPr algn="l">
              <a:spcBef>
                <a:spcPts val="100"/>
              </a:spcBef>
              <a:buChar char="•"/>
              <a:tabLst>
                <a:tab pos="353060" algn="l"/>
              </a:tabLst>
            </a:pPr>
            <a:r>
              <a:rPr lang="en-US" sz="1500" spc="-10">
                <a:solidFill>
                  <a:srgbClr val="00206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</a:rPr>
              <a:t>3MRP Website: </a:t>
            </a:r>
            <a:r>
              <a:rPr lang="en-US" sz="1500" spc="-10">
                <a:solidFill>
                  <a:srgbClr val="0070C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https://legacy.nau.edu/graduate-professional-studies/3-minute-research-presentation/</a:t>
            </a:r>
            <a:endParaRPr lang="en-US" sz="1500">
              <a:solidFill>
                <a:srgbClr val="0070C0"/>
              </a:solidFill>
              <a:latin typeface="Arial"/>
              <a:cs typeface="Arial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spcBef>
                <a:spcPts val="100"/>
              </a:spcBef>
              <a:buChar char="•"/>
              <a:tabLst>
                <a:tab pos="353060" algn="l"/>
              </a:tabLst>
            </a:pPr>
            <a:endParaRPr lang="en-US" sz="1500" spc="-10">
              <a:solidFill>
                <a:srgbClr val="002060"/>
              </a:solidFill>
              <a:uFill>
                <a:solidFill>
                  <a:srgbClr val="009051"/>
                </a:solidFill>
              </a:uFill>
              <a:latin typeface="Arial"/>
              <a:cs typeface="Times New Roman"/>
            </a:endParaRPr>
          </a:p>
          <a:p>
            <a:pPr algn="l">
              <a:spcBef>
                <a:spcPts val="100"/>
              </a:spcBef>
              <a:tabLst>
                <a:tab pos="353060" algn="l"/>
              </a:tabLst>
            </a:pPr>
            <a:r>
              <a:rPr lang="en-US" sz="1500" b="1" spc="-10">
                <a:solidFill>
                  <a:srgbClr val="00206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</a:rPr>
              <a:t>Example Presentations:</a:t>
            </a:r>
            <a:endParaRPr lang="en-US" sz="1500">
              <a:solidFill>
                <a:srgbClr val="002060"/>
              </a:solidFill>
              <a:latin typeface="Arial"/>
              <a:cs typeface="Arial"/>
            </a:endParaRPr>
          </a:p>
          <a:p>
            <a:pPr algn="l">
              <a:spcBef>
                <a:spcPts val="100"/>
              </a:spcBef>
              <a:buChar char="•"/>
              <a:tabLst>
                <a:tab pos="353060" algn="l"/>
              </a:tabLst>
            </a:pPr>
            <a:r>
              <a:rPr lang="en-US" sz="1500" spc="-10">
                <a:solidFill>
                  <a:srgbClr val="00206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</a:rPr>
              <a:t>Global 3MT</a:t>
            </a:r>
            <a:r>
              <a:rPr lang="en-US" sz="1400" spc="-10" baseline="30000">
                <a:solidFill>
                  <a:srgbClr val="002060"/>
                </a:solidFill>
                <a:uFill>
                  <a:solidFill>
                    <a:srgbClr val="009051"/>
                  </a:solidFill>
                </a:uFill>
                <a:latin typeface="Arial"/>
                <a:cs typeface="Arial"/>
              </a:rPr>
              <a:t>®</a:t>
            </a:r>
            <a:r>
              <a:rPr lang="en-US" sz="1500" spc="-10">
                <a:solidFill>
                  <a:srgbClr val="00206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</a:rPr>
              <a:t>: </a:t>
            </a:r>
            <a:r>
              <a:rPr lang="en-US" sz="1500" spc="-10">
                <a:solidFill>
                  <a:srgbClr val="0070C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https://threeminutethesis.uq.edu.au/watch-3mt</a:t>
            </a:r>
            <a:endParaRPr lang="en-US" sz="1500">
              <a:solidFill>
                <a:srgbClr val="0070C0"/>
              </a:solidFill>
              <a:latin typeface="Arial"/>
              <a:cs typeface="Arial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spcBef>
                <a:spcPts val="100"/>
              </a:spcBef>
              <a:buChar char="•"/>
              <a:tabLst>
                <a:tab pos="353060" algn="l"/>
              </a:tabLst>
            </a:pPr>
            <a:r>
              <a:rPr lang="en-US" sz="1500" spc="-10">
                <a:solidFill>
                  <a:srgbClr val="00206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</a:rPr>
              <a:t>NAU 3MRP YouTube: </a:t>
            </a:r>
            <a:r>
              <a:rPr lang="en-US" sz="1500" spc="-10">
                <a:solidFill>
                  <a:srgbClr val="0070C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https://www.youtube.com/channel/UCbQ9jexnahuTLb1faE7KPGw</a:t>
            </a:r>
            <a:endParaRPr lang="en-US" sz="1500">
              <a:solidFill>
                <a:srgbClr val="0070C0"/>
              </a:solidFill>
              <a:latin typeface="Arial"/>
              <a:cs typeface="Arial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spcBef>
                <a:spcPts val="100"/>
              </a:spcBef>
              <a:buChar char="•"/>
              <a:tabLst>
                <a:tab pos="353060" algn="l"/>
              </a:tabLst>
            </a:pPr>
            <a:r>
              <a:rPr lang="en-US" sz="1500" spc="-10">
                <a:solidFill>
                  <a:srgbClr val="00206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</a:rPr>
              <a:t>UBC 3MT</a:t>
            </a:r>
            <a:r>
              <a:rPr lang="en-US" sz="1400" spc="-10" baseline="30000">
                <a:solidFill>
                  <a:srgbClr val="002060"/>
                </a:solidFill>
                <a:uFill>
                  <a:solidFill>
                    <a:srgbClr val="009051"/>
                  </a:solidFill>
                </a:uFill>
                <a:latin typeface="Arial"/>
                <a:cs typeface="Arial"/>
              </a:rPr>
              <a:t>®</a:t>
            </a:r>
            <a:r>
              <a:rPr lang="en-US" sz="1500" spc="-10">
                <a:solidFill>
                  <a:srgbClr val="00206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</a:rPr>
              <a:t>: </a:t>
            </a:r>
            <a:r>
              <a:rPr lang="en-US" sz="1500" spc="-10">
                <a:solidFill>
                  <a:srgbClr val="0070C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http://3mt.grad.ubc.ca/videos-images/2013-finalists/</a:t>
            </a:r>
            <a:endParaRPr lang="en-US" sz="1500">
              <a:solidFill>
                <a:srgbClr val="0070C0"/>
              </a:solidFill>
              <a:latin typeface="Arial"/>
              <a:cs typeface="Arial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spcBef>
                <a:spcPts val="100"/>
              </a:spcBef>
              <a:buChar char="•"/>
              <a:tabLst>
                <a:tab pos="353060" algn="l"/>
              </a:tabLst>
            </a:pPr>
            <a:endParaRPr lang="en-US" sz="1500" spc="-10">
              <a:solidFill>
                <a:srgbClr val="002060"/>
              </a:solidFill>
              <a:uFill>
                <a:solidFill>
                  <a:srgbClr val="009051"/>
                </a:solidFill>
              </a:uFill>
              <a:latin typeface="Arial"/>
              <a:cs typeface="Times New Roman"/>
            </a:endParaRPr>
          </a:p>
          <a:p>
            <a:pPr algn="l">
              <a:spcBef>
                <a:spcPts val="100"/>
              </a:spcBef>
              <a:tabLst>
                <a:tab pos="353060" algn="l"/>
              </a:tabLst>
            </a:pPr>
            <a:r>
              <a:rPr lang="en-US" sz="1500" b="1" spc="-10">
                <a:solidFill>
                  <a:srgbClr val="00206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</a:rPr>
              <a:t>Additional Tools:</a:t>
            </a:r>
            <a:endParaRPr lang="en-US" sz="1500">
              <a:solidFill>
                <a:srgbClr val="002060"/>
              </a:solidFill>
              <a:latin typeface="Arial"/>
              <a:cs typeface="Arial"/>
            </a:endParaRPr>
          </a:p>
          <a:p>
            <a:pPr algn="l">
              <a:spcBef>
                <a:spcPts val="100"/>
              </a:spcBef>
              <a:buChar char="•"/>
              <a:tabLst>
                <a:tab pos="353060" algn="l"/>
              </a:tabLst>
            </a:pPr>
            <a:r>
              <a:rPr lang="en-US" sz="1500" spc="-10">
                <a:solidFill>
                  <a:srgbClr val="00206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</a:rPr>
              <a:t>“Making the Most of Your 3 Minutes”: </a:t>
            </a:r>
            <a:r>
              <a:rPr lang="en-US" sz="1500" spc="-10">
                <a:solidFill>
                  <a:srgbClr val="0070C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https://simonclews.com/wp-content/uploads/2018/06/YTSN.pdf</a:t>
            </a:r>
            <a:endParaRPr lang="en-US" sz="1500">
              <a:solidFill>
                <a:srgbClr val="0070C0"/>
              </a:solidFill>
              <a:latin typeface="Arial"/>
              <a:cs typeface="Arial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spcBef>
                <a:spcPts val="100"/>
              </a:spcBef>
              <a:buChar char="•"/>
              <a:tabLst>
                <a:tab pos="353060" algn="l"/>
              </a:tabLst>
            </a:pPr>
            <a:r>
              <a:rPr lang="en-US" sz="1500" spc="-10">
                <a:solidFill>
                  <a:srgbClr val="00206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</a:rPr>
              <a:t>3MT</a:t>
            </a:r>
            <a:r>
              <a:rPr lang="en-US" sz="1400" spc="-10" baseline="30000">
                <a:solidFill>
                  <a:srgbClr val="002060"/>
                </a:solidFill>
                <a:uFill>
                  <a:solidFill>
                    <a:srgbClr val="009051"/>
                  </a:solidFill>
                </a:uFill>
                <a:latin typeface="Arial"/>
                <a:cs typeface="Arial"/>
              </a:rPr>
              <a:t>®</a:t>
            </a:r>
            <a:r>
              <a:rPr lang="en-US" sz="1500" spc="-10">
                <a:solidFill>
                  <a:srgbClr val="00206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</a:rPr>
              <a:t> Competitor Guide:</a:t>
            </a:r>
            <a:r>
              <a:rPr lang="en-US" sz="1500" spc="-10">
                <a:solidFill>
                  <a:srgbClr val="0070C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</a:rPr>
              <a:t> </a:t>
            </a:r>
            <a:r>
              <a:rPr lang="en-US" sz="1500" spc="-10">
                <a:solidFill>
                  <a:srgbClr val="0070C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https://threeminutethesis.uq.edu.au/resources/3mt-competitor-guide</a:t>
            </a:r>
            <a:r>
              <a:rPr lang="en-US" sz="1500" spc="-10">
                <a:solidFill>
                  <a:srgbClr val="0070C0"/>
                </a:solidFill>
                <a:uFill>
                  <a:solidFill>
                    <a:srgbClr val="009051"/>
                  </a:solidFill>
                </a:uFill>
                <a:latin typeface="Arial"/>
                <a:cs typeface="Times New Roman"/>
              </a:rPr>
              <a:t> </a:t>
            </a:r>
            <a:endParaRPr lang="en-US" sz="1500">
              <a:solidFill>
                <a:srgbClr val="0070C0"/>
              </a:solidFill>
              <a:latin typeface="Arial"/>
              <a:cs typeface="Arial"/>
            </a:endParaRPr>
          </a:p>
          <a:p>
            <a:pPr algn="l">
              <a:spcBef>
                <a:spcPts val="100"/>
              </a:spcBef>
              <a:buChar char="•"/>
              <a:tabLst>
                <a:tab pos="353060" algn="l"/>
              </a:tabLst>
            </a:pPr>
            <a:endParaRPr lang="en-US" sz="1600" spc="-10">
              <a:solidFill>
                <a:srgbClr val="002060"/>
              </a:solidFill>
              <a:uFill>
                <a:solidFill>
                  <a:srgbClr val="009051"/>
                </a:solidFill>
              </a:uFill>
              <a:latin typeface="Arial"/>
              <a:cs typeface="Times New Roman"/>
            </a:endParaRPr>
          </a:p>
          <a:p>
            <a:pPr algn="l">
              <a:spcBef>
                <a:spcPts val="100"/>
              </a:spcBef>
              <a:buChar char="•"/>
              <a:tabLst>
                <a:tab pos="353060" algn="l"/>
              </a:tabLst>
            </a:pPr>
            <a:r>
              <a:rPr lang="en-US" sz="1500" b="1" spc="-10">
                <a:solidFill>
                  <a:srgbClr val="002060"/>
                </a:solidFill>
                <a:uFill>
                  <a:solidFill>
                    <a:srgbClr val="009051"/>
                  </a:solidFill>
                </a:uFill>
                <a:latin typeface="Arial"/>
                <a:cs typeface="Arial"/>
              </a:rPr>
              <a:t>Career Development: </a:t>
            </a:r>
            <a:r>
              <a:rPr lang="en-US" sz="1500" spc="-10">
                <a:solidFill>
                  <a:srgbClr val="002060"/>
                </a:solidFill>
                <a:uFill>
                  <a:solidFill>
                    <a:srgbClr val="009051"/>
                  </a:solidFill>
                </a:uFill>
                <a:latin typeface="Arial"/>
                <a:cs typeface="Arial"/>
              </a:rPr>
              <a:t>Professional clothing through the Career Closet: </a:t>
            </a:r>
            <a:r>
              <a:rPr lang="en-US" sz="1500" spc="-10">
                <a:solidFill>
                  <a:srgbClr val="0070C0"/>
                </a:solidFill>
                <a:uFill>
                  <a:solidFill>
                    <a:srgbClr val="009051"/>
                  </a:solidFill>
                </a:uFill>
                <a:latin typeface="Arial"/>
                <a:cs typeface="Arial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https://in.nau.edu/career/closet/</a:t>
            </a:r>
            <a:r>
              <a:rPr lang="en-US" sz="1500" spc="-10">
                <a:solidFill>
                  <a:srgbClr val="0070C0"/>
                </a:solidFill>
                <a:uFill>
                  <a:solidFill>
                    <a:srgbClr val="009051"/>
                  </a:solidFill>
                </a:uFill>
                <a:latin typeface="Arial"/>
                <a:cs typeface="Arial"/>
              </a:rPr>
              <a:t> </a:t>
            </a:r>
            <a:br>
              <a:rPr lang="en-US"/>
            </a:br>
            <a:endParaRPr lang="en-US"/>
          </a:p>
          <a:p>
            <a:pPr algn="l">
              <a:spcBef>
                <a:spcPts val="100"/>
              </a:spcBef>
              <a:buChar char="•"/>
              <a:tabLst>
                <a:tab pos="353060" algn="l"/>
              </a:tabLst>
            </a:pPr>
            <a:endParaRPr lang="en-US" sz="1600" spc="-10">
              <a:solidFill>
                <a:srgbClr val="002060"/>
              </a:solidFill>
              <a:uFill>
                <a:solidFill>
                  <a:srgbClr val="009051"/>
                </a:solidFill>
              </a:uFill>
              <a:latin typeface="Arial"/>
              <a:cs typeface="Times New Roman"/>
            </a:endParaRPr>
          </a:p>
        </p:txBody>
      </p:sp>
      <p:pic>
        <p:nvPicPr>
          <p:cNvPr id="5" name="Picture 4" descr="A stack of books with a green cover&#10;&#10;AI-generated content may be incorrect.">
            <a:extLst>
              <a:ext uri="{FF2B5EF4-FFF2-40B4-BE49-F238E27FC236}">
                <a16:creationId xmlns:a16="http://schemas.microsoft.com/office/drawing/2014/main" id="{8AB1276C-5B9B-5E59-4061-F1F338D70ED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44270" y="1238373"/>
            <a:ext cx="2218851" cy="152169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C22A960-2014-B66F-63EB-967B00E4D149}"/>
              </a:ext>
            </a:extLst>
          </p:cNvPr>
          <p:cNvSpPr txBox="1"/>
          <p:nvPr/>
        </p:nvSpPr>
        <p:spPr>
          <a:xfrm>
            <a:off x="6739871" y="2763106"/>
            <a:ext cx="2211060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">
                <a:solidFill>
                  <a:srgbClr val="002060"/>
                </a:solidFill>
                <a:latin typeface="Arial"/>
                <a:cs typeface="Arial"/>
              </a:rPr>
              <a:t>Photo of a stack of books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0421" rIns="0" bIns="0" rtlCol="0">
            <a:spAutoFit/>
          </a:bodyPr>
          <a:lstStyle/>
          <a:p>
            <a:pPr marL="428625">
              <a:lnSpc>
                <a:spcPct val="100000"/>
              </a:lnSpc>
              <a:spcBef>
                <a:spcPts val="95"/>
              </a:spcBef>
            </a:pPr>
            <a:r>
              <a:rPr cap="small"/>
              <a:t>The</a:t>
            </a:r>
            <a:r>
              <a:rPr cap="small" spc="90"/>
              <a:t> </a:t>
            </a:r>
            <a:r>
              <a:rPr cap="small"/>
              <a:t>Slide</a:t>
            </a:r>
            <a:r>
              <a:rPr cap="small" spc="70"/>
              <a:t> </a:t>
            </a:r>
            <a:r>
              <a:rPr cap="small"/>
              <a:t>-</a:t>
            </a:r>
            <a:r>
              <a:rPr cap="small" spc="-45"/>
              <a:t> </a:t>
            </a:r>
            <a:r>
              <a:rPr cap="small"/>
              <a:t>Things</a:t>
            </a:r>
            <a:r>
              <a:rPr cap="small" spc="80"/>
              <a:t> </a:t>
            </a:r>
            <a:r>
              <a:rPr cap="small"/>
              <a:t>to</a:t>
            </a:r>
            <a:r>
              <a:rPr cap="small" spc="75"/>
              <a:t> </a:t>
            </a:r>
            <a:r>
              <a:rPr cap="small"/>
              <a:t>Think</a:t>
            </a:r>
            <a:r>
              <a:rPr cap="small" spc="75"/>
              <a:t> </a:t>
            </a:r>
            <a:r>
              <a:rPr cap="small" spc="-20"/>
              <a:t>About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5310" y="1759877"/>
            <a:ext cx="8499475" cy="3991610"/>
          </a:xfrm>
          <a:prstGeom prst="rect">
            <a:avLst/>
          </a:prstGeom>
        </p:spPr>
        <p:txBody>
          <a:bodyPr vert="horz" wrap="square" lIns="0" tIns="79375" rIns="0" bIns="0" rtlCol="0" anchor="t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</a:tabLst>
            </a:pP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Edit</a:t>
            </a:r>
            <a:r>
              <a:rPr sz="2200" spc="-3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down</a:t>
            </a:r>
            <a:r>
              <a:rPr sz="2200" spc="-3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-</a:t>
            </a:r>
            <a:r>
              <a:rPr sz="2200" spc="-2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Less</a:t>
            </a:r>
            <a:r>
              <a:rPr sz="2200" spc="-4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is</a:t>
            </a:r>
            <a:r>
              <a:rPr sz="2200" spc="-3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 spc="-10">
                <a:solidFill>
                  <a:srgbClr val="003163"/>
                </a:solidFill>
                <a:latin typeface="Arial"/>
                <a:cs typeface="Arial"/>
              </a:rPr>
              <a:t>better.</a:t>
            </a:r>
            <a:endParaRPr sz="2200">
              <a:latin typeface="Arial"/>
              <a:cs typeface="Arial"/>
            </a:endParaRPr>
          </a:p>
          <a:p>
            <a:pPr marL="354965" marR="346075" indent="-342900">
              <a:spcBef>
                <a:spcPts val="530"/>
              </a:spcBef>
              <a:buChar char="•"/>
              <a:tabLst>
                <a:tab pos="354965" algn="l"/>
              </a:tabLst>
            </a:pP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One</a:t>
            </a:r>
            <a:r>
              <a:rPr sz="2200" spc="-5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impactful</a:t>
            </a:r>
            <a:r>
              <a:rPr sz="2200" spc="-6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image</a:t>
            </a:r>
            <a:r>
              <a:rPr sz="2200" spc="-5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or</a:t>
            </a:r>
            <a:r>
              <a:rPr sz="2200" spc="-5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diagram</a:t>
            </a:r>
            <a:r>
              <a:rPr sz="2200" spc="-5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that</a:t>
            </a:r>
            <a:r>
              <a:rPr sz="2200" spc="-6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encapsulates</a:t>
            </a:r>
            <a:r>
              <a:rPr sz="2200" spc="-7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your</a:t>
            </a:r>
            <a:r>
              <a:rPr sz="2200" spc="-5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lang="en-US" sz="2200" spc="-10">
                <a:solidFill>
                  <a:srgbClr val="003163"/>
                </a:solidFill>
                <a:latin typeface="Arial"/>
                <a:cs typeface="Arial"/>
              </a:rPr>
              <a:t>research 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(be</a:t>
            </a:r>
            <a:r>
              <a:rPr sz="2200" spc="-2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 spc="-10">
                <a:solidFill>
                  <a:srgbClr val="003163"/>
                </a:solidFill>
                <a:latin typeface="Arial"/>
                <a:cs typeface="Arial"/>
              </a:rPr>
              <a:t>creative)</a:t>
            </a:r>
            <a:endParaRPr sz="22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530"/>
              </a:spcBef>
              <a:buChar char="•"/>
              <a:tabLst>
                <a:tab pos="354965" algn="l"/>
              </a:tabLst>
            </a:pP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You</a:t>
            </a:r>
            <a:r>
              <a:rPr sz="2200" spc="-4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don’t</a:t>
            </a:r>
            <a:r>
              <a:rPr sz="2200" spc="-3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need</a:t>
            </a:r>
            <a:r>
              <a:rPr sz="2200" spc="-3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a</a:t>
            </a:r>
            <a:r>
              <a:rPr sz="2200" spc="-3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title</a:t>
            </a:r>
            <a:r>
              <a:rPr sz="2200" spc="-4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on</a:t>
            </a:r>
            <a:r>
              <a:rPr sz="2200" spc="-3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your</a:t>
            </a:r>
            <a:r>
              <a:rPr sz="2200" spc="-1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slide,</a:t>
            </a:r>
            <a:r>
              <a:rPr sz="2200" spc="-4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but</a:t>
            </a:r>
            <a:r>
              <a:rPr sz="2200" spc="-3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if</a:t>
            </a:r>
            <a:r>
              <a:rPr sz="2200" spc="-4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you</a:t>
            </a:r>
            <a:r>
              <a:rPr sz="2200" spc="-2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want</a:t>
            </a:r>
            <a:r>
              <a:rPr sz="2200" spc="-3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to</a:t>
            </a:r>
            <a:r>
              <a:rPr sz="2200" spc="-4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include</a:t>
            </a:r>
            <a:r>
              <a:rPr sz="2200" spc="-3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 spc="-10">
                <a:solidFill>
                  <a:srgbClr val="003163"/>
                </a:solidFill>
                <a:latin typeface="Arial"/>
                <a:cs typeface="Arial"/>
              </a:rPr>
              <a:t>text:</a:t>
            </a:r>
            <a:endParaRPr sz="22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445"/>
              </a:spcBef>
              <a:buChar char="–"/>
              <a:tabLst>
                <a:tab pos="755650" algn="l"/>
              </a:tabLst>
            </a:pP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It</a:t>
            </a:r>
            <a:r>
              <a:rPr sz="1800" spc="-4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could</a:t>
            </a:r>
            <a:r>
              <a:rPr sz="1800" spc="-2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be</a:t>
            </a:r>
            <a:r>
              <a:rPr sz="1800" spc="-4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a</a:t>
            </a:r>
            <a:r>
              <a:rPr sz="1800" spc="-3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question</a:t>
            </a:r>
            <a:r>
              <a:rPr sz="1800" spc="-1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to</a:t>
            </a:r>
            <a:r>
              <a:rPr sz="1800" spc="-4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spark</a:t>
            </a:r>
            <a:r>
              <a:rPr sz="1800" spc="-1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the</a:t>
            </a:r>
            <a:r>
              <a:rPr sz="1800" spc="-4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audience’s</a:t>
            </a:r>
            <a:r>
              <a:rPr sz="1800" spc="-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 spc="-10">
                <a:solidFill>
                  <a:srgbClr val="003163"/>
                </a:solidFill>
                <a:latin typeface="Arial"/>
                <a:cs typeface="Arial"/>
              </a:rPr>
              <a:t>interest</a:t>
            </a:r>
            <a:endParaRPr sz="18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434"/>
              </a:spcBef>
              <a:buChar char="–"/>
              <a:tabLst>
                <a:tab pos="755650" algn="l"/>
              </a:tabLst>
            </a:pP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It</a:t>
            </a:r>
            <a:r>
              <a:rPr sz="1800" spc="-3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could</a:t>
            </a:r>
            <a:r>
              <a:rPr sz="1800" spc="-2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be</a:t>
            </a:r>
            <a:r>
              <a:rPr sz="1800" spc="-3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a</a:t>
            </a:r>
            <a:r>
              <a:rPr sz="1800" spc="-3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quote</a:t>
            </a:r>
            <a:r>
              <a:rPr sz="1800" spc="-2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(remember</a:t>
            </a:r>
            <a:r>
              <a:rPr sz="1800" spc="-1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to</a:t>
            </a:r>
            <a:r>
              <a:rPr sz="1800" spc="-3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cite</a:t>
            </a:r>
            <a:r>
              <a:rPr sz="1800" spc="-3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 spc="-25">
                <a:solidFill>
                  <a:srgbClr val="003163"/>
                </a:solidFill>
                <a:latin typeface="Arial"/>
                <a:cs typeface="Arial"/>
              </a:rPr>
              <a:t>it)</a:t>
            </a:r>
            <a:endParaRPr sz="1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509"/>
              </a:spcBef>
              <a:buChar char="•"/>
              <a:tabLst>
                <a:tab pos="354965" algn="l"/>
              </a:tabLst>
            </a:pP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Slide</a:t>
            </a:r>
            <a:r>
              <a:rPr sz="2200" spc="-5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should</a:t>
            </a:r>
            <a:r>
              <a:rPr sz="2200" spc="-4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not</a:t>
            </a:r>
            <a:r>
              <a:rPr sz="2200" spc="-4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detract</a:t>
            </a:r>
            <a:r>
              <a:rPr sz="2200" spc="-3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from</a:t>
            </a:r>
            <a:r>
              <a:rPr sz="2200" spc="-3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>
                <a:solidFill>
                  <a:srgbClr val="003163"/>
                </a:solidFill>
                <a:latin typeface="Arial"/>
                <a:cs typeface="Arial"/>
              </a:rPr>
              <a:t>the</a:t>
            </a:r>
            <a:r>
              <a:rPr sz="2200" spc="-4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200" spc="-10">
                <a:solidFill>
                  <a:srgbClr val="003163"/>
                </a:solidFill>
                <a:latin typeface="Arial"/>
                <a:cs typeface="Arial"/>
              </a:rPr>
              <a:t>presentation</a:t>
            </a:r>
            <a:endParaRPr sz="22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450"/>
              </a:spcBef>
              <a:buChar char="–"/>
              <a:tabLst>
                <a:tab pos="755650" algn="l"/>
              </a:tabLst>
            </a:pP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The</a:t>
            </a:r>
            <a:r>
              <a:rPr sz="1800" spc="-4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focus</a:t>
            </a:r>
            <a:r>
              <a:rPr sz="1800" spc="-2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is</a:t>
            </a:r>
            <a:r>
              <a:rPr sz="1800" spc="-2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on</a:t>
            </a:r>
            <a:r>
              <a:rPr sz="1800" spc="-3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you</a:t>
            </a:r>
            <a:r>
              <a:rPr sz="1800" spc="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and</a:t>
            </a:r>
            <a:r>
              <a:rPr sz="1800" spc="-2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your</a:t>
            </a:r>
            <a:r>
              <a:rPr sz="1800" spc="1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 spc="-10">
                <a:solidFill>
                  <a:srgbClr val="003163"/>
                </a:solidFill>
                <a:latin typeface="Arial"/>
                <a:cs typeface="Arial"/>
              </a:rPr>
              <a:t>presentation</a:t>
            </a:r>
            <a:endParaRPr sz="18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430"/>
              </a:spcBef>
              <a:buChar char="–"/>
              <a:tabLst>
                <a:tab pos="755650" algn="l"/>
              </a:tabLst>
            </a:pP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The</a:t>
            </a:r>
            <a:r>
              <a:rPr sz="1800" spc="-5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slide</a:t>
            </a:r>
            <a:r>
              <a:rPr sz="1800" spc="-3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enhances;</a:t>
            </a:r>
            <a:r>
              <a:rPr sz="1800" spc="-1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it</a:t>
            </a:r>
            <a:r>
              <a:rPr sz="1800" spc="-3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does</a:t>
            </a:r>
            <a:r>
              <a:rPr sz="1800" spc="-2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800">
                <a:solidFill>
                  <a:srgbClr val="003163"/>
                </a:solidFill>
                <a:latin typeface="Arial"/>
                <a:cs typeface="Arial"/>
              </a:rPr>
              <a:t>not</a:t>
            </a:r>
            <a:r>
              <a:rPr sz="1800" spc="-3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1600" spc="-10">
                <a:solidFill>
                  <a:srgbClr val="003163"/>
                </a:solidFill>
                <a:latin typeface="Arial"/>
                <a:cs typeface="Arial"/>
              </a:rPr>
              <a:t>"</a:t>
            </a:r>
            <a:r>
              <a:rPr sz="1800" spc="-10">
                <a:solidFill>
                  <a:srgbClr val="003163"/>
                </a:solidFill>
                <a:latin typeface="Arial"/>
                <a:cs typeface="Arial"/>
              </a:rPr>
              <a:t>upstage</a:t>
            </a:r>
            <a:r>
              <a:rPr sz="1600" spc="-10">
                <a:solidFill>
                  <a:srgbClr val="003163"/>
                </a:solidFill>
                <a:latin typeface="Arial"/>
                <a:cs typeface="Arial"/>
              </a:rPr>
              <a:t>"</a:t>
            </a:r>
            <a:endParaRPr sz="1600">
              <a:latin typeface="Arial"/>
              <a:cs typeface="Arial"/>
            </a:endParaRPr>
          </a:p>
          <a:p>
            <a:pPr marL="354965" marR="490220" indent="-342900">
              <a:lnSpc>
                <a:spcPct val="100000"/>
              </a:lnSpc>
              <a:spcBef>
                <a:spcPts val="490"/>
              </a:spcBef>
              <a:buSzPct val="104761"/>
              <a:buChar char="•"/>
              <a:tabLst>
                <a:tab pos="354965" algn="l"/>
              </a:tabLst>
            </a:pPr>
            <a:r>
              <a:rPr sz="2100">
                <a:solidFill>
                  <a:srgbClr val="003163"/>
                </a:solidFill>
                <a:latin typeface="Arial"/>
                <a:cs typeface="Arial"/>
              </a:rPr>
              <a:t>We</a:t>
            </a:r>
            <a:r>
              <a:rPr sz="2100" spc="-2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3163"/>
                </a:solidFill>
                <a:latin typeface="Arial"/>
                <a:cs typeface="Arial"/>
              </a:rPr>
              <a:t>will</a:t>
            </a:r>
            <a:r>
              <a:rPr sz="2100" spc="-3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3163"/>
                </a:solidFill>
                <a:latin typeface="Arial"/>
                <a:cs typeface="Arial"/>
              </a:rPr>
              <a:t>create</a:t>
            </a:r>
            <a:r>
              <a:rPr sz="2100" spc="-4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3163"/>
                </a:solidFill>
                <a:latin typeface="Arial"/>
                <a:cs typeface="Arial"/>
              </a:rPr>
              <a:t>a</a:t>
            </a:r>
            <a:r>
              <a:rPr sz="2100" spc="-2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3163"/>
                </a:solidFill>
                <a:latin typeface="Arial"/>
                <a:cs typeface="Arial"/>
              </a:rPr>
              <a:t>title</a:t>
            </a:r>
            <a:r>
              <a:rPr sz="2100" spc="-3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3163"/>
                </a:solidFill>
                <a:latin typeface="Arial"/>
                <a:cs typeface="Arial"/>
              </a:rPr>
              <a:t>slide</a:t>
            </a:r>
            <a:r>
              <a:rPr sz="2100" spc="-5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3163"/>
                </a:solidFill>
                <a:latin typeface="Arial"/>
                <a:cs typeface="Arial"/>
              </a:rPr>
              <a:t>containing</a:t>
            </a:r>
            <a:r>
              <a:rPr sz="2100" spc="-4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3163"/>
                </a:solidFill>
                <a:latin typeface="Arial"/>
                <a:cs typeface="Arial"/>
              </a:rPr>
              <a:t>your</a:t>
            </a:r>
            <a:r>
              <a:rPr sz="2100" spc="-1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3163"/>
                </a:solidFill>
                <a:latin typeface="Arial"/>
                <a:cs typeface="Arial"/>
              </a:rPr>
              <a:t>name,</a:t>
            </a:r>
            <a:r>
              <a:rPr sz="2100" spc="-2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3163"/>
                </a:solidFill>
                <a:latin typeface="Arial"/>
                <a:cs typeface="Arial"/>
              </a:rPr>
              <a:t>program,</a:t>
            </a:r>
            <a:r>
              <a:rPr sz="2100" spc="-1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100" spc="-10">
                <a:solidFill>
                  <a:srgbClr val="003163"/>
                </a:solidFill>
                <a:latin typeface="Arial"/>
                <a:cs typeface="Arial"/>
              </a:rPr>
              <a:t>faculty </a:t>
            </a:r>
            <a:r>
              <a:rPr sz="2100">
                <a:solidFill>
                  <a:srgbClr val="003163"/>
                </a:solidFill>
                <a:latin typeface="Arial"/>
                <a:cs typeface="Arial"/>
              </a:rPr>
              <a:t>advisor/mentor,</a:t>
            </a:r>
            <a:r>
              <a:rPr sz="2100" spc="-3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3163"/>
                </a:solidFill>
                <a:latin typeface="Arial"/>
                <a:cs typeface="Arial"/>
              </a:rPr>
              <a:t>and</a:t>
            </a:r>
            <a:r>
              <a:rPr sz="2100" spc="-30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3163"/>
                </a:solidFill>
                <a:latin typeface="Arial"/>
                <a:cs typeface="Arial"/>
              </a:rPr>
              <a:t>title</a:t>
            </a:r>
            <a:r>
              <a:rPr sz="2100" spc="-3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3163"/>
                </a:solidFill>
                <a:latin typeface="Arial"/>
                <a:cs typeface="Arial"/>
              </a:rPr>
              <a:t>of</a:t>
            </a:r>
            <a:r>
              <a:rPr sz="2100" spc="-3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100">
                <a:solidFill>
                  <a:srgbClr val="003163"/>
                </a:solidFill>
                <a:latin typeface="Arial"/>
                <a:cs typeface="Arial"/>
              </a:rPr>
              <a:t>your</a:t>
            </a:r>
            <a:r>
              <a:rPr sz="2100" spc="-15">
                <a:solidFill>
                  <a:srgbClr val="003163"/>
                </a:solidFill>
                <a:latin typeface="Arial"/>
                <a:cs typeface="Arial"/>
              </a:rPr>
              <a:t> </a:t>
            </a:r>
            <a:r>
              <a:rPr sz="2100" spc="-10">
                <a:solidFill>
                  <a:srgbClr val="003163"/>
                </a:solidFill>
                <a:latin typeface="Arial"/>
                <a:cs typeface="Arial"/>
              </a:rPr>
              <a:t>presentation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2BD2AD1C48D34B82C3A70F742EC048" ma:contentTypeVersion="13" ma:contentTypeDescription="Create a new document." ma:contentTypeScope="" ma:versionID="6310a5f21353c1950220754a7c9bf86e">
  <xsd:schema xmlns:xsd="http://www.w3.org/2001/XMLSchema" xmlns:xs="http://www.w3.org/2001/XMLSchema" xmlns:p="http://schemas.microsoft.com/office/2006/metadata/properties" xmlns:ns2="5a67763d-5cab-485d-a9ad-9fc9652770bf" xmlns:ns3="52ee2c55-fe4d-4fbc-b03a-21e1d5342ee0" targetNamespace="http://schemas.microsoft.com/office/2006/metadata/properties" ma:root="true" ma:fieldsID="2330feba275392beab4a080a0ad29939" ns2:_="" ns3:_="">
    <xsd:import namespace="5a67763d-5cab-485d-a9ad-9fc9652770bf"/>
    <xsd:import namespace="52ee2c55-fe4d-4fbc-b03a-21e1d5342e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67763d-5cab-485d-a9ad-9fc9652770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ab86591-d70f-4a96-900c-bfbe5e6a318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ee2c55-fe4d-4fbc-b03a-21e1d5342ee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edf2c3b-5efc-49fa-88ef-6cf1fde956c5}" ma:internalName="TaxCatchAll" ma:showField="CatchAllData" ma:web="52ee2c55-fe4d-4fbc-b03a-21e1d5342e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a67763d-5cab-485d-a9ad-9fc9652770bf">
      <Terms xmlns="http://schemas.microsoft.com/office/infopath/2007/PartnerControls"/>
    </lcf76f155ced4ddcb4097134ff3c332f>
    <TaxCatchAll xmlns="52ee2c55-fe4d-4fbc-b03a-21e1d5342ee0" xsi:nil="true"/>
  </documentManagement>
</p:properties>
</file>

<file path=customXml/itemProps1.xml><?xml version="1.0" encoding="utf-8"?>
<ds:datastoreItem xmlns:ds="http://schemas.openxmlformats.org/officeDocument/2006/customXml" ds:itemID="{8979E617-C00B-42ED-B98A-A14123DB3E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4E7077B-E694-4284-A916-0C9F1039F010}">
  <ds:schemaRefs>
    <ds:schemaRef ds:uri="52ee2c55-fe4d-4fbc-b03a-21e1d5342ee0"/>
    <ds:schemaRef ds:uri="5a67763d-5cab-485d-a9ad-9fc9652770b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59226D5-E322-42C9-8A80-D89A0AC21D56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5a67763d-5cab-485d-a9ad-9fc9652770bf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52ee2c55-fe4d-4fbc-b03a-21e1d5342ee0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27d49e9f-89e1-4aa0-99a3-d35b57b2ba03}" enabled="0" method="" siteId="{27d49e9f-89e1-4aa0-99a3-d35b57b2ba0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1289</Words>
  <Application>Microsoft Office PowerPoint</Application>
  <PresentationFormat>On-screen Show (4:3)</PresentationFormat>
  <Paragraphs>163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Courier New</vt:lpstr>
      <vt:lpstr>Office Theme</vt:lpstr>
      <vt:lpstr>PowerPoint Presentation</vt:lpstr>
      <vt:lpstr>What is the 3MRP?</vt:lpstr>
      <vt:lpstr>Background</vt:lpstr>
      <vt:lpstr>Rules</vt:lpstr>
      <vt:lpstr>Preliminary Heats vs Final Competition</vt:lpstr>
      <vt:lpstr>Evaluation Criteria</vt:lpstr>
      <vt:lpstr>Deadlines &amp; Timelines</vt:lpstr>
      <vt:lpstr>Resources</vt:lpstr>
      <vt:lpstr>The Slide - Things to Think About</vt:lpstr>
      <vt:lpstr>Sample Presentation Slides</vt:lpstr>
      <vt:lpstr>Quick Narrative Tips</vt:lpstr>
      <vt:lpstr>Oral Communication</vt:lpstr>
      <vt:lpstr>What to Avoid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New leader orientation!</dc:title>
  <dc:creator>Cassandra Anderson</dc:creator>
  <cp:lastModifiedBy>Megan Marie Bechtel</cp:lastModifiedBy>
  <cp:revision>15</cp:revision>
  <cp:lastPrinted>2025-10-30T19:12:33Z</cp:lastPrinted>
  <dcterms:created xsi:type="dcterms:W3CDTF">2025-10-30T19:11:12Z</dcterms:created>
  <dcterms:modified xsi:type="dcterms:W3CDTF">2026-01-05T20:06:42Z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0x010100892BD2AD1C48D34B82C3A70F742EC048</vt:lpwstr>
  </property>
  <property fmtid="{D5CDD505-2E9C-101B-9397-08002B2CF9AE}" pid="3" name="Created">
    <vt:filetime>2025-02-10T00:00:00Z</vt:filetime>
  </property>
  <property fmtid="{D5CDD505-2E9C-101B-9397-08002B2CF9AE}" pid="4" name="Creator">
    <vt:lpwstr>Acrobat PDFMaker 24 for PowerPoint</vt:lpwstr>
  </property>
  <property fmtid="{D5CDD505-2E9C-101B-9397-08002B2CF9AE}" pid="5" name="LastSaved">
    <vt:filetime>2025-10-30T00:00:00Z</vt:filetime>
  </property>
  <property fmtid="{D5CDD505-2E9C-101B-9397-08002B2CF9AE}" pid="6" name="Producer">
    <vt:lpwstr>Adobe PDF Library 24.5.175</vt:lpwstr>
  </property>
  <property fmtid="{D5CDD505-2E9C-101B-9397-08002B2CF9AE}" pid="7" name="MediaServiceImageTags">
    <vt:lpwstr/>
  </property>
</Properties>
</file>