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8" r:id="rId2"/>
    <p:sldId id="259" r:id="rId3"/>
    <p:sldId id="260" r:id="rId4"/>
    <p:sldId id="261" r:id="rId5"/>
    <p:sldId id="262" r:id="rId6"/>
    <p:sldId id="269" r:id="rId7"/>
    <p:sldId id="270" r:id="rId8"/>
    <p:sldId id="263" r:id="rId9"/>
    <p:sldId id="265" r:id="rId10"/>
    <p:sldId id="264" r:id="rId11"/>
    <p:sldId id="266" r:id="rId12"/>
    <p:sldId id="268"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2"/>
    <p:restoredTop sz="85519" autoAdjust="0"/>
  </p:normalViewPr>
  <p:slideViewPr>
    <p:cSldViewPr snapToGrid="0" snapToObjects="1">
      <p:cViewPr varScale="1">
        <p:scale>
          <a:sx n="104" d="100"/>
          <a:sy n="104" d="100"/>
        </p:scale>
        <p:origin x="200" y="10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D8CD7-3B0E-2A4B-B2F3-9E2BAAC13D43}" type="datetimeFigureOut">
              <a:rPr lang="en-US" smtClean="0"/>
              <a:t>12/10/20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AEF7E-2F2C-8942-B449-9C421034DC71}" type="slidenum">
              <a:rPr lang="en-US" smtClean="0"/>
              <a:t>‹#›</a:t>
            </a:fld>
            <a:endParaRPr lang="en-US"/>
          </a:p>
        </p:txBody>
      </p:sp>
    </p:spTree>
    <p:extLst>
      <p:ext uri="{BB962C8B-B14F-4D97-AF65-F5344CB8AC3E}">
        <p14:creationId xmlns:p14="http://schemas.microsoft.com/office/powerpoint/2010/main" val="2233111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Northern Arizona University’s Universal Waste Training, presented by Environmental Health and Safety</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1</a:t>
            </a:fld>
            <a:endParaRPr lang="en-US"/>
          </a:p>
        </p:txBody>
      </p:sp>
    </p:spTree>
    <p:extLst>
      <p:ext uri="{BB962C8B-B14F-4D97-AF65-F5344CB8AC3E}">
        <p14:creationId xmlns:p14="http://schemas.microsoft.com/office/powerpoint/2010/main" val="177276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a:t>
            </a:r>
            <a:r>
              <a:rPr lang="en-US" baseline="0" dirty="0"/>
              <a:t> waste pesticides are pesticides whose contents have been recalled, suspended, or cancelled. In addition, pesticides whose contents do not fit the definition of hazardous waste, cannot be universal waste pesticides. Pesticides at NAU rarely meet these requirements. Pesticides bound for disposal at NAU are not sent out as Universal wastes but as Non-EPA regulated waste by Environmental Health and Safety.</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10</a:t>
            </a:fld>
            <a:endParaRPr lang="en-US"/>
          </a:p>
        </p:txBody>
      </p:sp>
    </p:spTree>
    <p:extLst>
      <p:ext uri="{BB962C8B-B14F-4D97-AF65-F5344CB8AC3E}">
        <p14:creationId xmlns:p14="http://schemas.microsoft.com/office/powerpoint/2010/main" val="341459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U-Waste Containers have very specific federal and state requirements. Containers have to be capable of falling over without losing their contents, this includes all boxes of lamps, buckets of batteries. The day that a container begins collecting a u-waste, the date must be written on the container. Last, the container must have a label indicating it’s contents using 1 of 3 acceptable titles. Rather than demonstrate each one, the simplest thing to remember is to put the word ”Used” and then the name of the waste. So Used batteries, used lamps, etc. DO NOT use other terms like spent bulbs or dead batteries.</a:t>
            </a:r>
          </a:p>
        </p:txBody>
      </p:sp>
      <p:sp>
        <p:nvSpPr>
          <p:cNvPr id="4" name="Slide Number Placeholder 3"/>
          <p:cNvSpPr>
            <a:spLocks noGrp="1"/>
          </p:cNvSpPr>
          <p:nvPr>
            <p:ph type="sldNum" sz="quarter" idx="5"/>
          </p:nvPr>
        </p:nvSpPr>
        <p:spPr/>
        <p:txBody>
          <a:bodyPr/>
          <a:lstStyle/>
          <a:p>
            <a:fld id="{B15AEF7E-2F2C-8942-B449-9C421034DC71}" type="slidenum">
              <a:rPr lang="en-US" smtClean="0"/>
              <a:t>11</a:t>
            </a:fld>
            <a:endParaRPr lang="en-US"/>
          </a:p>
        </p:txBody>
      </p:sp>
    </p:spTree>
    <p:extLst>
      <p:ext uri="{BB962C8B-B14F-4D97-AF65-F5344CB8AC3E}">
        <p14:creationId xmlns:p14="http://schemas.microsoft.com/office/powerpoint/2010/main" val="359659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PPE must be worn during universal waste processing. At a minimum, u-waste working employees should wear eye protection and leather gloves. A voluntary use respirator may also be worn. The lamp crusher bag filter must be changed every half drum, while the inner high efficiency particulate air filter is changed every 10 drums. Once a lamp is crushed, the waste is now hazardous waste, not universal waste. </a:t>
            </a:r>
          </a:p>
        </p:txBody>
      </p:sp>
      <p:sp>
        <p:nvSpPr>
          <p:cNvPr id="4" name="Slide Number Placeholder 3"/>
          <p:cNvSpPr>
            <a:spLocks noGrp="1"/>
          </p:cNvSpPr>
          <p:nvPr>
            <p:ph type="sldNum" sz="quarter" idx="5"/>
          </p:nvPr>
        </p:nvSpPr>
        <p:spPr/>
        <p:txBody>
          <a:bodyPr/>
          <a:lstStyle/>
          <a:p>
            <a:fld id="{B15AEF7E-2F2C-8942-B449-9C421034DC71}" type="slidenum">
              <a:rPr lang="en-US" smtClean="0"/>
              <a:t>12</a:t>
            </a:fld>
            <a:endParaRPr lang="en-US"/>
          </a:p>
        </p:txBody>
      </p:sp>
    </p:spTree>
    <p:extLst>
      <p:ext uri="{BB962C8B-B14F-4D97-AF65-F5344CB8AC3E}">
        <p14:creationId xmlns:p14="http://schemas.microsoft.com/office/powerpoint/2010/main" val="107954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Ballasts may contain Poly Chlorinated Biphenyls, or “PCBs”. If a ballast was manufactured prior to 1979, it should be assumed to contain PCBs. Ballasts manufactured between July first of 1978 and July first of 1998, are labeled specifically with the words “No PCBs”. Assume any ballast without the No PCBs designation contains PCBs, unless it was manufactured after 1998.</a:t>
            </a:r>
          </a:p>
        </p:txBody>
      </p:sp>
      <p:sp>
        <p:nvSpPr>
          <p:cNvPr id="4" name="Slide Number Placeholder 3"/>
          <p:cNvSpPr>
            <a:spLocks noGrp="1"/>
          </p:cNvSpPr>
          <p:nvPr>
            <p:ph type="sldNum" sz="quarter" idx="5"/>
          </p:nvPr>
        </p:nvSpPr>
        <p:spPr/>
        <p:txBody>
          <a:bodyPr/>
          <a:lstStyle/>
          <a:p>
            <a:fld id="{B15AEF7E-2F2C-8942-B449-9C421034DC71}" type="slidenum">
              <a:rPr lang="en-US" smtClean="0"/>
              <a:t>13</a:t>
            </a:fld>
            <a:endParaRPr lang="en-US"/>
          </a:p>
        </p:txBody>
      </p:sp>
    </p:spTree>
    <p:extLst>
      <p:ext uri="{BB962C8B-B14F-4D97-AF65-F5344CB8AC3E}">
        <p14:creationId xmlns:p14="http://schemas.microsoft.com/office/powerpoint/2010/main" val="76656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of examples of </a:t>
            </a:r>
            <a:r>
              <a:rPr lang="en-US" dirty="0" err="1"/>
              <a:t>balla</a:t>
            </a:r>
            <a:endParaRPr lang="en-US" dirty="0"/>
          </a:p>
        </p:txBody>
      </p:sp>
      <p:sp>
        <p:nvSpPr>
          <p:cNvPr id="4" name="Slide Number Placeholder 3"/>
          <p:cNvSpPr>
            <a:spLocks noGrp="1"/>
          </p:cNvSpPr>
          <p:nvPr>
            <p:ph type="sldNum" sz="quarter" idx="5"/>
          </p:nvPr>
        </p:nvSpPr>
        <p:spPr/>
        <p:txBody>
          <a:bodyPr/>
          <a:lstStyle/>
          <a:p>
            <a:fld id="{B15AEF7E-2F2C-8942-B449-9C421034DC71}" type="slidenum">
              <a:rPr lang="en-US" smtClean="0"/>
              <a:t>14</a:t>
            </a:fld>
            <a:endParaRPr lang="en-US"/>
          </a:p>
        </p:txBody>
      </p:sp>
    </p:spTree>
    <p:extLst>
      <p:ext uri="{BB962C8B-B14F-4D97-AF65-F5344CB8AC3E}">
        <p14:creationId xmlns:p14="http://schemas.microsoft.com/office/powerpoint/2010/main" val="360094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a:t>
            </a:r>
            <a:r>
              <a:rPr lang="en-US" baseline="0" dirty="0"/>
              <a:t> Wastes (or “u-wastes”) are a particular subset of hazardous wastes. U waste regulations were put forward primarily to reduce hazardous materials from being landfilled; encourage recycling and proper disposal; and ease the regulatory burdens of managing u-wastes as hazardous wastes. </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2</a:t>
            </a:fld>
            <a:endParaRPr lang="en-US"/>
          </a:p>
        </p:txBody>
      </p:sp>
    </p:spTree>
    <p:extLst>
      <p:ext uri="{BB962C8B-B14F-4D97-AF65-F5344CB8AC3E}">
        <p14:creationId xmlns:p14="http://schemas.microsoft.com/office/powerpoint/2010/main" val="177276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hazardous waste regulations put forward two general definitions when it comes to universal waste-generators and handlers. Generators include any person, site or entity whose acts or processes produce universal wastes. Handlers are those individuals who manage universal wastes for disposal.</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3</a:t>
            </a:fld>
            <a:endParaRPr lang="en-US"/>
          </a:p>
        </p:txBody>
      </p:sp>
    </p:spTree>
    <p:extLst>
      <p:ext uri="{BB962C8B-B14F-4D97-AF65-F5344CB8AC3E}">
        <p14:creationId xmlns:p14="http://schemas.microsoft.com/office/powerpoint/2010/main" val="17746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types of</a:t>
            </a:r>
            <a:r>
              <a:rPr lang="en-US" baseline="0" dirty="0"/>
              <a:t> universal wastes-fluorescent lamps or bulbs, batteries, mercury containing equipment, and pesticides. We’ll look at examples of each.</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4</a:t>
            </a:fld>
            <a:endParaRPr lang="en-US"/>
          </a:p>
        </p:txBody>
      </p:sp>
    </p:spTree>
    <p:extLst>
      <p:ext uri="{BB962C8B-B14F-4D97-AF65-F5344CB8AC3E}">
        <p14:creationId xmlns:p14="http://schemas.microsoft.com/office/powerpoint/2010/main" val="17746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waste lamps </a:t>
            </a:r>
            <a:r>
              <a:rPr lang="en-US" baseline="0" dirty="0"/>
              <a:t>include all fluorescent bulbs including but not limited to </a:t>
            </a:r>
            <a:r>
              <a:rPr lang="en-US" dirty="0"/>
              <a:t>high intensity discharge, neon, mercury vapor, high pressure sodium, and metal halide lamps.</a:t>
            </a:r>
          </a:p>
        </p:txBody>
      </p:sp>
      <p:sp>
        <p:nvSpPr>
          <p:cNvPr id="4" name="Slide Number Placeholder 3"/>
          <p:cNvSpPr>
            <a:spLocks noGrp="1"/>
          </p:cNvSpPr>
          <p:nvPr>
            <p:ph type="sldNum" sz="quarter" idx="10"/>
          </p:nvPr>
        </p:nvSpPr>
        <p:spPr/>
        <p:txBody>
          <a:bodyPr/>
          <a:lstStyle/>
          <a:p>
            <a:fld id="{B15AEF7E-2F2C-8942-B449-9C421034DC71}" type="slidenum">
              <a:rPr lang="en-US" smtClean="0"/>
              <a:t>5</a:t>
            </a:fld>
            <a:endParaRPr lang="en-US"/>
          </a:p>
        </p:txBody>
      </p:sp>
    </p:spTree>
    <p:extLst>
      <p:ext uri="{BB962C8B-B14F-4D97-AF65-F5344CB8AC3E}">
        <p14:creationId xmlns:p14="http://schemas.microsoft.com/office/powerpoint/2010/main" val="341459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Universal Waste Lamps.</a:t>
            </a:r>
          </a:p>
        </p:txBody>
      </p:sp>
      <p:sp>
        <p:nvSpPr>
          <p:cNvPr id="4" name="Slide Number Placeholder 3"/>
          <p:cNvSpPr>
            <a:spLocks noGrp="1"/>
          </p:cNvSpPr>
          <p:nvPr>
            <p:ph type="sldNum" sz="quarter" idx="5"/>
          </p:nvPr>
        </p:nvSpPr>
        <p:spPr/>
        <p:txBody>
          <a:bodyPr/>
          <a:lstStyle/>
          <a:p>
            <a:fld id="{B15AEF7E-2F2C-8942-B449-9C421034DC71}" type="slidenum">
              <a:rPr lang="en-US" smtClean="0"/>
              <a:t>6</a:t>
            </a:fld>
            <a:endParaRPr lang="en-US"/>
          </a:p>
        </p:txBody>
      </p:sp>
    </p:spTree>
    <p:extLst>
      <p:ext uri="{BB962C8B-B14F-4D97-AF65-F5344CB8AC3E}">
        <p14:creationId xmlns:p14="http://schemas.microsoft.com/office/powerpoint/2010/main" val="419306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t>
            </a:r>
            <a:r>
              <a:rPr lang="en-US" dirty="0"/>
              <a:t>bulbs are not Universal waste.</a:t>
            </a:r>
          </a:p>
        </p:txBody>
      </p:sp>
      <p:sp>
        <p:nvSpPr>
          <p:cNvPr id="4" name="Slide Number Placeholder 3"/>
          <p:cNvSpPr>
            <a:spLocks noGrp="1"/>
          </p:cNvSpPr>
          <p:nvPr>
            <p:ph type="sldNum" sz="quarter" idx="5"/>
          </p:nvPr>
        </p:nvSpPr>
        <p:spPr/>
        <p:txBody>
          <a:bodyPr/>
          <a:lstStyle/>
          <a:p>
            <a:fld id="{B15AEF7E-2F2C-8942-B449-9C421034DC71}" type="slidenum">
              <a:rPr lang="en-US" smtClean="0"/>
              <a:t>7</a:t>
            </a:fld>
            <a:endParaRPr lang="en-US"/>
          </a:p>
        </p:txBody>
      </p:sp>
    </p:spTree>
    <p:extLst>
      <p:ext uri="{BB962C8B-B14F-4D97-AF65-F5344CB8AC3E}">
        <p14:creationId xmlns:p14="http://schemas.microsoft.com/office/powerpoint/2010/main" val="273732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a:t>
            </a:r>
            <a:r>
              <a:rPr lang="en-US" baseline="0" dirty="0"/>
              <a:t> waste batteries include nickel-cadmium (or </a:t>
            </a:r>
            <a:r>
              <a:rPr lang="en-US" baseline="0" dirty="0" err="1"/>
              <a:t>ni</a:t>
            </a:r>
            <a:r>
              <a:rPr lang="en-US" baseline="0" dirty="0"/>
              <a:t>-cads), lithium ion, lead acid, rechargeable, and button or watch batteries. Alkaline batteries (double a, triple a, d, etc.) are also collected here at NAU for recycling, despite not being considered universal waste by the regulations.</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8</a:t>
            </a:fld>
            <a:endParaRPr lang="en-US"/>
          </a:p>
        </p:txBody>
      </p:sp>
    </p:spTree>
    <p:extLst>
      <p:ext uri="{BB962C8B-B14F-4D97-AF65-F5344CB8AC3E}">
        <p14:creationId xmlns:p14="http://schemas.microsoft.com/office/powerpoint/2010/main" val="341459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a:t>
            </a:r>
            <a:r>
              <a:rPr lang="en-US" baseline="0" dirty="0"/>
              <a:t> waste mercury includes devices that contain elemental mercury such as thermostats, thermometers, barometers, </a:t>
            </a:r>
            <a:r>
              <a:rPr lang="en-US" baseline="0"/>
              <a:t>and manometers. </a:t>
            </a:r>
            <a:endParaRPr lang="en-US" dirty="0"/>
          </a:p>
        </p:txBody>
      </p:sp>
      <p:sp>
        <p:nvSpPr>
          <p:cNvPr id="4" name="Slide Number Placeholder 3"/>
          <p:cNvSpPr>
            <a:spLocks noGrp="1"/>
          </p:cNvSpPr>
          <p:nvPr>
            <p:ph type="sldNum" sz="quarter" idx="10"/>
          </p:nvPr>
        </p:nvSpPr>
        <p:spPr/>
        <p:txBody>
          <a:bodyPr/>
          <a:lstStyle/>
          <a:p>
            <a:fld id="{B15AEF7E-2F2C-8942-B449-9C421034DC71}" type="slidenum">
              <a:rPr lang="en-US" smtClean="0"/>
              <a:t>9</a:t>
            </a:fld>
            <a:endParaRPr lang="en-US"/>
          </a:p>
        </p:txBody>
      </p:sp>
    </p:spTree>
    <p:extLst>
      <p:ext uri="{BB962C8B-B14F-4D97-AF65-F5344CB8AC3E}">
        <p14:creationId xmlns:p14="http://schemas.microsoft.com/office/powerpoint/2010/main" val="3414595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23637" y="-3620681"/>
            <a:ext cx="1899684"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solidFill>
                <a:srgbClr val="003366">
                  <a:lumMod val="50000"/>
                  <a:lumOff val="50000"/>
                </a:srgbClr>
              </a:solidFill>
            </a:endParaRPr>
          </a:p>
        </p:txBody>
      </p:sp>
      <p:sp>
        <p:nvSpPr>
          <p:cNvPr id="11" name="Rectangle 3"/>
          <p:cNvSpPr>
            <a:spLocks noGrp="1" noChangeArrowheads="1"/>
          </p:cNvSpPr>
          <p:nvPr>
            <p:ph type="subTitle" idx="1"/>
          </p:nvPr>
        </p:nvSpPr>
        <p:spPr>
          <a:xfrm>
            <a:off x="946688" y="4661592"/>
            <a:ext cx="7239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a:t>Click to edit Master subtitle style</a:t>
            </a:r>
          </a:p>
        </p:txBody>
      </p:sp>
      <p:sp>
        <p:nvSpPr>
          <p:cNvPr id="12"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003264"/>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4421079" y="2135077"/>
            <a:ext cx="304800" cy="9141046"/>
          </a:xfrm>
          <a:prstGeom prst="rect">
            <a:avLst/>
          </a:prstGeom>
          <a:solidFill>
            <a:srgbClr val="FFCC00"/>
          </a:solidFill>
          <a:ln w="9525">
            <a:noFill/>
            <a:miter lim="800000"/>
            <a:headEnd/>
            <a:tailEnd/>
          </a:ln>
          <a:effectLst/>
        </p:spPr>
        <p:txBody>
          <a:bodyPr wrap="none" anchor="ctr"/>
          <a:lstStyle/>
          <a:p>
            <a:pPr defTabSz="914400" eaLnBrk="0" fontAlgn="base" hangingPunct="0">
              <a:spcBef>
                <a:spcPct val="50000"/>
              </a:spcBef>
              <a:spcAft>
                <a:spcPct val="0"/>
              </a:spcAft>
              <a:defRPr/>
            </a:pPr>
            <a:r>
              <a:rPr lang="en-US" sz="2000" dirty="0">
                <a:solidFill>
                  <a:srgbClr val="FFCC00"/>
                </a:solidFill>
                <a:latin typeface="Arial" charset="0"/>
              </a:rPr>
              <a:t> </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884" y="649668"/>
            <a:ext cx="2345187" cy="861930"/>
          </a:xfrm>
          <a:prstGeom prst="rect">
            <a:avLst/>
          </a:prstGeom>
        </p:spPr>
      </p:pic>
    </p:spTree>
    <p:extLst>
      <p:ext uri="{BB962C8B-B14F-4D97-AF65-F5344CB8AC3E}">
        <p14:creationId xmlns:p14="http://schemas.microsoft.com/office/powerpoint/2010/main" val="357463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spcBef>
                <a:spcPct val="50000"/>
              </a:spcBef>
              <a:spcAft>
                <a:spcPct val="0"/>
              </a:spcAft>
            </a:pPr>
            <a:endParaRPr lang="en-US" sz="2000">
              <a:solidFill>
                <a:srgbClr val="003366"/>
              </a:solidFill>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222242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spcBef>
                <a:spcPct val="50000"/>
              </a:spcBef>
              <a:spcAft>
                <a:spcPct val="0"/>
              </a:spcAft>
            </a:pPr>
            <a:endParaRPr lang="en-US" sz="2000">
              <a:solidFill>
                <a:srgbClr val="003366"/>
              </a:solidFill>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7332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a:t>click to edit master title style</a:t>
            </a:r>
          </a:p>
        </p:txBody>
      </p:sp>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spcBef>
                <a:spcPct val="50000"/>
              </a:spcBef>
              <a:spcAft>
                <a:spcPct val="0"/>
              </a:spcAft>
            </a:pPr>
            <a:endParaRPr lang="en-US" sz="2000">
              <a:solidFill>
                <a:srgbClr val="003366"/>
              </a:solidFill>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64997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spcBef>
                <a:spcPct val="50000"/>
              </a:spcBef>
              <a:spcAft>
                <a:spcPct val="0"/>
              </a:spcAft>
            </a:pPr>
            <a:endParaRPr lang="en-US" sz="2000">
              <a:solidFill>
                <a:srgbClr val="003366"/>
              </a:solidFill>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1" y="1301922"/>
            <a:ext cx="4114287"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2895" y="3937845"/>
            <a:ext cx="4076033"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1" y="3937845"/>
            <a:ext cx="4114287"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347959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spcBef>
                <a:spcPct val="50000"/>
              </a:spcBef>
              <a:spcAft>
                <a:spcPct val="0"/>
              </a:spcAft>
            </a:pPr>
            <a:endParaRPr lang="en-US" sz="2000">
              <a:solidFill>
                <a:srgbClr val="003366"/>
              </a:solidFill>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8486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36031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50A35E-3F5A-4702-BF33-43A4E05DE4F1}"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B0E4E-ABAF-4751-8B88-E48566C9CD5A}" type="slidenum">
              <a:rPr lang="en-US" smtClean="0"/>
              <a:pPr/>
              <a:t>‹#›</a:t>
            </a:fld>
            <a:endParaRPr lang="en-US"/>
          </a:p>
        </p:txBody>
      </p:sp>
    </p:spTree>
    <p:extLst>
      <p:ext uri="{BB962C8B-B14F-4D97-AF65-F5344CB8AC3E}">
        <p14:creationId xmlns:p14="http://schemas.microsoft.com/office/powerpoint/2010/main" val="148869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84262" y="1398263"/>
            <a:ext cx="1778432"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15"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946688" y="3362155"/>
            <a:ext cx="7239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a:t>Click to edit Master subtitle style</a:t>
            </a: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solidFill>
                <a:srgbClr val="FFFFFF">
                  <a:lumMod val="75000"/>
                </a:srgbClr>
              </a:solidFill>
            </a:endParaRPr>
          </a:p>
        </p:txBody>
      </p:sp>
      <p:sp>
        <p:nvSpPr>
          <p:cNvPr id="7" name="Rectangle 6"/>
          <p:cNvSpPr>
            <a:spLocks noChangeArrowheads="1"/>
          </p:cNvSpPr>
          <p:nvPr userDrawn="1"/>
        </p:nvSpPr>
        <p:spPr bwMode="auto">
          <a:xfrm rot="5400000">
            <a:off x="4516139" y="455721"/>
            <a:ext cx="114680" cy="9141046"/>
          </a:xfrm>
          <a:prstGeom prst="rect">
            <a:avLst/>
          </a:prstGeom>
          <a:solidFill>
            <a:srgbClr val="FFCC00"/>
          </a:solidFill>
          <a:ln w="9525">
            <a:noFill/>
            <a:miter lim="800000"/>
            <a:headEnd/>
            <a:tailEnd/>
          </a:ln>
          <a:effectLst/>
        </p:spPr>
        <p:txBody>
          <a:bodyPr wrap="none" anchor="ctr"/>
          <a:lstStyle/>
          <a:p>
            <a:pPr defTabSz="914400" eaLnBrk="0" fontAlgn="base" hangingPunct="0">
              <a:spcBef>
                <a:spcPct val="50000"/>
              </a:spcBef>
              <a:spcAft>
                <a:spcPct val="0"/>
              </a:spcAft>
              <a:defRPr/>
            </a:pPr>
            <a:r>
              <a:rPr lang="en-US" sz="2000" dirty="0">
                <a:solidFill>
                  <a:srgbClr val="FFCC00"/>
                </a:solidFill>
                <a:latin typeface="Arial" charset="0"/>
              </a:rPr>
              <a:t> </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884" y="5485179"/>
            <a:ext cx="2345187" cy="861930"/>
          </a:xfrm>
          <a:prstGeom prst="rect">
            <a:avLst/>
          </a:prstGeom>
        </p:spPr>
      </p:pic>
    </p:spTree>
    <p:extLst>
      <p:ext uri="{BB962C8B-B14F-4D97-AF65-F5344CB8AC3E}">
        <p14:creationId xmlns:p14="http://schemas.microsoft.com/office/powerpoint/2010/main" val="27375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1144478" y="-1141521"/>
            <a:ext cx="6858000"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14" name="Rectangle 4"/>
          <p:cNvSpPr>
            <a:spLocks noGrp="1" noChangeArrowheads="1"/>
          </p:cNvSpPr>
          <p:nvPr>
            <p:ph type="dt" sz="half" idx="10"/>
          </p:nvPr>
        </p:nvSpPr>
        <p:spPr>
          <a:xfrm>
            <a:off x="3768061" y="5745753"/>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solidFill>
                <a:srgbClr val="FFFFFF">
                  <a:lumMod val="75000"/>
                </a:srgbClr>
              </a:solidFill>
            </a:endParaRPr>
          </a:p>
        </p:txBody>
      </p:sp>
      <p:sp>
        <p:nvSpPr>
          <p:cNvPr id="15" name="Rectangle 3"/>
          <p:cNvSpPr>
            <a:spLocks noGrp="1" noChangeArrowheads="1"/>
          </p:cNvSpPr>
          <p:nvPr>
            <p:ph type="subTitle" idx="1"/>
          </p:nvPr>
        </p:nvSpPr>
        <p:spPr>
          <a:xfrm>
            <a:off x="946688" y="4461865"/>
            <a:ext cx="7239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a:t>Click to edit Master subtitle style</a:t>
            </a:r>
          </a:p>
        </p:txBody>
      </p:sp>
      <p:sp>
        <p:nvSpPr>
          <p:cNvPr id="16" name="Rectangle 2"/>
          <p:cNvSpPr>
            <a:spLocks noGrp="1" noChangeArrowheads="1"/>
          </p:cNvSpPr>
          <p:nvPr>
            <p:ph type="ctrTitle" hasCustomPrompt="1"/>
          </p:nvPr>
        </p:nvSpPr>
        <p:spPr>
          <a:xfrm>
            <a:off x="946688" y="2309558"/>
            <a:ext cx="7239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884" y="799570"/>
            <a:ext cx="2345187" cy="861930"/>
          </a:xfrm>
          <a:prstGeom prst="rect">
            <a:avLst/>
          </a:prstGeom>
        </p:spPr>
      </p:pic>
    </p:spTree>
    <p:extLst>
      <p:ext uri="{BB962C8B-B14F-4D97-AF65-F5344CB8AC3E}">
        <p14:creationId xmlns:p14="http://schemas.microsoft.com/office/powerpoint/2010/main" val="394858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dirty="0">
              <a:solidFill>
                <a:srgbClr val="FFFFFF"/>
              </a:solidFill>
              <a:latin typeface="Arial" charset="0"/>
            </a:endParaRPr>
          </a:p>
        </p:txBody>
      </p:sp>
      <p:sp>
        <p:nvSpPr>
          <p:cNvPr id="5" name="Rectangle 13"/>
          <p:cNvSpPr>
            <a:spLocks noChangeArrowheads="1"/>
          </p:cNvSpPr>
          <p:nvPr userDrawn="1"/>
        </p:nvSpPr>
        <p:spPr bwMode="auto">
          <a:xfrm rot="5400000">
            <a:off x="4029445" y="1743445"/>
            <a:ext cx="1088068"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extLst>
      <p:ext uri="{BB962C8B-B14F-4D97-AF65-F5344CB8AC3E}">
        <p14:creationId xmlns:p14="http://schemas.microsoft.com/office/powerpoint/2010/main" val="130378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dirty="0">
              <a:solidFill>
                <a:srgbClr val="FFFFFF"/>
              </a:solidFill>
              <a:latin typeface="Arial" charset="0"/>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defTabSz="914400" eaLnBrk="0" fontAlgn="base" hangingPunct="0">
              <a:spcBef>
                <a:spcPct val="50000"/>
              </a:spcBef>
              <a:spcAft>
                <a:spcPct val="0"/>
              </a:spcAft>
              <a:defRPr/>
            </a:pPr>
            <a:r>
              <a:rPr lang="en-US" sz="2000" dirty="0">
                <a:solidFill>
                  <a:srgbClr val="FFCC00"/>
                </a:solidFill>
                <a:latin typeface="Arial" charset="0"/>
              </a:rPr>
              <a: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50" y="6038330"/>
            <a:ext cx="5521752" cy="466226"/>
          </a:xfrm>
          <a:prstGeom prst="rect">
            <a:avLst/>
          </a:prstGeom>
        </p:spPr>
      </p:pic>
    </p:spTree>
    <p:extLst>
      <p:ext uri="{BB962C8B-B14F-4D97-AF65-F5344CB8AC3E}">
        <p14:creationId xmlns:p14="http://schemas.microsoft.com/office/powerpoint/2010/main" val="360311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4478" y="-1141522"/>
            <a:ext cx="6858000"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extLst>
      <p:ext uri="{BB962C8B-B14F-4D97-AF65-F5344CB8AC3E}">
        <p14:creationId xmlns:p14="http://schemas.microsoft.com/office/powerpoint/2010/main" val="424540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4478" y="-1141522"/>
            <a:ext cx="6858000" cy="9141044"/>
          </a:xfrm>
          <a:prstGeom prst="rect">
            <a:avLst/>
          </a:prstGeom>
          <a:solidFill>
            <a:srgbClr val="FBCE20"/>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9"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50" y="6038330"/>
            <a:ext cx="5521752" cy="466226"/>
          </a:xfrm>
          <a:prstGeom prst="rect">
            <a:avLst/>
          </a:prstGeom>
        </p:spPr>
      </p:pic>
    </p:spTree>
    <p:extLst>
      <p:ext uri="{BB962C8B-B14F-4D97-AF65-F5344CB8AC3E}">
        <p14:creationId xmlns:p14="http://schemas.microsoft.com/office/powerpoint/2010/main" val="27158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FFFFFF"/>
              </a:solidFill>
              <a:latin typeface="Arial" charset="0"/>
            </a:endParaRPr>
          </a:p>
        </p:txBody>
      </p:sp>
      <p:sp>
        <p:nvSpPr>
          <p:cNvPr id="5" name="Rectangle 13"/>
          <p:cNvSpPr>
            <a:spLocks noChangeArrowheads="1"/>
          </p:cNvSpPr>
          <p:nvPr userDrawn="1"/>
        </p:nvSpPr>
        <p:spPr bwMode="auto">
          <a:xfrm rot="5400000">
            <a:off x="4029445" y="1743445"/>
            <a:ext cx="1088068"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6" name="Picture Placeholder 2"/>
          <p:cNvSpPr>
            <a:spLocks noGrp="1"/>
          </p:cNvSpPr>
          <p:nvPr>
            <p:ph type="pic" idx="1"/>
          </p:nvPr>
        </p:nvSpPr>
        <p:spPr>
          <a:xfrm>
            <a:off x="1" y="1"/>
            <a:ext cx="9144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020" y="6038330"/>
            <a:ext cx="5522212" cy="466226"/>
          </a:xfrm>
          <a:prstGeom prst="rect">
            <a:avLst/>
          </a:prstGeom>
        </p:spPr>
      </p:pic>
    </p:spTree>
    <p:extLst>
      <p:ext uri="{BB962C8B-B14F-4D97-AF65-F5344CB8AC3E}">
        <p14:creationId xmlns:p14="http://schemas.microsoft.com/office/powerpoint/2010/main" val="278550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eaLnBrk="0" fontAlgn="base" hangingPunct="0">
              <a:spcBef>
                <a:spcPct val="50000"/>
              </a:spcBef>
              <a:spcAft>
                <a:spcPct val="0"/>
              </a:spcAft>
            </a:pPr>
            <a:endParaRPr lang="en-US" sz="2000">
              <a:solidFill>
                <a:srgbClr val="003366"/>
              </a:solidFill>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8" y="6553200"/>
            <a:ext cx="4927869"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393217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03822" y="2020778"/>
            <a:ext cx="533400" cy="9141044"/>
          </a:xfrm>
          <a:prstGeom prst="rect">
            <a:avLst/>
          </a:prstGeom>
          <a:solidFill>
            <a:srgbClr val="FBCE20"/>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11" name="Rectangle 13"/>
          <p:cNvSpPr>
            <a:spLocks noChangeArrowheads="1"/>
          </p:cNvSpPr>
          <p:nvPr userDrawn="1"/>
        </p:nvSpPr>
        <p:spPr bwMode="auto">
          <a:xfrm rot="5400000">
            <a:off x="4004537" y="-4001581"/>
            <a:ext cx="1137884" cy="9141044"/>
          </a:xfrm>
          <a:prstGeom prst="rect">
            <a:avLst/>
          </a:prstGeom>
          <a:solidFill>
            <a:srgbClr val="003264"/>
          </a:solidFill>
          <a:ln w="9525">
            <a:noFill/>
            <a:miter lim="800000"/>
            <a:headEnd/>
            <a:tailEnd/>
          </a:ln>
          <a:effectLst/>
        </p:spPr>
        <p:txBody>
          <a:bodyPr wrap="none" anchor="ctr"/>
          <a:lstStyle/>
          <a:p>
            <a:pPr defTabSz="914400" eaLnBrk="0" fontAlgn="base" hangingPunct="0">
              <a:spcBef>
                <a:spcPct val="50000"/>
              </a:spcBef>
              <a:spcAft>
                <a:spcPct val="0"/>
              </a:spcAft>
              <a:defRPr/>
            </a:pPr>
            <a:endParaRPr lang="en-US" sz="2000">
              <a:solidFill>
                <a:srgbClr val="003366"/>
              </a:solidFill>
              <a:latin typeface="Arial" charset="0"/>
            </a:endParaRPr>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003264"/>
                </a:solidFill>
                <a:latin typeface="Arial" charset="0"/>
                <a:ea typeface="Arial" charset="0"/>
                <a:cs typeface="Arial" charset="0"/>
              </a:defRPr>
            </a:lvl1pPr>
          </a:lstStyle>
          <a:p>
            <a:pPr defTabSz="914400" fontAlgn="base">
              <a:spcAft>
                <a:spcPct val="0"/>
              </a:spcAft>
              <a:defRPr/>
            </a:pPr>
            <a:endParaRPr lang="en-US" dirty="0"/>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003264"/>
                </a:solidFill>
                <a:latin typeface="Arial" charset="0"/>
                <a:ea typeface="Arial" charset="0"/>
                <a:cs typeface="Arial" charset="0"/>
              </a:defRPr>
            </a:lvl1pPr>
          </a:lstStyle>
          <a:p>
            <a:pPr defTabSz="914400" fontAlgn="base">
              <a:spcAft>
                <a:spcPct val="0"/>
              </a:spcAft>
              <a:defRPr/>
            </a:pPr>
            <a:endParaRPr lang="en-US" dirty="0"/>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003264"/>
                </a:solidFill>
                <a:latin typeface="Rial"/>
                <a:cs typeface="Rial"/>
              </a:defRPr>
            </a:lvl1pPr>
          </a:lstStyle>
          <a:p>
            <a:pPr defTabSz="914400" fontAlgn="base">
              <a:spcAft>
                <a:spcPct val="0"/>
              </a:spcAft>
              <a:defRPr/>
            </a:pPr>
            <a:fld id="{1BD493C5-18C0-4657-ABB8-57661F65AEBB}" type="slidenum">
              <a:rPr lang="en-US" smtClean="0"/>
              <a:pPr defTabSz="914400" fontAlgn="base">
                <a:spcAft>
                  <a:spcPct val="0"/>
                </a:spcAft>
                <a:defRPr/>
              </a:pPr>
              <a:t>‹#›</a:t>
            </a:fld>
            <a:endParaRPr lang="en-US" dirty="0"/>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extLst>
      <p:ext uri="{BB962C8B-B14F-4D97-AF65-F5344CB8AC3E}">
        <p14:creationId xmlns:p14="http://schemas.microsoft.com/office/powerpoint/2010/main" val="13745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9.jpg"/><Relationship Id="rId4" Type="http://schemas.openxmlformats.org/officeDocument/2006/relationships/image" Target="../media/image6.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Universal Waste Training</a:t>
            </a:r>
          </a:p>
          <a:p>
            <a:pPr marL="0" indent="0" algn="ctr">
              <a:buNone/>
            </a:pPr>
            <a:endParaRPr lang="en-US" dirty="0"/>
          </a:p>
        </p:txBody>
      </p:sp>
      <p:pic>
        <p:nvPicPr>
          <p:cNvPr id="5" name="Picture 4" descr="EHS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451" y="4183938"/>
            <a:ext cx="4291435" cy="1023225"/>
          </a:xfrm>
          <a:prstGeom prst="rect">
            <a:avLst/>
          </a:prstGeom>
        </p:spPr>
      </p:pic>
    </p:spTree>
    <p:extLst>
      <p:ext uri="{BB962C8B-B14F-4D97-AF65-F5344CB8AC3E}">
        <p14:creationId xmlns:p14="http://schemas.microsoft.com/office/powerpoint/2010/main" val="365059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Waste Pesticides</a:t>
            </a:r>
          </a:p>
        </p:txBody>
      </p:sp>
      <p:sp>
        <p:nvSpPr>
          <p:cNvPr id="3" name="Content Placeholder 2"/>
          <p:cNvSpPr>
            <a:spLocks noGrp="1"/>
          </p:cNvSpPr>
          <p:nvPr>
            <p:ph idx="1"/>
          </p:nvPr>
        </p:nvSpPr>
        <p:spPr/>
        <p:txBody>
          <a:bodyPr/>
          <a:lstStyle/>
          <a:p>
            <a:r>
              <a:rPr lang="en-US" sz="3200" dirty="0"/>
              <a:t>Recalled</a:t>
            </a:r>
          </a:p>
          <a:p>
            <a:r>
              <a:rPr lang="en-US" sz="3200" dirty="0"/>
              <a:t>Suspended</a:t>
            </a:r>
          </a:p>
          <a:p>
            <a:r>
              <a:rPr lang="en-US" sz="3200" dirty="0"/>
              <a:t>Cancelled</a:t>
            </a:r>
          </a:p>
          <a:p>
            <a:r>
              <a:rPr lang="en-US" sz="3200" dirty="0"/>
              <a:t>Must be hazardous waste=rare</a:t>
            </a:r>
          </a:p>
        </p:txBody>
      </p:sp>
    </p:spTree>
    <p:extLst>
      <p:ext uri="{BB962C8B-B14F-4D97-AF65-F5344CB8AC3E}">
        <p14:creationId xmlns:p14="http://schemas.microsoft.com/office/powerpoint/2010/main" val="371653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4B7C-606F-874B-802C-C8A2563BC44F}"/>
              </a:ext>
            </a:extLst>
          </p:cNvPr>
          <p:cNvSpPr>
            <a:spLocks noGrp="1"/>
          </p:cNvSpPr>
          <p:nvPr>
            <p:ph type="title"/>
          </p:nvPr>
        </p:nvSpPr>
        <p:spPr/>
        <p:txBody>
          <a:bodyPr/>
          <a:lstStyle/>
          <a:p>
            <a:r>
              <a:rPr lang="en-US" dirty="0"/>
              <a:t>U-waste Containers</a:t>
            </a:r>
          </a:p>
        </p:txBody>
      </p:sp>
      <p:sp>
        <p:nvSpPr>
          <p:cNvPr id="3" name="Content Placeholder 2">
            <a:extLst>
              <a:ext uri="{FF2B5EF4-FFF2-40B4-BE49-F238E27FC236}">
                <a16:creationId xmlns:a16="http://schemas.microsoft.com/office/drawing/2014/main" id="{70472EC1-C043-0C40-BA19-37BC9AACC6DD}"/>
              </a:ext>
            </a:extLst>
          </p:cNvPr>
          <p:cNvSpPr>
            <a:spLocks noGrp="1"/>
          </p:cNvSpPr>
          <p:nvPr>
            <p:ph idx="1"/>
          </p:nvPr>
        </p:nvSpPr>
        <p:spPr/>
        <p:txBody>
          <a:bodyPr/>
          <a:lstStyle/>
          <a:p>
            <a:pPr marL="0" indent="0">
              <a:buNone/>
            </a:pPr>
            <a:r>
              <a:rPr lang="en-US" sz="3200" b="1" dirty="0"/>
              <a:t>Containers MUST:</a:t>
            </a:r>
          </a:p>
          <a:p>
            <a:r>
              <a:rPr lang="en-US" sz="3200" dirty="0"/>
              <a:t>Be stored “in a manner that will prevent releases” (can fall over without spilling)</a:t>
            </a:r>
          </a:p>
          <a:p>
            <a:r>
              <a:rPr lang="en-US" sz="3200" dirty="0"/>
              <a:t>Have a collection start date</a:t>
            </a:r>
          </a:p>
          <a:p>
            <a:r>
              <a:rPr lang="en-US" sz="3200" dirty="0"/>
              <a:t>Have a label indicating contents using </a:t>
            </a:r>
            <a:r>
              <a:rPr lang="en-US" sz="3200" u="sng" dirty="0"/>
              <a:t>correct</a:t>
            </a:r>
            <a:r>
              <a:rPr lang="en-US" sz="3200" dirty="0"/>
              <a:t> terminology</a:t>
            </a:r>
          </a:p>
          <a:p>
            <a:pPr lvl="1"/>
            <a:r>
              <a:rPr lang="en-US" sz="2900" dirty="0"/>
              <a:t>Used Batteries, Used Lamps, Used Mercury Thermostats</a:t>
            </a:r>
          </a:p>
          <a:p>
            <a:pPr lvl="1"/>
            <a:r>
              <a:rPr lang="en-US" sz="2900" dirty="0"/>
              <a:t>Dead Batteries, Used Bulbs</a:t>
            </a:r>
          </a:p>
        </p:txBody>
      </p:sp>
      <p:sp>
        <p:nvSpPr>
          <p:cNvPr id="4" name="&quot;No&quot; Symbol 3">
            <a:extLst>
              <a:ext uri="{FF2B5EF4-FFF2-40B4-BE49-F238E27FC236}">
                <a16:creationId xmlns:a16="http://schemas.microsoft.com/office/drawing/2014/main" id="{1895DC83-489D-6949-9054-82E00312CED1}"/>
              </a:ext>
            </a:extLst>
          </p:cNvPr>
          <p:cNvSpPr/>
          <p:nvPr/>
        </p:nvSpPr>
        <p:spPr>
          <a:xfrm>
            <a:off x="2035655" y="5711750"/>
            <a:ext cx="478945" cy="385839"/>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quot;No&quot; Symbol 4">
            <a:extLst>
              <a:ext uri="{FF2B5EF4-FFF2-40B4-BE49-F238E27FC236}">
                <a16:creationId xmlns:a16="http://schemas.microsoft.com/office/drawing/2014/main" id="{EE90CB26-CEEA-EA4C-A27F-A5D4EED7B309}"/>
              </a:ext>
            </a:extLst>
          </p:cNvPr>
          <p:cNvSpPr/>
          <p:nvPr/>
        </p:nvSpPr>
        <p:spPr>
          <a:xfrm>
            <a:off x="4802229" y="5722900"/>
            <a:ext cx="478945" cy="385838"/>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514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F83B-F913-964C-8C76-91755E20342F}"/>
              </a:ext>
            </a:extLst>
          </p:cNvPr>
          <p:cNvSpPr>
            <a:spLocks noGrp="1"/>
          </p:cNvSpPr>
          <p:nvPr>
            <p:ph type="title"/>
          </p:nvPr>
        </p:nvSpPr>
        <p:spPr/>
        <p:txBody>
          <a:bodyPr/>
          <a:lstStyle/>
          <a:p>
            <a:r>
              <a:rPr lang="en-US" dirty="0"/>
              <a:t>Handling and Safety Procedures</a:t>
            </a:r>
          </a:p>
        </p:txBody>
      </p:sp>
      <p:sp>
        <p:nvSpPr>
          <p:cNvPr id="3" name="Content Placeholder 2">
            <a:extLst>
              <a:ext uri="{FF2B5EF4-FFF2-40B4-BE49-F238E27FC236}">
                <a16:creationId xmlns:a16="http://schemas.microsoft.com/office/drawing/2014/main" id="{EE1265C0-8847-7748-B734-FE68F311FA1D}"/>
              </a:ext>
            </a:extLst>
          </p:cNvPr>
          <p:cNvSpPr>
            <a:spLocks noGrp="1"/>
          </p:cNvSpPr>
          <p:nvPr>
            <p:ph idx="1"/>
          </p:nvPr>
        </p:nvSpPr>
        <p:spPr/>
        <p:txBody>
          <a:bodyPr/>
          <a:lstStyle/>
          <a:p>
            <a:r>
              <a:rPr lang="en-US" sz="3000" dirty="0"/>
              <a:t>All U-waste generators and handlers </a:t>
            </a:r>
            <a:r>
              <a:rPr lang="en-US" sz="3000" u="sng" dirty="0"/>
              <a:t>must</a:t>
            </a:r>
            <a:r>
              <a:rPr lang="en-US" sz="3000" dirty="0"/>
              <a:t> wear appropriate glove and eye protection</a:t>
            </a:r>
          </a:p>
          <a:p>
            <a:r>
              <a:rPr lang="en-US" sz="3000" dirty="0"/>
              <a:t>Lamp crusher use requires:</a:t>
            </a:r>
          </a:p>
          <a:p>
            <a:pPr lvl="1"/>
            <a:r>
              <a:rPr lang="en-US" sz="3000" b="0" dirty="0"/>
              <a:t>Gloves</a:t>
            </a:r>
          </a:p>
          <a:p>
            <a:pPr lvl="1"/>
            <a:r>
              <a:rPr lang="en-US" sz="3000" b="0" dirty="0"/>
              <a:t>Eye Protection</a:t>
            </a:r>
          </a:p>
          <a:p>
            <a:pPr lvl="1"/>
            <a:r>
              <a:rPr lang="en-US" sz="3000" b="0" dirty="0"/>
              <a:t>Filter change out (bag filter and HEPA filter)</a:t>
            </a:r>
          </a:p>
          <a:p>
            <a:pPr lvl="1"/>
            <a:r>
              <a:rPr lang="en-US" sz="3000" b="0" dirty="0"/>
              <a:t>Once crushed, no longer u-waste. It is </a:t>
            </a:r>
            <a:r>
              <a:rPr lang="en-US" sz="3000" b="0" u="sng" dirty="0"/>
              <a:t>hazardous</a:t>
            </a:r>
            <a:r>
              <a:rPr lang="en-US" sz="3000" b="0" dirty="0"/>
              <a:t> waste. </a:t>
            </a:r>
          </a:p>
        </p:txBody>
      </p:sp>
    </p:spTree>
    <p:extLst>
      <p:ext uri="{BB962C8B-B14F-4D97-AF65-F5344CB8AC3E}">
        <p14:creationId xmlns:p14="http://schemas.microsoft.com/office/powerpoint/2010/main" val="87868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4666-AA79-7742-9598-F0747687BE05}"/>
              </a:ext>
            </a:extLst>
          </p:cNvPr>
          <p:cNvSpPr>
            <a:spLocks noGrp="1"/>
          </p:cNvSpPr>
          <p:nvPr>
            <p:ph type="title"/>
          </p:nvPr>
        </p:nvSpPr>
        <p:spPr/>
        <p:txBody>
          <a:bodyPr/>
          <a:lstStyle/>
          <a:p>
            <a:r>
              <a:rPr lang="en-US" dirty="0"/>
              <a:t>Lamp Ballasts</a:t>
            </a:r>
          </a:p>
        </p:txBody>
      </p:sp>
      <p:sp>
        <p:nvSpPr>
          <p:cNvPr id="3" name="Content Placeholder 2">
            <a:extLst>
              <a:ext uri="{FF2B5EF4-FFF2-40B4-BE49-F238E27FC236}">
                <a16:creationId xmlns:a16="http://schemas.microsoft.com/office/drawing/2014/main" id="{717AE304-CF5E-3B4C-B21F-EBC5B1D21B7A}"/>
              </a:ext>
            </a:extLst>
          </p:cNvPr>
          <p:cNvSpPr>
            <a:spLocks noGrp="1"/>
          </p:cNvSpPr>
          <p:nvPr>
            <p:ph idx="1"/>
          </p:nvPr>
        </p:nvSpPr>
        <p:spPr/>
        <p:txBody>
          <a:bodyPr/>
          <a:lstStyle/>
          <a:p>
            <a:r>
              <a:rPr lang="en-US" sz="3000" dirty="0"/>
              <a:t>Ballasts made before July 1, 1979 may contain Poly Chlorinated Biphenyls (PCBs)</a:t>
            </a:r>
          </a:p>
          <a:p>
            <a:r>
              <a:rPr lang="en-US" sz="3000" dirty="0"/>
              <a:t>Non-PCB containing Ballasts manufactured between July 1, 1978 and July 1, 1998 are labeled with “No PCBs”</a:t>
            </a:r>
          </a:p>
          <a:p>
            <a:r>
              <a:rPr lang="en-US" sz="3000" dirty="0"/>
              <a:t>Assume Ballasts without the “No PCBs” designation </a:t>
            </a:r>
            <a:r>
              <a:rPr lang="en-US" sz="3000"/>
              <a:t>contain PCBs, u</a:t>
            </a:r>
            <a:r>
              <a:rPr lang="en-US" sz="3000" b="0"/>
              <a:t>nless </a:t>
            </a:r>
            <a:r>
              <a:rPr lang="en-US" sz="3000" b="0" dirty="0"/>
              <a:t>manufactured after 1998</a:t>
            </a:r>
          </a:p>
          <a:p>
            <a:endParaRPr lang="en-US" dirty="0"/>
          </a:p>
        </p:txBody>
      </p:sp>
    </p:spTree>
    <p:extLst>
      <p:ext uri="{BB962C8B-B14F-4D97-AF65-F5344CB8AC3E}">
        <p14:creationId xmlns:p14="http://schemas.microsoft.com/office/powerpoint/2010/main" val="57090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5562600"/>
            <a:ext cx="2474119" cy="820466"/>
          </a:xfrm>
          <a:prstGeom prst="rect">
            <a:avLst/>
          </a:prstGeom>
        </p:spPr>
      </p:pic>
      <p:sp>
        <p:nvSpPr>
          <p:cNvPr id="2" name="Title 1"/>
          <p:cNvSpPr>
            <a:spLocks noGrp="1"/>
          </p:cNvSpPr>
          <p:nvPr>
            <p:ph type="title"/>
          </p:nvPr>
        </p:nvSpPr>
        <p:spPr/>
        <p:txBody>
          <a:bodyPr/>
          <a:lstStyle/>
          <a:p>
            <a:r>
              <a:rPr lang="en-US" dirty="0"/>
              <a:t>LAMP BALLAST (FLBs)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0367"/>
            <a:ext cx="6796087" cy="6564517"/>
          </a:xfrm>
          <a:prstGeom prst="rect">
            <a:avLst/>
          </a:prstGeom>
          <a:ln>
            <a:noFill/>
          </a:ln>
          <a:effectLst>
            <a:softEdge rad="112500"/>
          </a:effectLst>
        </p:spPr>
      </p:pic>
    </p:spTree>
    <p:extLst>
      <p:ext uri="{BB962C8B-B14F-4D97-AF65-F5344CB8AC3E}">
        <p14:creationId xmlns:p14="http://schemas.microsoft.com/office/powerpoint/2010/main" val="201624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You’re Here</a:t>
            </a:r>
          </a:p>
        </p:txBody>
      </p:sp>
      <p:sp>
        <p:nvSpPr>
          <p:cNvPr id="3" name="Content Placeholder 2"/>
          <p:cNvSpPr>
            <a:spLocks noGrp="1"/>
          </p:cNvSpPr>
          <p:nvPr>
            <p:ph idx="1"/>
          </p:nvPr>
        </p:nvSpPr>
        <p:spPr/>
        <p:txBody>
          <a:bodyPr/>
          <a:lstStyle/>
          <a:p>
            <a:pPr marL="0" indent="0" algn="ctr">
              <a:buNone/>
            </a:pPr>
            <a:endParaRPr lang="en-US" dirty="0"/>
          </a:p>
          <a:p>
            <a:r>
              <a:rPr lang="en-US" sz="3200" dirty="0"/>
              <a:t>Universal waste=certain exempt hazardous wastes</a:t>
            </a:r>
          </a:p>
          <a:p>
            <a:r>
              <a:rPr lang="en-US" sz="3200" dirty="0"/>
              <a:t>U-waste regulation intentions:</a:t>
            </a:r>
          </a:p>
          <a:p>
            <a:pPr lvl="1"/>
            <a:r>
              <a:rPr lang="en-US" sz="3000" b="0" dirty="0"/>
              <a:t>Reduce hazardous waste in landfills</a:t>
            </a:r>
          </a:p>
          <a:p>
            <a:pPr lvl="1"/>
            <a:r>
              <a:rPr lang="en-US" sz="3000" b="0" dirty="0"/>
              <a:t>Promote collection/recycling</a:t>
            </a:r>
          </a:p>
          <a:p>
            <a:pPr lvl="1"/>
            <a:r>
              <a:rPr lang="en-US" sz="3000" b="0" dirty="0"/>
              <a:t>Reduce regulatory burden</a:t>
            </a:r>
          </a:p>
          <a:p>
            <a:endParaRPr lang="en-US" sz="3200" dirty="0"/>
          </a:p>
          <a:p>
            <a:endParaRPr lang="en-US" sz="3200" dirty="0"/>
          </a:p>
          <a:p>
            <a:endParaRPr lang="en-US" sz="3200" dirty="0"/>
          </a:p>
          <a:p>
            <a:pPr marL="0" indent="0" algn="ctr">
              <a:buNone/>
            </a:pPr>
            <a:endParaRPr lang="en-US" dirty="0"/>
          </a:p>
        </p:txBody>
      </p:sp>
    </p:spTree>
    <p:extLst>
      <p:ext uri="{BB962C8B-B14F-4D97-AF65-F5344CB8AC3E}">
        <p14:creationId xmlns:p14="http://schemas.microsoft.com/office/powerpoint/2010/main" val="387580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Definitions</a:t>
            </a:r>
          </a:p>
        </p:txBody>
      </p:sp>
      <p:sp>
        <p:nvSpPr>
          <p:cNvPr id="3" name="Content Placeholder 2"/>
          <p:cNvSpPr>
            <a:spLocks noGrp="1"/>
          </p:cNvSpPr>
          <p:nvPr>
            <p:ph idx="1"/>
          </p:nvPr>
        </p:nvSpPr>
        <p:spPr/>
        <p:txBody>
          <a:bodyPr/>
          <a:lstStyle/>
          <a:p>
            <a:r>
              <a:rPr lang="en-US" sz="3000" dirty="0"/>
              <a:t>Generator: Person, site, entity, etc. whose acts produce universal waste</a:t>
            </a:r>
          </a:p>
          <a:p>
            <a:r>
              <a:rPr lang="en-US" sz="3000" dirty="0"/>
              <a:t>Handler: Anyone who manages universal wastes</a:t>
            </a:r>
          </a:p>
          <a:p>
            <a:r>
              <a:rPr lang="en-US" sz="3000" dirty="0"/>
              <a:t>Generator Types:</a:t>
            </a:r>
          </a:p>
          <a:p>
            <a:pPr lvl="1"/>
            <a:r>
              <a:rPr lang="en-US" sz="3000" b="0" dirty="0"/>
              <a:t>Small Quantity Handlers accumulate &lt;11,000 </a:t>
            </a:r>
            <a:r>
              <a:rPr lang="en-US" sz="3000" b="0" dirty="0" err="1"/>
              <a:t>lbs</a:t>
            </a:r>
            <a:endParaRPr lang="en-US" sz="3000" b="0" dirty="0"/>
          </a:p>
          <a:p>
            <a:pPr lvl="1"/>
            <a:r>
              <a:rPr lang="en-US" sz="3000" b="0" dirty="0"/>
              <a:t>Large Quantity Handlers accumulate &gt;11,000 </a:t>
            </a:r>
            <a:r>
              <a:rPr lang="en-US" sz="3000" b="0" dirty="0" err="1"/>
              <a:t>lbs</a:t>
            </a:r>
            <a:endParaRPr lang="en-US" sz="3000" b="0" dirty="0"/>
          </a:p>
          <a:p>
            <a:pPr marL="0" indent="0">
              <a:buNone/>
            </a:pPr>
            <a:endParaRPr lang="en-US" sz="3200" dirty="0"/>
          </a:p>
        </p:txBody>
      </p:sp>
    </p:spTree>
    <p:extLst>
      <p:ext uri="{BB962C8B-B14F-4D97-AF65-F5344CB8AC3E}">
        <p14:creationId xmlns:p14="http://schemas.microsoft.com/office/powerpoint/2010/main" val="358971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Waste Types</a:t>
            </a:r>
          </a:p>
        </p:txBody>
      </p:sp>
      <p:sp>
        <p:nvSpPr>
          <p:cNvPr id="3" name="Content Placeholder 2"/>
          <p:cNvSpPr>
            <a:spLocks noGrp="1"/>
          </p:cNvSpPr>
          <p:nvPr>
            <p:ph idx="1"/>
          </p:nvPr>
        </p:nvSpPr>
        <p:spPr/>
        <p:txBody>
          <a:bodyPr/>
          <a:lstStyle/>
          <a:p>
            <a:r>
              <a:rPr lang="en-US" sz="3200" dirty="0"/>
              <a:t>Fluorescent Lamps</a:t>
            </a:r>
          </a:p>
          <a:p>
            <a:r>
              <a:rPr lang="en-US" sz="3200" dirty="0"/>
              <a:t>Batteries</a:t>
            </a:r>
          </a:p>
          <a:p>
            <a:r>
              <a:rPr lang="en-US" sz="3200" dirty="0"/>
              <a:t>Mercury containing equipment</a:t>
            </a:r>
          </a:p>
          <a:p>
            <a:r>
              <a:rPr lang="en-US" sz="3200" dirty="0"/>
              <a:t>Pesticides</a:t>
            </a:r>
          </a:p>
          <a:p>
            <a:endParaRPr lang="en-US" sz="3200" dirty="0"/>
          </a:p>
        </p:txBody>
      </p:sp>
    </p:spTree>
    <p:extLst>
      <p:ext uri="{BB962C8B-B14F-4D97-AF65-F5344CB8AC3E}">
        <p14:creationId xmlns:p14="http://schemas.microsoft.com/office/powerpoint/2010/main" val="274307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Waste Lamps</a:t>
            </a:r>
          </a:p>
        </p:txBody>
      </p:sp>
      <p:sp>
        <p:nvSpPr>
          <p:cNvPr id="3" name="Content Placeholder 2"/>
          <p:cNvSpPr>
            <a:spLocks noGrp="1"/>
          </p:cNvSpPr>
          <p:nvPr>
            <p:ph idx="1"/>
          </p:nvPr>
        </p:nvSpPr>
        <p:spPr/>
        <p:txBody>
          <a:bodyPr/>
          <a:lstStyle/>
          <a:p>
            <a:r>
              <a:rPr lang="en-US" sz="3200" dirty="0"/>
              <a:t>High Intensity Discharge</a:t>
            </a:r>
          </a:p>
          <a:p>
            <a:r>
              <a:rPr lang="en-US" sz="3200" dirty="0"/>
              <a:t>Neon</a:t>
            </a:r>
          </a:p>
          <a:p>
            <a:r>
              <a:rPr lang="en-US" sz="3200" dirty="0"/>
              <a:t>Mercury Vapor</a:t>
            </a:r>
          </a:p>
          <a:p>
            <a:r>
              <a:rPr lang="en-US" sz="3200" dirty="0"/>
              <a:t>High Pressure Sodium</a:t>
            </a:r>
          </a:p>
          <a:p>
            <a:r>
              <a:rPr lang="en-US" sz="3200" dirty="0"/>
              <a:t>Metal halide</a:t>
            </a:r>
          </a:p>
        </p:txBody>
      </p:sp>
    </p:spTree>
    <p:extLst>
      <p:ext uri="{BB962C8B-B14F-4D97-AF65-F5344CB8AC3E}">
        <p14:creationId xmlns:p14="http://schemas.microsoft.com/office/powerpoint/2010/main" val="427484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Universal Waste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9183">
            <a:off x="2066104" y="2439759"/>
            <a:ext cx="2133600" cy="2133600"/>
          </a:xfrm>
          <a:prstGeom prst="rect">
            <a:avLst/>
          </a:prstGeom>
        </p:spPr>
      </p:pic>
      <p:pic>
        <p:nvPicPr>
          <p:cNvPr id="4" name="Content Placeholder 3"/>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4000" b="95111" l="4889" r="94667"/>
                    </a14:imgEffect>
                  </a14:imgLayer>
                </a14:imgProps>
              </a:ext>
              <a:ext uri="{28A0092B-C50C-407E-A947-70E740481C1C}">
                <a14:useLocalDpi xmlns:a14="http://schemas.microsoft.com/office/drawing/2010/main" val="0"/>
              </a:ext>
            </a:extLst>
          </a:blip>
          <a:stretch>
            <a:fillRect/>
          </a:stretch>
        </p:blipFill>
        <p:spPr>
          <a:xfrm>
            <a:off x="604838" y="2434997"/>
            <a:ext cx="2143125" cy="2143125"/>
          </a:xfr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879" r="100000"/>
                    </a14:imgEffect>
                  </a14:imgLayer>
                </a14:imgProps>
              </a:ext>
              <a:ext uri="{28A0092B-C50C-407E-A947-70E740481C1C}">
                <a14:useLocalDpi xmlns:a14="http://schemas.microsoft.com/office/drawing/2010/main" val="0"/>
              </a:ext>
            </a:extLst>
          </a:blip>
          <a:stretch>
            <a:fillRect/>
          </a:stretch>
        </p:blipFill>
        <p:spPr>
          <a:xfrm>
            <a:off x="3657600" y="2316864"/>
            <a:ext cx="2405227" cy="2379390"/>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57800" y="2134164"/>
            <a:ext cx="3659193" cy="2744793"/>
          </a:xfrm>
          <a:prstGeom prst="rect">
            <a:avLst/>
          </a:prstGeom>
          <a:ln>
            <a:noFill/>
          </a:ln>
          <a:effectLst>
            <a:softEdge rad="112500"/>
          </a:effectLst>
        </p:spPr>
      </p:pic>
      <p:pic>
        <p:nvPicPr>
          <p:cNvPr id="10" name="Content Placeholder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9800" y="5562600"/>
            <a:ext cx="2474119" cy="820466"/>
          </a:xfrm>
          <a:prstGeom prst="rect">
            <a:avLst/>
          </a:prstGeom>
        </p:spPr>
      </p:pic>
    </p:spTree>
    <p:extLst>
      <p:ext uri="{BB962C8B-B14F-4D97-AF65-F5344CB8AC3E}">
        <p14:creationId xmlns:p14="http://schemas.microsoft.com/office/powerpoint/2010/main" val="81599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Universal Waste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438400"/>
            <a:ext cx="2292350" cy="3810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00400" y="3124962"/>
            <a:ext cx="2667000" cy="2667000"/>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0" b="97935" l="9956" r="89602"/>
                    </a14:imgEffect>
                  </a14:imgLayer>
                </a14:imgProps>
              </a:ext>
              <a:ext uri="{28A0092B-C50C-407E-A947-70E740481C1C}">
                <a14:useLocalDpi xmlns:a14="http://schemas.microsoft.com/office/drawing/2010/main" val="0"/>
              </a:ext>
            </a:extLst>
          </a:blip>
          <a:stretch>
            <a:fillRect/>
          </a:stretch>
        </p:blipFill>
        <p:spPr>
          <a:xfrm>
            <a:off x="5736771" y="3048000"/>
            <a:ext cx="2842768" cy="2132076"/>
          </a:xfrm>
          <a:prstGeom prst="rect">
            <a:avLst/>
          </a:prstGeom>
        </p:spPr>
      </p:pic>
      <p:pic>
        <p:nvPicPr>
          <p:cNvPr id="7"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6019800" y="5562600"/>
            <a:ext cx="2474119" cy="820466"/>
          </a:xfrm>
        </p:spPr>
      </p:pic>
      <p:sp>
        <p:nvSpPr>
          <p:cNvPr id="8" name="Rectangle 7"/>
          <p:cNvSpPr/>
          <p:nvPr/>
        </p:nvSpPr>
        <p:spPr>
          <a:xfrm>
            <a:off x="533400" y="1005387"/>
            <a:ext cx="3178630"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a:ln w="11430"/>
                <a:solidFill>
                  <a:srgbClr val="C00000"/>
                </a:solidFill>
                <a:effectLst>
                  <a:outerShdw blurRad="80000" dist="40000" dir="5040000" algn="tl">
                    <a:srgbClr val="000000">
                      <a:alpha val="30000"/>
                    </a:srgbClr>
                  </a:outerShdw>
                </a:effectLst>
              </a:rPr>
              <a:t>NOT</a:t>
            </a:r>
          </a:p>
        </p:txBody>
      </p:sp>
      <p:sp>
        <p:nvSpPr>
          <p:cNvPr id="9" name="&quot;No&quot; Symbol 8"/>
          <p:cNvSpPr/>
          <p:nvPr/>
        </p:nvSpPr>
        <p:spPr>
          <a:xfrm>
            <a:off x="685800" y="2529661"/>
            <a:ext cx="2514600" cy="2728139"/>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quot;No&quot; Symbol 9"/>
          <p:cNvSpPr/>
          <p:nvPr/>
        </p:nvSpPr>
        <p:spPr>
          <a:xfrm>
            <a:off x="3352800" y="2529661"/>
            <a:ext cx="2514600" cy="2728139"/>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quot;No&quot; Symbol 10"/>
          <p:cNvSpPr/>
          <p:nvPr/>
        </p:nvSpPr>
        <p:spPr>
          <a:xfrm>
            <a:off x="6064939" y="2529661"/>
            <a:ext cx="2514600" cy="2728139"/>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20016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par>
                          <p:cTn id="42" fill="hold">
                            <p:stCondLst>
                              <p:cond delay="2000"/>
                            </p:stCondLst>
                            <p:childTnLst>
                              <p:par>
                                <p:cTn id="43" presetID="6"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Waste Batteries</a:t>
            </a:r>
          </a:p>
        </p:txBody>
      </p:sp>
      <p:sp>
        <p:nvSpPr>
          <p:cNvPr id="3" name="Content Placeholder 2"/>
          <p:cNvSpPr>
            <a:spLocks noGrp="1"/>
          </p:cNvSpPr>
          <p:nvPr>
            <p:ph idx="1"/>
          </p:nvPr>
        </p:nvSpPr>
        <p:spPr/>
        <p:txBody>
          <a:bodyPr/>
          <a:lstStyle/>
          <a:p>
            <a:r>
              <a:rPr lang="en-US" sz="3200" dirty="0"/>
              <a:t>Nickel-Cadmium</a:t>
            </a:r>
          </a:p>
          <a:p>
            <a:r>
              <a:rPr lang="en-US" sz="3200" dirty="0"/>
              <a:t>Lithium Ion</a:t>
            </a:r>
          </a:p>
          <a:p>
            <a:r>
              <a:rPr lang="en-US" sz="3200" dirty="0"/>
              <a:t>Lead Acid</a:t>
            </a:r>
          </a:p>
          <a:p>
            <a:r>
              <a:rPr lang="en-US" sz="3200" dirty="0"/>
              <a:t>Rechargeable</a:t>
            </a:r>
          </a:p>
          <a:p>
            <a:r>
              <a:rPr lang="en-US" sz="3200" dirty="0"/>
              <a:t>Button </a:t>
            </a:r>
          </a:p>
          <a:p>
            <a:r>
              <a:rPr lang="en-US" sz="3200" dirty="0"/>
              <a:t>Alkaline*</a:t>
            </a:r>
          </a:p>
        </p:txBody>
      </p:sp>
    </p:spTree>
    <p:extLst>
      <p:ext uri="{BB962C8B-B14F-4D97-AF65-F5344CB8AC3E}">
        <p14:creationId xmlns:p14="http://schemas.microsoft.com/office/powerpoint/2010/main" val="327989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Waste Mercury</a:t>
            </a:r>
          </a:p>
        </p:txBody>
      </p:sp>
      <p:sp>
        <p:nvSpPr>
          <p:cNvPr id="3" name="Content Placeholder 2"/>
          <p:cNvSpPr>
            <a:spLocks noGrp="1"/>
          </p:cNvSpPr>
          <p:nvPr>
            <p:ph idx="1"/>
          </p:nvPr>
        </p:nvSpPr>
        <p:spPr/>
        <p:txBody>
          <a:bodyPr/>
          <a:lstStyle/>
          <a:p>
            <a:r>
              <a:rPr lang="en-US" sz="3200" dirty="0"/>
              <a:t>Thermostats</a:t>
            </a:r>
          </a:p>
          <a:p>
            <a:r>
              <a:rPr lang="en-US" sz="3200" dirty="0"/>
              <a:t>Thermometers</a:t>
            </a:r>
          </a:p>
          <a:p>
            <a:r>
              <a:rPr lang="en-US" sz="3200" dirty="0"/>
              <a:t>Barometers </a:t>
            </a:r>
          </a:p>
          <a:p>
            <a:r>
              <a:rPr lang="en-US" sz="3200" dirty="0"/>
              <a:t>Manometer</a:t>
            </a:r>
          </a:p>
        </p:txBody>
      </p:sp>
    </p:spTree>
    <p:extLst>
      <p:ext uri="{BB962C8B-B14F-4D97-AF65-F5344CB8AC3E}">
        <p14:creationId xmlns:p14="http://schemas.microsoft.com/office/powerpoint/2010/main" val="3259330328"/>
      </p:ext>
    </p:extLst>
  </p:cSld>
  <p:clrMapOvr>
    <a:masterClrMapping/>
  </p:clrMapOvr>
</p:sld>
</file>

<file path=ppt/theme/theme1.xml><?xml version="1.0" encoding="utf-8"?>
<a:theme xmlns:a="http://schemas.openxmlformats.org/drawingml/2006/main" name="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2786</TotalTime>
  <Words>900</Words>
  <Application>Microsoft Macintosh PowerPoint</Application>
  <PresentationFormat>On-screen Show (4:3)</PresentationFormat>
  <Paragraphs>96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Hebrew Scholar</vt:lpstr>
      <vt:lpstr>Calibri</vt:lpstr>
      <vt:lpstr>Rial</vt:lpstr>
      <vt:lpstr>Dark-Blue-Vertical-PPT-Template</vt:lpstr>
      <vt:lpstr>PowerPoint Presentation</vt:lpstr>
      <vt:lpstr>Why You’re Here</vt:lpstr>
      <vt:lpstr>General Definitions</vt:lpstr>
      <vt:lpstr>Universal Waste Types</vt:lpstr>
      <vt:lpstr>Universal Waste Lamps</vt:lpstr>
      <vt:lpstr>Types of Universal Waste</vt:lpstr>
      <vt:lpstr>Types of Universal Waste</vt:lpstr>
      <vt:lpstr>Universal Waste Batteries</vt:lpstr>
      <vt:lpstr>Universal Waste Mercury</vt:lpstr>
      <vt:lpstr>Universal Waste Pesticides</vt:lpstr>
      <vt:lpstr>U-waste Containers</vt:lpstr>
      <vt:lpstr>Handling and Safety Procedures</vt:lpstr>
      <vt:lpstr>Lamp Ballasts</vt:lpstr>
      <vt:lpstr>LAMP BALLAST (FLBs)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Kelly</dc:creator>
  <cp:lastModifiedBy>Microsoft Office User</cp:lastModifiedBy>
  <cp:revision>26</cp:revision>
  <dcterms:created xsi:type="dcterms:W3CDTF">2020-07-27T21:50:33Z</dcterms:created>
  <dcterms:modified xsi:type="dcterms:W3CDTF">2020-12-10T21:02:27Z</dcterms:modified>
</cp:coreProperties>
</file>