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3" r:id="rId4"/>
    <p:sldId id="257" r:id="rId5"/>
    <p:sldId id="259" r:id="rId6"/>
    <p:sldId id="260" r:id="rId7"/>
    <p:sldId id="267" r:id="rId8"/>
    <p:sldId id="261" r:id="rId9"/>
    <p:sldId id="262" r:id="rId10"/>
    <p:sldId id="264" r:id="rId11"/>
    <p:sldId id="268" r:id="rId12"/>
    <p:sldId id="269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42ED3-60B9-1B45-AA01-7EB6BB30D99F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6789D-A476-B14D-93C4-0F123E1E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 space for divergent</a:t>
            </a:r>
            <a:r>
              <a:rPr lang="en-US" baseline="0" dirty="0" smtClean="0"/>
              <a:t> ideas</a:t>
            </a:r>
          </a:p>
          <a:p>
            <a:r>
              <a:rPr lang="en-US" baseline="0" dirty="0" smtClean="0"/>
              <a:t>Safe emotional space</a:t>
            </a:r>
          </a:p>
          <a:p>
            <a:r>
              <a:rPr lang="en-US" baseline="0" dirty="0" smtClean="0"/>
              <a:t>Empathy, understanding</a:t>
            </a:r>
          </a:p>
          <a:p>
            <a:r>
              <a:rPr lang="en-US" baseline="0" dirty="0" err="1" smtClean="0"/>
              <a:t>Disourse</a:t>
            </a:r>
            <a:r>
              <a:rPr lang="en-US" baseline="0" dirty="0" smtClean="0"/>
              <a:t> styles appreciated an honored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6789D-A476-B14D-93C4-0F123E1E58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6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Core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Fostering a healthy community</a:t>
            </a:r>
          </a:p>
          <a:p>
            <a:r>
              <a:rPr lang="en-US" i="1" dirty="0" smtClean="0"/>
              <a:t>Please sit with individuals you do not know well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87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When you check out a Bullying Prevention program, what questions do you consider?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399592"/>
            <a:ext cx="8649477" cy="5281126"/>
          </a:xfrm>
        </p:spPr>
        <p:txBody>
          <a:bodyPr>
            <a:normAutofit/>
          </a:bodyPr>
          <a:lstStyle/>
          <a:p>
            <a:r>
              <a:rPr lang="en-US" dirty="0" smtClean="0"/>
              <a:t>Reputation &amp; Qualifications?</a:t>
            </a:r>
          </a:p>
          <a:p>
            <a:r>
              <a:rPr lang="en-US" dirty="0" smtClean="0"/>
              <a:t>Do families/parents participate?</a:t>
            </a:r>
          </a:p>
          <a:p>
            <a:r>
              <a:rPr lang="en-US" dirty="0" smtClean="0"/>
              <a:t>How comprehensive is the program?</a:t>
            </a:r>
          </a:p>
          <a:p>
            <a:r>
              <a:rPr lang="en-US" dirty="0" smtClean="0"/>
              <a:t>Evidence Based? Theoretically informed and empirically proven?</a:t>
            </a:r>
          </a:p>
          <a:p>
            <a:r>
              <a:rPr lang="en-US" dirty="0" smtClean="0"/>
              <a:t>Culturally Relevant? Culturally specific to different groups? Native Americans?</a:t>
            </a:r>
          </a:p>
          <a:p>
            <a:r>
              <a:rPr lang="en-US" dirty="0" smtClean="0"/>
              <a:t>How user friendly?</a:t>
            </a:r>
          </a:p>
          <a:p>
            <a:r>
              <a:rPr lang="en-US" dirty="0" smtClean="0"/>
              <a:t>Does it offer student leadership roles? Student ownership?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6" y="1362269"/>
            <a:ext cx="8677469" cy="5346441"/>
          </a:xfrm>
        </p:spPr>
        <p:txBody>
          <a:bodyPr/>
          <a:lstStyle/>
          <a:p>
            <a:r>
              <a:rPr lang="en-US" dirty="0" smtClean="0"/>
              <a:t>Age appropriate? Gender appropriate?</a:t>
            </a:r>
          </a:p>
          <a:p>
            <a:r>
              <a:rPr lang="en-US" dirty="0" smtClean="0"/>
              <a:t>How is it assessed?</a:t>
            </a:r>
          </a:p>
          <a:p>
            <a:r>
              <a:rPr lang="en-US" dirty="0" smtClean="0"/>
              <a:t>Does it allow and provide for follow-up work with bullies?</a:t>
            </a:r>
          </a:p>
          <a:p>
            <a:r>
              <a:rPr lang="en-US" dirty="0" smtClean="0"/>
              <a:t>Are there ongoing costs with the program?</a:t>
            </a:r>
          </a:p>
          <a:p>
            <a:r>
              <a:rPr lang="en-US" dirty="0" smtClean="0"/>
              <a:t>What traits does it emphasize? Empathy? Resilience? Standing up for oneself?</a:t>
            </a:r>
          </a:p>
          <a:p>
            <a:r>
              <a:rPr lang="en-US" dirty="0" smtClean="0"/>
              <a:t>How does it create buy-in from the different constituencies?</a:t>
            </a:r>
          </a:p>
          <a:p>
            <a:r>
              <a:rPr lang="en-US" dirty="0" smtClean="0"/>
              <a:t>Is the program based on current and up to date research?</a:t>
            </a:r>
          </a:p>
          <a:p>
            <a:r>
              <a:rPr lang="en-US" dirty="0" smtClean="0"/>
              <a:t>Is it fun?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1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90" y="389251"/>
            <a:ext cx="8583223" cy="62280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effectLst/>
              </a:rPr>
              <a:t>Does the program or approach take a holistic or comprehensive approach? </a:t>
            </a:r>
          </a:p>
          <a:p>
            <a:pPr lvl="0"/>
            <a:r>
              <a:rPr lang="en-US" dirty="0">
                <a:effectLst/>
              </a:rPr>
              <a:t>Is everyone involved?-- teachers, administrators, students, parents, custodial staff, cafeteria staff, school and non-school personnel, etc.?</a:t>
            </a:r>
          </a:p>
          <a:p>
            <a:pPr lvl="0"/>
            <a:r>
              <a:rPr lang="en-US" dirty="0">
                <a:effectLst/>
              </a:rPr>
              <a:t>Does it provide us opportunities to examine the issue ourselves and develop solutions that are particular to our school context and goals?</a:t>
            </a:r>
          </a:p>
          <a:p>
            <a:pPr lvl="0"/>
            <a:r>
              <a:rPr lang="en-US" dirty="0">
                <a:effectLst/>
              </a:rPr>
              <a:t>Is it based on an obedience versus responsibility model? (</a:t>
            </a:r>
            <a:r>
              <a:rPr lang="en-US" dirty="0" err="1">
                <a:effectLst/>
              </a:rPr>
              <a:t>Orpinas</a:t>
            </a:r>
            <a:r>
              <a:rPr lang="en-US" dirty="0">
                <a:effectLst/>
              </a:rPr>
              <a:t> &amp; Horne, 2010)</a:t>
            </a:r>
          </a:p>
          <a:p>
            <a:pPr lvl="0"/>
            <a:r>
              <a:rPr lang="en-US" dirty="0">
                <a:effectLst/>
              </a:rPr>
              <a:t>Is there an educational component, such as curriculum?</a:t>
            </a:r>
          </a:p>
          <a:p>
            <a:pPr lvl="0"/>
            <a:r>
              <a:rPr lang="en-US" dirty="0">
                <a:effectLst/>
              </a:rPr>
              <a:t>Does it foster skill development and cognitions?</a:t>
            </a:r>
          </a:p>
          <a:p>
            <a:pPr lvl="0"/>
            <a:r>
              <a:rPr lang="en-US" dirty="0">
                <a:effectLst/>
              </a:rPr>
              <a:t>Does the program help us to figure out how to create a safe and supportive environment?</a:t>
            </a:r>
          </a:p>
          <a:p>
            <a:pPr lvl="0"/>
            <a:r>
              <a:rPr lang="en-US" dirty="0">
                <a:effectLst/>
              </a:rPr>
              <a:t>Does it foster a more complex examination of the roles of bully, victim, bystander?</a:t>
            </a:r>
          </a:p>
          <a:p>
            <a:pPr lvl="0"/>
            <a:r>
              <a:rPr lang="en-US" dirty="0">
                <a:effectLst/>
              </a:rPr>
              <a:t>if the program has a mechanism in order to check whether or not the changes are actually working.</a:t>
            </a:r>
          </a:p>
          <a:p>
            <a:pPr lvl="0"/>
            <a:r>
              <a:rPr lang="en-US" dirty="0">
                <a:effectLst/>
              </a:rPr>
              <a:t>Does it help us to identify or develop a curriculum based component?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15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90" y="389251"/>
            <a:ext cx="8583223" cy="62280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effectLst/>
              </a:rPr>
              <a:t>Does the program or approach take a holistic or comprehensive approach? </a:t>
            </a:r>
          </a:p>
          <a:p>
            <a:pPr lvl="0"/>
            <a:r>
              <a:rPr lang="en-US" dirty="0">
                <a:effectLst/>
              </a:rPr>
              <a:t>Is everyone involved?-- teachers, administrators, students, parents, custodial staff, cafeteria staff, school and non-school personnel, etc.?</a:t>
            </a:r>
          </a:p>
          <a:p>
            <a:pPr lvl="0"/>
            <a:r>
              <a:rPr lang="en-US" dirty="0">
                <a:effectLst/>
              </a:rPr>
              <a:t>Does it provide us opportunities to examine the issue ourselves and develop solutions that are particular to our school context and goals?</a:t>
            </a:r>
          </a:p>
          <a:p>
            <a:pPr lvl="0"/>
            <a:r>
              <a:rPr lang="en-US" dirty="0">
                <a:effectLst/>
              </a:rPr>
              <a:t>Is it based on an obedience versus responsibility model? (</a:t>
            </a:r>
            <a:r>
              <a:rPr lang="en-US" dirty="0" err="1">
                <a:effectLst/>
              </a:rPr>
              <a:t>Orpinas</a:t>
            </a:r>
            <a:r>
              <a:rPr lang="en-US" dirty="0">
                <a:effectLst/>
              </a:rPr>
              <a:t> &amp; Horne, 2010)</a:t>
            </a:r>
          </a:p>
          <a:p>
            <a:pPr lvl="0"/>
            <a:r>
              <a:rPr lang="en-US" dirty="0">
                <a:effectLst/>
              </a:rPr>
              <a:t>Is there an educational component, such as curriculum?</a:t>
            </a:r>
          </a:p>
          <a:p>
            <a:pPr lvl="0"/>
            <a:r>
              <a:rPr lang="en-US" dirty="0">
                <a:effectLst/>
              </a:rPr>
              <a:t>Does it foster skill development and cognitions?</a:t>
            </a:r>
          </a:p>
          <a:p>
            <a:pPr lvl="0"/>
            <a:r>
              <a:rPr lang="en-US" dirty="0">
                <a:effectLst/>
              </a:rPr>
              <a:t>Does the program help us to figure out how to create a safe and supportive environment?</a:t>
            </a:r>
          </a:p>
          <a:p>
            <a:pPr lvl="0"/>
            <a:r>
              <a:rPr lang="en-US" dirty="0">
                <a:effectLst/>
              </a:rPr>
              <a:t>Does it foster a more complex examination of the roles of bully, victim, bystander?</a:t>
            </a:r>
          </a:p>
          <a:p>
            <a:pPr lvl="0"/>
            <a:r>
              <a:rPr lang="en-US" dirty="0">
                <a:effectLst/>
              </a:rPr>
              <a:t>if the program has a mechanism in order to check whether or not the changes are actually working.</a:t>
            </a:r>
          </a:p>
          <a:p>
            <a:pPr lvl="0"/>
            <a:r>
              <a:rPr lang="en-US" dirty="0">
                <a:effectLst/>
              </a:rPr>
              <a:t>Does it help us to identify or develop a curriculum based component?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991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into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group</a:t>
            </a:r>
          </a:p>
          <a:p>
            <a:pPr lvl="1"/>
            <a:r>
              <a:rPr lang="en-US" dirty="0" smtClean="0"/>
              <a:t>Share your name, tell a </a:t>
            </a:r>
            <a:r>
              <a:rPr lang="en-US" dirty="0"/>
              <a:t>short (30 second) story about how </a:t>
            </a:r>
            <a:r>
              <a:rPr lang="en-US" dirty="0" smtClean="0"/>
              <a:t>you </a:t>
            </a:r>
            <a:r>
              <a:rPr lang="en-US" dirty="0"/>
              <a:t>got </a:t>
            </a:r>
            <a:r>
              <a:rPr lang="en-US" dirty="0" smtClean="0"/>
              <a:t>your </a:t>
            </a:r>
            <a:r>
              <a:rPr lang="en-US" dirty="0"/>
              <a:t>name, </a:t>
            </a:r>
            <a:r>
              <a:rPr lang="en-US" dirty="0" smtClean="0"/>
              <a:t>anything else special about your name.</a:t>
            </a:r>
          </a:p>
          <a:p>
            <a:pPr lvl="1"/>
            <a:endParaRPr lang="en-US" dirty="0"/>
          </a:p>
          <a:p>
            <a:r>
              <a:rPr lang="en-US" dirty="0" smtClean="0"/>
              <a:t>What does this have to do with healthy communities?</a:t>
            </a:r>
          </a:p>
          <a:p>
            <a:pPr lvl="1"/>
            <a:r>
              <a:rPr lang="en-US" dirty="0" smtClean="0"/>
              <a:t>Building safety</a:t>
            </a:r>
          </a:p>
          <a:p>
            <a:pPr lvl="1"/>
            <a:r>
              <a:rPr lang="en-US" dirty="0" smtClean="0"/>
              <a:t>Building a creative space</a:t>
            </a:r>
          </a:p>
          <a:p>
            <a:pPr lvl="1"/>
            <a:r>
              <a:rPr lang="en-US" dirty="0" smtClean="0"/>
              <a:t>Building support</a:t>
            </a:r>
          </a:p>
        </p:txBody>
      </p:sp>
    </p:spTree>
    <p:extLst>
      <p:ext uri="{BB962C8B-B14F-4D97-AF65-F5344CB8AC3E}">
        <p14:creationId xmlns:p14="http://schemas.microsoft.com/office/powerpoint/2010/main" val="143498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we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Demands to cover academic content and promote positive behavior</a:t>
            </a:r>
          </a:p>
          <a:p>
            <a:r>
              <a:rPr lang="en-US" dirty="0" smtClean="0"/>
              <a:t>Arizona is in an educational “Perfect Storm” (new evaluation, funding cuts, common core….)</a:t>
            </a:r>
          </a:p>
          <a:p>
            <a:r>
              <a:rPr lang="en-US" dirty="0" smtClean="0"/>
              <a:t>Myriad of programs and initiatives to train in and implement</a:t>
            </a:r>
          </a:p>
          <a:p>
            <a:r>
              <a:rPr lang="en-US" dirty="0" smtClean="0"/>
              <a:t>Testing “heavy” schedule</a:t>
            </a:r>
          </a:p>
          <a:p>
            <a:r>
              <a:rPr lang="en-US" dirty="0" smtClean="0"/>
              <a:t>Deeper, not more narrow, focus with little time to process and reflect</a:t>
            </a:r>
          </a:p>
          <a:p>
            <a:r>
              <a:rPr lang="en-US" dirty="0" smtClean="0"/>
              <a:t>What about outside of the classroom? Will good behaviors continue?</a:t>
            </a:r>
          </a:p>
          <a:p>
            <a:r>
              <a:rPr lang="en-US" dirty="0" smtClean="0"/>
              <a:t>Teachers are overwhelmed with the new standards, which could cause them to overlook issues between students in the classroom. </a:t>
            </a:r>
          </a:p>
          <a:p>
            <a:r>
              <a:rPr lang="en-US" dirty="0" smtClean="0"/>
              <a:t>Teaching students who have different ability levels (i.e., students who are on an IEP)</a:t>
            </a:r>
          </a:p>
          <a:p>
            <a:r>
              <a:rPr lang="en-US" dirty="0" smtClean="0"/>
              <a:t>Keeping students on task.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CCS ask us </a:t>
            </a:r>
            <a:br>
              <a:rPr lang="en-US" dirty="0" smtClean="0"/>
            </a:br>
            <a:r>
              <a:rPr lang="en-US" dirty="0" smtClean="0"/>
              <a:t>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Numbered heads together: In small group please share 4-5 ideas</a:t>
            </a:r>
          </a:p>
          <a:p>
            <a:r>
              <a:rPr lang="en-US" dirty="0" smtClean="0"/>
              <a:t>Go deeper on topics</a:t>
            </a:r>
          </a:p>
          <a:p>
            <a:r>
              <a:rPr lang="en-US" dirty="0" smtClean="0"/>
              <a:t>Provide evidence for ideas</a:t>
            </a:r>
          </a:p>
          <a:p>
            <a:r>
              <a:rPr lang="en-US" dirty="0" smtClean="0"/>
              <a:t>Building confidence as a thinker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qualities are present in a healthy classroom environment?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in schools with positive climates --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better school attendance and study habits.</a:t>
            </a:r>
            <a:r>
              <a:rPr lang="en-US" baseline="30000" dirty="0"/>
              <a:t>19,20</a:t>
            </a:r>
            <a:endParaRPr lang="en-US" dirty="0"/>
          </a:p>
          <a:p>
            <a:pPr lvl="1"/>
            <a:r>
              <a:rPr lang="en-US" dirty="0" smtClean="0"/>
              <a:t>Are </a:t>
            </a:r>
            <a:r>
              <a:rPr lang="en-US" dirty="0"/>
              <a:t>more motivated and committed to succeed academically.</a:t>
            </a:r>
            <a:r>
              <a:rPr lang="en-US" baseline="30000" dirty="0"/>
              <a:t>20,21</a:t>
            </a:r>
            <a:endParaRPr lang="en-US" dirty="0"/>
          </a:p>
          <a:p>
            <a:pPr lvl="1"/>
            <a:r>
              <a:rPr lang="en-US" dirty="0" smtClean="0"/>
              <a:t>Engage </a:t>
            </a:r>
            <a:r>
              <a:rPr lang="en-US" dirty="0"/>
              <a:t>in more cooperative learning.</a:t>
            </a:r>
            <a:r>
              <a:rPr lang="en-US" baseline="30000" dirty="0"/>
              <a:t>22</a:t>
            </a:r>
            <a:endParaRPr lang="en-US" dirty="0"/>
          </a:p>
          <a:p>
            <a:pPr lvl="1"/>
            <a:r>
              <a:rPr lang="en-US" dirty="0" smtClean="0"/>
              <a:t>Achieve </a:t>
            </a:r>
            <a:r>
              <a:rPr lang="en-US" dirty="0"/>
              <a:t>higher grades, test scores, and subject mastery.</a:t>
            </a:r>
            <a:r>
              <a:rPr lang="en-US" baseline="30000" dirty="0" smtClean="0"/>
              <a:t>2 (APA, 2013)</a:t>
            </a:r>
            <a:endParaRPr lang="en-US" dirty="0" smtClean="0"/>
          </a:p>
          <a:p>
            <a:r>
              <a:rPr lang="en-US" dirty="0" smtClean="0"/>
              <a:t>Put heads together- Round Robin brainstorm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2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do we use CCS to foster healthy communities?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Café discussions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Break into table groups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question and discuss 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dirty="0" smtClean="0"/>
              <a:t>Remember to provide space for different interaction styles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down any ideas, no editing of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Rotate to next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and discuss: What ideas do we take into our classrooms and schools next week?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59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8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have to share? </a:t>
            </a:r>
          </a:p>
          <a:p>
            <a:r>
              <a:rPr lang="en-US" dirty="0" smtClean="0"/>
              <a:t>What are some resources MSI has to offer?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1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Research shows that bullying and school climate are linked to children’s academic achievement, learning and development</a:t>
            </a:r>
            <a:r>
              <a:rPr lang="en-US" dirty="0" smtClean="0"/>
              <a:t>. (APA, 2013)</a:t>
            </a:r>
          </a:p>
          <a:p>
            <a:r>
              <a:rPr lang="en-US" dirty="0"/>
              <a:t>Empathy linked to 21</a:t>
            </a:r>
            <a:r>
              <a:rPr lang="en-US" baseline="30000" dirty="0"/>
              <a:t>st</a:t>
            </a:r>
            <a:r>
              <a:rPr lang="en-US" dirty="0"/>
              <a:t> century skills, good citizenship, world </a:t>
            </a:r>
            <a:r>
              <a:rPr lang="en-US" dirty="0" smtClean="0"/>
              <a:t>peace</a:t>
            </a:r>
          </a:p>
          <a:p>
            <a:r>
              <a:rPr lang="en-US" dirty="0" smtClean="0"/>
              <a:t>Empathy:  </a:t>
            </a:r>
            <a:r>
              <a:rPr lang="en-US" dirty="0"/>
              <a:t>W</a:t>
            </a:r>
            <a:r>
              <a:rPr lang="en-US" dirty="0" smtClean="0"/>
              <a:t>hat is it?</a:t>
            </a:r>
          </a:p>
          <a:p>
            <a:r>
              <a:rPr lang="en-US" dirty="0" smtClean="0"/>
              <a:t>What is dangerous about it in a classroom?</a:t>
            </a:r>
          </a:p>
          <a:p>
            <a:pPr lvl="1"/>
            <a:r>
              <a:rPr lang="en-US" dirty="0" smtClean="0"/>
              <a:t>Taking care to not trivialize the victim perspective?</a:t>
            </a:r>
          </a:p>
          <a:p>
            <a:pPr lvl="1"/>
            <a:r>
              <a:rPr lang="en-US" dirty="0" smtClean="0"/>
              <a:t>Can we ever know and understand?</a:t>
            </a:r>
          </a:p>
          <a:p>
            <a:r>
              <a:rPr lang="en-US" dirty="0" smtClean="0"/>
              <a:t>Build and maintain community: Do we pay attention to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9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1460</TotalTime>
  <Words>636</Words>
  <Application>Microsoft Macintosh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Orbit</vt:lpstr>
      <vt:lpstr>Common Core Standards</vt:lpstr>
      <vt:lpstr>Getting into groups</vt:lpstr>
      <vt:lpstr>Challenges we face</vt:lpstr>
      <vt:lpstr>What does CCS ask us  to do?</vt:lpstr>
      <vt:lpstr>What qualities are present in a healthy classroom environment?</vt:lpstr>
      <vt:lpstr>How do we use CCS to foster healthy communities?</vt:lpstr>
      <vt:lpstr>Our ideas</vt:lpstr>
      <vt:lpstr>Sharing resources</vt:lpstr>
      <vt:lpstr>Empathy in the classroom</vt:lpstr>
      <vt:lpstr>10 questions to consider</vt:lpstr>
      <vt:lpstr>10 questions to consider</vt:lpstr>
      <vt:lpstr>Our ideas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standards</dc:title>
  <dc:creator>Gretchen Mcallister</dc:creator>
  <cp:lastModifiedBy>gretchen mcallister</cp:lastModifiedBy>
  <cp:revision>22</cp:revision>
  <dcterms:created xsi:type="dcterms:W3CDTF">2013-09-25T15:07:40Z</dcterms:created>
  <dcterms:modified xsi:type="dcterms:W3CDTF">2013-10-01T23:53:53Z</dcterms:modified>
</cp:coreProperties>
</file>