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77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1" r:id="rId13"/>
    <p:sldId id="274" r:id="rId14"/>
    <p:sldId id="275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03D"/>
    <a:srgbClr val="F1AB1F"/>
    <a:srgbClr val="003264"/>
    <a:srgbClr val="FBCE20"/>
    <a:srgbClr val="003D7C"/>
    <a:srgbClr val="010000"/>
    <a:srgbClr val="619080"/>
    <a:srgbClr val="99CCCC"/>
    <a:srgbClr val="6699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1" autoAdjust="0"/>
    <p:restoredTop sz="94781" autoAdjust="0"/>
  </p:normalViewPr>
  <p:slideViewPr>
    <p:cSldViewPr snapToGrid="0">
      <p:cViewPr varScale="1">
        <p:scale>
          <a:sx n="93" d="100"/>
          <a:sy n="93" d="100"/>
        </p:scale>
        <p:origin x="7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4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t" anchorCtr="0" compatLnSpc="1">
            <a:prstTxWarp prst="textNoShape">
              <a:avLst/>
            </a:prstTxWarp>
          </a:bodyPr>
          <a:lstStyle>
            <a:lvl1pPr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t" anchorCtr="0" compatLnSpc="1">
            <a:prstTxWarp prst="textNoShape">
              <a:avLst/>
            </a:prstTxWarp>
          </a:bodyPr>
          <a:lstStyle>
            <a:lvl1pPr algn="r"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b" anchorCtr="0" compatLnSpc="1">
            <a:prstTxWarp prst="textNoShape">
              <a:avLst/>
            </a:prstTxWarp>
          </a:bodyPr>
          <a:lstStyle>
            <a:lvl1pPr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10" tIns="44755" rIns="89510" bIns="44755" numCol="1" anchor="b" anchorCtr="0" compatLnSpc="1">
            <a:prstTxWarp prst="textNoShape">
              <a:avLst/>
            </a:prstTxWarp>
          </a:bodyPr>
          <a:lstStyle>
            <a:lvl1pPr algn="r" defTabSz="894378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E4E61F8C-8B83-46FD-924E-318F610A7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t" anchorCtr="0" compatLnSpc="1">
            <a:prstTxWarp prst="textNoShape">
              <a:avLst/>
            </a:prstTxWarp>
          </a:bodyPr>
          <a:lstStyle>
            <a:lvl1pPr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t" anchorCtr="0" compatLnSpc="1">
            <a:prstTxWarp prst="textNoShape">
              <a:avLst/>
            </a:prstTxWarp>
          </a:bodyPr>
          <a:lstStyle>
            <a:lvl1pPr algn="r"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8013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b" anchorCtr="0" compatLnSpc="1">
            <a:prstTxWarp prst="textNoShape">
              <a:avLst/>
            </a:prstTxWarp>
          </a:bodyPr>
          <a:lstStyle>
            <a:lvl1pPr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5" tIns="46139" rIns="92275" bIns="46139" numCol="1" anchor="b" anchorCtr="0" compatLnSpc="1">
            <a:prstTxWarp prst="textNoShape">
              <a:avLst/>
            </a:prstTxWarp>
          </a:bodyPr>
          <a:lstStyle>
            <a:lvl1pPr algn="r" defTabSz="924192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DB9721C8-080E-4AE7-89F7-915173249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68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3622159" y="-3622152"/>
            <a:ext cx="1899681" cy="9144004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68061" y="6085317"/>
            <a:ext cx="1610832" cy="304800"/>
          </a:xfrm>
        </p:spPr>
        <p:txBody>
          <a:bodyPr anchor="ctr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6688" y="4661592"/>
            <a:ext cx="7239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2509285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5400000">
            <a:off x="4419600" y="2133600"/>
            <a:ext cx="304800" cy="9144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78" y="378615"/>
            <a:ext cx="1538420" cy="109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5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7287"/>
            <a:ext cx="8305800" cy="990600"/>
          </a:xfrm>
        </p:spPr>
        <p:txBody>
          <a:bodyPr anchor="ctr"/>
          <a:lstStyle>
            <a:lvl1pPr>
              <a:defRPr sz="2800" cap="sm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555"/>
            <a:ext cx="8305800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530E-D695-45C9-AFB6-E411BBE097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67914" y="6553200"/>
            <a:ext cx="2893856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6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358556"/>
            <a:ext cx="4081571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8556"/>
            <a:ext cx="4114800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9D31-C077-4F1D-9A24-5EC35A00F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67914" y="6553200"/>
            <a:ext cx="2893856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893" y="1351145"/>
            <a:ext cx="4125260" cy="5008472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1" y="1351144"/>
            <a:ext cx="4114287" cy="243902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1" y="3868932"/>
            <a:ext cx="4114287" cy="2490685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9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2BB6-1A9C-452C-B494-FBD8DDFC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67914" y="6553200"/>
            <a:ext cx="2893856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2895" y="1301922"/>
            <a:ext cx="4076033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1" y="1301922"/>
            <a:ext cx="4114287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2895" y="3937845"/>
            <a:ext cx="4076033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3937845"/>
            <a:ext cx="4114287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6E62A-80FB-44D8-8A0D-CECAD572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2895" y="1348711"/>
            <a:ext cx="8309593" cy="501090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dirty="0" smtClean="0"/>
              <a:t>Table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80C0-0ACE-425D-849B-9C4339D9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67914" y="6553200"/>
            <a:ext cx="2893856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996" y="4800600"/>
            <a:ext cx="6685089" cy="566739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0997" y="612775"/>
            <a:ext cx="6685089" cy="41148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0996" y="5367338"/>
            <a:ext cx="6685089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16E3-BCC5-4306-8204-3518F1026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67914" y="6553200"/>
            <a:ext cx="2893856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2065150" y="-220852"/>
            <a:ext cx="5013700" cy="9144007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68061" y="6085317"/>
            <a:ext cx="1610832" cy="304800"/>
          </a:xfrm>
        </p:spPr>
        <p:txBody>
          <a:bodyPr anchor="ctr"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6688" y="4509981"/>
            <a:ext cx="7239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FFFFC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2357674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5400000">
            <a:off x="4419597" y="2133595"/>
            <a:ext cx="304800" cy="9144009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 rot="5400000">
            <a:off x="3650104" y="-3649593"/>
            <a:ext cx="1843787" cy="9144007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398" y="376091"/>
            <a:ext cx="1537842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7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 rot="5400000">
            <a:off x="4419601" y="2133599"/>
            <a:ext cx="304800" cy="9144002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 rot="5400000">
            <a:off x="3647942" y="-3651759"/>
            <a:ext cx="1843787" cy="9148337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68061" y="6085317"/>
            <a:ext cx="1610832" cy="304800"/>
          </a:xfrm>
        </p:spPr>
        <p:txBody>
          <a:bodyPr anchor="ctr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6688" y="4661592"/>
            <a:ext cx="7239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2509285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398" y="376091"/>
            <a:ext cx="1537842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1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1143000" y="-1143000"/>
            <a:ext cx="6858000" cy="9144001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659971"/>
            <a:ext cx="7239000" cy="2819400"/>
          </a:xfrm>
        </p:spPr>
        <p:txBody>
          <a:bodyPr anchor="b"/>
          <a:lstStyle>
            <a:lvl1pPr algn="ctr">
              <a:spcAft>
                <a:spcPts val="0"/>
              </a:spcAft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6688" y="3707969"/>
            <a:ext cx="7239000" cy="137160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FFFFC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5400000">
            <a:off x="3650105" y="1364109"/>
            <a:ext cx="1843787" cy="9144003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400800"/>
            <a:ext cx="1905000" cy="304800"/>
          </a:xfrm>
        </p:spPr>
        <p:txBody>
          <a:bodyPr anchor="ctr"/>
          <a:lstStyle>
            <a:lvl1pPr algn="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398" y="5383668"/>
            <a:ext cx="1537842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89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5400000">
            <a:off x="3647940" y="1361943"/>
            <a:ext cx="1843787" cy="9148332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400800"/>
            <a:ext cx="1905000" cy="304800"/>
          </a:xfrm>
        </p:spPr>
        <p:txBody>
          <a:bodyPr anchor="ctr"/>
          <a:lstStyle>
            <a:lvl1pPr algn="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659971"/>
            <a:ext cx="7239000" cy="2582077"/>
          </a:xfrm>
        </p:spPr>
        <p:txBody>
          <a:bodyPr anchor="b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6688" y="3362155"/>
            <a:ext cx="7239000" cy="137160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 rot="5400000">
            <a:off x="4512495" y="452076"/>
            <a:ext cx="114680" cy="9148335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398" y="5383668"/>
            <a:ext cx="1537842" cy="10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1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3"/>
          <p:cNvSpPr>
            <a:spLocks noChangeArrowheads="1"/>
          </p:cNvSpPr>
          <p:nvPr/>
        </p:nvSpPr>
        <p:spPr bwMode="auto">
          <a:xfrm rot="5400000">
            <a:off x="3682785" y="1396785"/>
            <a:ext cx="1778430" cy="9144000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659971"/>
            <a:ext cx="7239000" cy="2582077"/>
          </a:xfrm>
        </p:spPr>
        <p:txBody>
          <a:bodyPr anchor="b"/>
          <a:lstStyle>
            <a:lvl1pPr algn="ctr">
              <a:spcAft>
                <a:spcPts val="0"/>
              </a:spcAft>
              <a:defRPr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6688" y="3362155"/>
            <a:ext cx="7239000" cy="137160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400800"/>
            <a:ext cx="1905000" cy="304800"/>
          </a:xfrm>
        </p:spPr>
        <p:txBody>
          <a:bodyPr anchor="ctr"/>
          <a:lstStyle>
            <a:lvl1pPr algn="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 rot="5400000">
            <a:off x="4514660" y="454244"/>
            <a:ext cx="114680" cy="9144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65" y="5846908"/>
            <a:ext cx="5055446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7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1921457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 rot="5400000">
            <a:off x="4027965" y="1741973"/>
            <a:ext cx="1088067" cy="9144002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79" y="6190082"/>
            <a:ext cx="5055417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8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1143000" y="-1143000"/>
            <a:ext cx="6858000" cy="9144000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1921457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65" y="6190082"/>
            <a:ext cx="5055446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579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1" y="1"/>
            <a:ext cx="9144000" cy="57699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 rot="5400000">
            <a:off x="4027967" y="1741971"/>
            <a:ext cx="1088067" cy="9144000"/>
          </a:xfrm>
          <a:prstGeom prst="rect">
            <a:avLst/>
          </a:prstGeom>
          <a:solidFill>
            <a:srgbClr val="F1AB1F"/>
          </a:solidFill>
          <a:ln w="9525">
            <a:solidFill>
              <a:srgbClr val="F1AB1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79" y="6190082"/>
            <a:ext cx="5055417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74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570" y="147287"/>
            <a:ext cx="8315201" cy="990600"/>
          </a:xfrm>
        </p:spPr>
        <p:txBody>
          <a:bodyPr anchor="ctr"/>
          <a:lstStyle>
            <a:lvl1pPr>
              <a:defRPr sz="2800" cap="small" baseline="0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68" y="1358555"/>
            <a:ext cx="8315202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66512" y="6553200"/>
            <a:ext cx="1995258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6568" y="6553200"/>
            <a:ext cx="4927869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49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7287"/>
            <a:ext cx="8305800" cy="990600"/>
          </a:xfrm>
        </p:spPr>
        <p:txBody>
          <a:bodyPr anchor="ctr"/>
          <a:lstStyle>
            <a:lvl1pPr>
              <a:defRPr sz="2800" cap="small" baseline="0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555"/>
            <a:ext cx="8305800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Arial Hebrew Scholar" charset="-79"/>
                <a:ea typeface="Arial Hebrew Scholar" charset="-79"/>
                <a:cs typeface="Arial Hebrew Scholar" charset="-79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530E-D695-45C9-AFB6-E411BBE09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358556"/>
            <a:ext cx="4081571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8556"/>
            <a:ext cx="4114800" cy="5001061"/>
          </a:xfrm>
        </p:spPr>
        <p:txBody>
          <a:bodyPr anchor="t"/>
          <a:lstStyle>
            <a:lvl1pPr>
              <a:buClr>
                <a:srgbClr val="003264"/>
              </a:buClr>
              <a:buFont typeface="Arial"/>
              <a:buChar char="•"/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9D31-C077-4F1D-9A24-5EC35A00F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67914" y="6553200"/>
            <a:ext cx="2893856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1595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893" y="1351145"/>
            <a:ext cx="4125260" cy="5008472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1" y="1351144"/>
            <a:ext cx="4114287" cy="243902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1" y="3868932"/>
            <a:ext cx="4114287" cy="2490685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defRPr sz="19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2BB6-1A9C-452C-B494-FBD8DDFC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67914" y="6553200"/>
            <a:ext cx="2893856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29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2895" y="1301922"/>
            <a:ext cx="4076033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1" y="1301922"/>
            <a:ext cx="4114287" cy="2478407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2895" y="3937845"/>
            <a:ext cx="4076033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3937845"/>
            <a:ext cx="4114287" cy="2461151"/>
          </a:xfrm>
        </p:spPr>
        <p:txBody>
          <a:bodyPr/>
          <a:lstStyle>
            <a:lvl1pPr>
              <a:defRPr sz="2100"/>
            </a:lvl1pPr>
            <a:lvl2pPr>
              <a:defRPr sz="18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4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6E62A-80FB-44D8-8A0D-CECAD572A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435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2895" y="1348711"/>
            <a:ext cx="8309593" cy="5010907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noProof="0" dirty="0" smtClean="0"/>
              <a:t>Table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80C0-0ACE-425D-849B-9C4339D94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7131"/>
            <a:ext cx="8305800" cy="990600"/>
          </a:xfrm>
        </p:spPr>
        <p:txBody>
          <a:bodyPr/>
          <a:lstStyle>
            <a:lvl1pPr>
              <a:defRPr sz="28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67914" y="6553200"/>
            <a:ext cx="2893856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80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996" y="4800600"/>
            <a:ext cx="6685089" cy="566739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0997" y="612775"/>
            <a:ext cx="6685089" cy="41148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0996" y="5367338"/>
            <a:ext cx="6685089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716E3-BCC5-4306-8204-3518F1026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867914" y="6553200"/>
            <a:ext cx="2893856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5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/>
          <p:cNvSpPr>
            <a:spLocks noChangeArrowheads="1"/>
          </p:cNvSpPr>
          <p:nvPr userDrawn="1"/>
        </p:nvSpPr>
        <p:spPr bwMode="auto">
          <a:xfrm rot="5400000">
            <a:off x="1143001" y="-1142999"/>
            <a:ext cx="6857998" cy="9144000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768061" y="5745753"/>
            <a:ext cx="1610832" cy="304800"/>
          </a:xfrm>
        </p:spPr>
        <p:txBody>
          <a:bodyPr anchor="ctr"/>
          <a:lstStyle>
            <a:lvl1pPr algn="ctr">
              <a:defRPr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6688" y="4461865"/>
            <a:ext cx="7239000" cy="1086040"/>
          </a:xfrm>
        </p:spPr>
        <p:txBody>
          <a:bodyPr anchor="t"/>
          <a:lstStyle>
            <a:lvl1pPr marL="0" indent="0" algn="ctr">
              <a:buFontTx/>
              <a:buNone/>
              <a:defRPr sz="1800" b="0" i="0" spc="100">
                <a:solidFill>
                  <a:srgbClr val="FFFFC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2309558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78" y="378615"/>
            <a:ext cx="1538420" cy="109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7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4027966" y="1741966"/>
            <a:ext cx="1088066" cy="9144002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1921457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65" y="6190082"/>
            <a:ext cx="5055446" cy="247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1921457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 rot="5400000">
            <a:off x="4027971" y="1741971"/>
            <a:ext cx="1088058" cy="9144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CC00"/>
                </a:solidFill>
              </a:rPr>
              <a:t> </a:t>
            </a:r>
            <a:endParaRPr lang="en-US" sz="2000" dirty="0">
              <a:solidFill>
                <a:srgbClr val="FFCC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79" y="6190082"/>
            <a:ext cx="5055417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71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1143000" y="-1143000"/>
            <a:ext cx="6858000" cy="9144000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1921457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65" y="6190082"/>
            <a:ext cx="5055446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1143000" y="-1143000"/>
            <a:ext cx="6858000" cy="9144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46688" y="1921457"/>
            <a:ext cx="7239000" cy="2048540"/>
          </a:xfrm>
        </p:spPr>
        <p:txBody>
          <a:bodyPr anchor="ctr"/>
          <a:lstStyle>
            <a:lvl1pPr algn="ctr">
              <a:spcAft>
                <a:spcPts val="0"/>
              </a:spcAft>
              <a:defRPr sz="2100" b="1">
                <a:solidFill>
                  <a:srgbClr val="1B203D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79" y="6190082"/>
            <a:ext cx="5055417" cy="24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1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 rot="5400000">
            <a:off x="4027966" y="1741966"/>
            <a:ext cx="1088066" cy="9144002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" y="1"/>
            <a:ext cx="9144000" cy="5769929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65" y="6190082"/>
            <a:ext cx="5055446" cy="24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42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51819"/>
            <a:ext cx="9144000" cy="40011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570" y="147287"/>
            <a:ext cx="8315201" cy="990600"/>
          </a:xfrm>
        </p:spPr>
        <p:txBody>
          <a:bodyPr anchor="ctr"/>
          <a:lstStyle>
            <a:lvl1pPr>
              <a:defRPr sz="2800" cap="sm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568" y="1358555"/>
            <a:ext cx="8315202" cy="5001061"/>
          </a:xfrm>
        </p:spPr>
        <p:txBody>
          <a:bodyPr/>
          <a:lstStyle>
            <a:lvl1pPr>
              <a:buClr>
                <a:srgbClr val="003264"/>
              </a:buClr>
              <a:buFont typeface="Arial"/>
              <a:buChar char="•"/>
              <a:defRPr baseline="0">
                <a:solidFill>
                  <a:srgbClr val="1B203D"/>
                </a:solidFill>
              </a:defRPr>
            </a:lvl1pPr>
            <a:lvl2pPr>
              <a:defRPr baseline="0"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 baseline="0"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66512" y="6553200"/>
            <a:ext cx="1995258" cy="304800"/>
          </a:xfrm>
          <a:ln/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6568" y="6553200"/>
            <a:ext cx="4927869" cy="304800"/>
          </a:xfrm>
          <a:ln/>
        </p:spPr>
        <p:txBody>
          <a:bodyPr/>
          <a:lstStyle>
            <a:lvl1pPr>
              <a:defRPr>
                <a:solidFill>
                  <a:srgbClr val="1B203D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5400000">
            <a:off x="4305300" y="2019300"/>
            <a:ext cx="533400" cy="9144000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 dirty="0"/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 rot="5400000">
            <a:off x="4003057" y="-4003060"/>
            <a:ext cx="1137884" cy="9144002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7284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68402"/>
            <a:ext cx="8305800" cy="495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48222" y="6553200"/>
            <a:ext cx="291354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800" b="1" i="0" u="none" kern="1500" cap="all" spc="15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238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 b="1" i="0" u="none" kern="1500" cap="all" spc="1500">
                <a:solidFill>
                  <a:srgbClr val="1B203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5447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 b="1" i="0" u="none" cap="all">
                <a:solidFill>
                  <a:srgbClr val="1B203D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fld id="{1BD493C5-18C0-4657-ABB8-57661F65AE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106" name="Straight Connector 11"/>
          <p:cNvCxnSpPr>
            <a:cxnSpLocks noChangeShapeType="1"/>
          </p:cNvCxnSpPr>
          <p:nvPr/>
        </p:nvCxnSpPr>
        <p:spPr bwMode="auto">
          <a:xfrm>
            <a:off x="1074059" y="1137884"/>
            <a:ext cx="7765143" cy="159104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4107" name="Straight Connector 20"/>
          <p:cNvCxnSpPr>
            <a:cxnSpLocks noChangeShapeType="1"/>
          </p:cNvCxnSpPr>
          <p:nvPr/>
        </p:nvCxnSpPr>
        <p:spPr bwMode="auto">
          <a:xfrm rot="5400000" flipH="1" flipV="1">
            <a:off x="8570914" y="723901"/>
            <a:ext cx="77788" cy="1587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68" r:id="rId2"/>
    <p:sldLayoutId id="2147483796" r:id="rId3"/>
    <p:sldLayoutId id="2147483745" r:id="rId4"/>
    <p:sldLayoutId id="2147483774" r:id="rId5"/>
    <p:sldLayoutId id="2147483771" r:id="rId6"/>
    <p:sldLayoutId id="2147483798" r:id="rId7"/>
    <p:sldLayoutId id="2147483770" r:id="rId8"/>
    <p:sldLayoutId id="2147483740" r:id="rId9"/>
    <p:sldLayoutId id="2147483763" r:id="rId10"/>
    <p:sldLayoutId id="2147483742" r:id="rId11"/>
    <p:sldLayoutId id="2147483752" r:id="rId12"/>
    <p:sldLayoutId id="2147483750" r:id="rId13"/>
    <p:sldLayoutId id="2147483751" r:id="rId14"/>
    <p:sldLayoutId id="214748374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cap="all">
          <a:solidFill>
            <a:schemeClr val="bg1"/>
          </a:solidFill>
          <a:latin typeface="Arial"/>
          <a:ea typeface="+mj-ea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003264"/>
        </a:buClr>
        <a:buChar char="•"/>
        <a:defRPr sz="2100">
          <a:solidFill>
            <a:srgbClr val="1B203D"/>
          </a:solidFill>
          <a:latin typeface="Arial"/>
          <a:ea typeface="+mn-ea"/>
          <a:cs typeface="Arial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1800" b="1">
          <a:solidFill>
            <a:srgbClr val="1B203D"/>
          </a:solidFill>
          <a:latin typeface="Arial"/>
          <a:cs typeface="Arial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800" i="0">
          <a:solidFill>
            <a:srgbClr val="1B203D"/>
          </a:solidFill>
          <a:latin typeface="Arial"/>
          <a:cs typeface="Arial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B203D"/>
          </a:solidFill>
          <a:latin typeface="Arial"/>
          <a:cs typeface="Arial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B203D"/>
          </a:solidFill>
          <a:latin typeface="Arial"/>
          <a:cs typeface="Arial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3"/>
          <p:cNvSpPr>
            <a:spLocks noChangeArrowheads="1"/>
          </p:cNvSpPr>
          <p:nvPr userDrawn="1"/>
        </p:nvSpPr>
        <p:spPr bwMode="auto">
          <a:xfrm rot="5400000">
            <a:off x="4305298" y="2019298"/>
            <a:ext cx="533400" cy="9144003"/>
          </a:xfrm>
          <a:prstGeom prst="rect">
            <a:avLst/>
          </a:prstGeom>
          <a:solidFill>
            <a:srgbClr val="1B203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11" name="Rectangle 13"/>
          <p:cNvSpPr>
            <a:spLocks noChangeArrowheads="1"/>
          </p:cNvSpPr>
          <p:nvPr userDrawn="1"/>
        </p:nvSpPr>
        <p:spPr bwMode="auto">
          <a:xfrm rot="5400000">
            <a:off x="4003058" y="-4003054"/>
            <a:ext cx="1137881" cy="9144002"/>
          </a:xfrm>
          <a:prstGeom prst="rect">
            <a:avLst/>
          </a:prstGeom>
          <a:solidFill>
            <a:srgbClr val="F1AB1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00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7284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68402"/>
            <a:ext cx="8305800" cy="495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48222" y="6553200"/>
            <a:ext cx="291354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800" b="1" i="0" u="none" kern="1500" cap="all" spc="1500">
                <a:solidFill>
                  <a:schemeClr val="bg1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238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800" b="1" i="0" u="none" kern="1500" cap="all" spc="15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5447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900" b="1" i="0" u="none" cap="all">
                <a:solidFill>
                  <a:schemeClr val="bg1"/>
                </a:solidFill>
                <a:latin typeface="Rial"/>
                <a:cs typeface="Rial"/>
              </a:defRPr>
            </a:lvl1pPr>
          </a:lstStyle>
          <a:p>
            <a:pPr>
              <a:defRPr/>
            </a:pPr>
            <a:fld id="{1BD493C5-18C0-4657-ABB8-57661F65AE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4106" name="Straight Connector 11"/>
          <p:cNvCxnSpPr>
            <a:cxnSpLocks noChangeShapeType="1"/>
          </p:cNvCxnSpPr>
          <p:nvPr/>
        </p:nvCxnSpPr>
        <p:spPr bwMode="auto">
          <a:xfrm>
            <a:off x="1074059" y="1137884"/>
            <a:ext cx="7765143" cy="159104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cxnSp>
        <p:nvCxnSpPr>
          <p:cNvPr id="4107" name="Straight Connector 20"/>
          <p:cNvCxnSpPr>
            <a:cxnSpLocks noChangeShapeType="1"/>
          </p:cNvCxnSpPr>
          <p:nvPr/>
        </p:nvCxnSpPr>
        <p:spPr bwMode="auto">
          <a:xfrm rot="5400000" flipH="1" flipV="1">
            <a:off x="8570914" y="723901"/>
            <a:ext cx="77788" cy="1587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57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2" r:id="rId3"/>
    <p:sldLayoutId id="2147483797" r:id="rId4"/>
    <p:sldLayoutId id="2147483784" r:id="rId5"/>
    <p:sldLayoutId id="2147483785" r:id="rId6"/>
    <p:sldLayoutId id="2147483799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cap="all">
          <a:solidFill>
            <a:srgbClr val="1B203D"/>
          </a:solidFill>
          <a:latin typeface="Arial"/>
          <a:ea typeface="+mj-ea"/>
          <a:cs typeface="Arial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Calibri" pitchFamily="34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3D7C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003264"/>
        </a:buClr>
        <a:buChar char="•"/>
        <a:defRPr sz="2100">
          <a:solidFill>
            <a:srgbClr val="1B203D"/>
          </a:solidFill>
          <a:latin typeface="Arial"/>
          <a:ea typeface="+mn-ea"/>
          <a:cs typeface="Arial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1800" b="1">
          <a:solidFill>
            <a:srgbClr val="1B203D"/>
          </a:solidFill>
          <a:latin typeface="Arial"/>
          <a:cs typeface="Arial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800" i="0">
          <a:solidFill>
            <a:srgbClr val="1B203D"/>
          </a:solidFill>
          <a:latin typeface="Arial"/>
          <a:cs typeface="Arial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B203D"/>
          </a:solidFill>
          <a:latin typeface="Arial"/>
          <a:cs typeface="Arial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1B203D"/>
          </a:solidFill>
          <a:latin typeface="Arial"/>
          <a:cs typeface="Arial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D7C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sk-FAS@nau.edu" TargetMode="Externa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au.edu/comptroller/peoplesoft-financial-training-documentation/" TargetMode="External"/><Relationship Id="rId2" Type="http://schemas.openxmlformats.org/officeDocument/2006/relationships/hyperlink" Target="https://nau.edu/university-policy-library/comptroller-policies/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azdor.gov/transaction-privilege-tax-tp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u.edu/wp-content/uploads/sites/2/2018/06/Tax-Exempt-Research-ek.pdf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Sales and Use Tax</a:t>
            </a:r>
          </a:p>
        </p:txBody>
      </p:sp>
    </p:spTree>
    <p:extLst>
      <p:ext uri="{BB962C8B-B14F-4D97-AF65-F5344CB8AC3E}">
        <p14:creationId xmlns:p14="http://schemas.microsoft.com/office/powerpoint/2010/main" val="208293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Use Tax on a P-Card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Click </a:t>
            </a:r>
            <a:r>
              <a:rPr lang="en-US" sz="2400" dirty="0"/>
              <a:t>OK</a:t>
            </a:r>
          </a:p>
          <a:p>
            <a:endParaRPr lang="en-US" sz="2400" dirty="0"/>
          </a:p>
          <a:p>
            <a:r>
              <a:rPr lang="en-US" sz="2400" dirty="0"/>
              <a:t>The system automatically routes back to the Purchase Details page.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846" y="1358555"/>
            <a:ext cx="5128201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dirty="0" smtClean="0"/>
              <a:t>If you are unsure if a transaction is taxable, or how to apply use tax on a transaction, contact </a:t>
            </a:r>
            <a:r>
              <a:rPr lang="en-US" dirty="0" smtClean="0">
                <a:hlinkClick r:id="rId2"/>
              </a:rPr>
              <a:t>Ask-FAS@nau.edu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Comptroller </a:t>
            </a:r>
            <a:r>
              <a:rPr lang="en-US" sz="2400" dirty="0"/>
              <a:t>Policy </a:t>
            </a:r>
            <a:r>
              <a:rPr lang="en-US" sz="2400" dirty="0" smtClean="0"/>
              <a:t>120</a:t>
            </a:r>
            <a:r>
              <a:rPr lang="en-US" sz="2400" dirty="0"/>
              <a:t>: </a:t>
            </a:r>
            <a:r>
              <a:rPr lang="en-US" sz="2400" dirty="0" smtClean="0"/>
              <a:t>Sales and use tax on purchases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https://nau.edu/university-policy-library/comptroller-policies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PeopleSoft Financial Training Documentation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https://nau.edu/comptroller/peoplesoft-financial-training-documentation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Arizona Department of Revenue – Transaction Privilege Tax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https://azdor.gov/transaction-privilege-tax-tpt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8800" dirty="0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and Use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University is not tax exempt!!!</a:t>
            </a:r>
          </a:p>
          <a:p>
            <a:endParaRPr lang="en-US" sz="2400" dirty="0" smtClean="0"/>
          </a:p>
          <a:p>
            <a:r>
              <a:rPr lang="en-US" dirty="0" smtClean="0"/>
              <a:t>In general, all sales made to the University are subject to sales tax imposed by Title 42, Chapter 5, of the Arizona Revised Statutes.</a:t>
            </a:r>
          </a:p>
          <a:p>
            <a:endParaRPr lang="en-US" dirty="0"/>
          </a:p>
          <a:p>
            <a:r>
              <a:rPr lang="en-US" dirty="0" smtClean="0"/>
              <a:t>Some purchases may be subject to </a:t>
            </a:r>
            <a:r>
              <a:rPr lang="en-US" dirty="0"/>
              <a:t>u</a:t>
            </a:r>
            <a:r>
              <a:rPr lang="en-US" dirty="0" smtClean="0"/>
              <a:t>se tax rather than sales tax, depending on the seller’s business presence in Arizona.  If an out-of-state seller does not invoice a tax amount, the University is required to report use tax.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Taxable?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retail sale of tangible personal property and certain services.</a:t>
            </a:r>
          </a:p>
          <a:p>
            <a:endParaRPr lang="en-US" sz="2400" dirty="0"/>
          </a:p>
          <a:p>
            <a:r>
              <a:rPr lang="en-US" sz="2400" dirty="0" smtClean="0"/>
              <a:t>What does that mean?</a:t>
            </a:r>
          </a:p>
          <a:p>
            <a:endParaRPr lang="en-US" sz="2400" dirty="0"/>
          </a:p>
          <a:p>
            <a:r>
              <a:rPr lang="en-US" sz="2400" dirty="0" smtClean="0"/>
              <a:t>Anything which may be seen, weighed, measured, felt or touched or is in any other manner perceptible to the senses.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dirty="0" smtClean="0"/>
              <a:t>If a vendor (either in-state or out-of-state) charges sales tax on an invoice, and it is at least 5.6%, no other tax is due.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 tax is the tax on tangible property purchased from an out-of-state vendor that did not collect sales tax.  </a:t>
            </a:r>
          </a:p>
          <a:p>
            <a:endParaRPr lang="en-US" sz="2400" dirty="0"/>
          </a:p>
          <a:p>
            <a:r>
              <a:rPr lang="en-US" sz="2400" dirty="0" smtClean="0"/>
              <a:t>Calculated at 5.6%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Exceptions?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technical exemptions apply to auxiliary operations, e.g. prescribed drugs and devices sold at Campus Health Services, and printed and other media materials for use in Cline Library.</a:t>
            </a:r>
          </a:p>
          <a:p>
            <a:endParaRPr lang="en-US" dirty="0"/>
          </a:p>
          <a:p>
            <a:r>
              <a:rPr lang="en-US" dirty="0" smtClean="0"/>
              <a:t>Machinery and equipment used ONLY for research and development. Must complete the </a:t>
            </a:r>
            <a:r>
              <a:rPr lang="en-US" u="sng" dirty="0" smtClean="0">
                <a:hlinkClick r:id="rId2"/>
              </a:rPr>
              <a:t>Certification </a:t>
            </a:r>
            <a:r>
              <a:rPr lang="en-US" u="sng" dirty="0">
                <a:hlinkClick r:id="rId2"/>
              </a:rPr>
              <a:t>Form for Tax Exempt Machinery and Equipment Purchased for Research and Development</a:t>
            </a:r>
            <a:r>
              <a:rPr lang="en-US" dirty="0" smtClean="0"/>
              <a:t> and upload to PeopleSoft Financials with the other purchase documents.</a:t>
            </a:r>
          </a:p>
          <a:p>
            <a:endParaRPr lang="en-US" dirty="0"/>
          </a:p>
          <a:p>
            <a:r>
              <a:rPr lang="en-US" dirty="0" smtClean="0"/>
              <a:t>Supply an AZ 5000 to vendor.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37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Use Tax on a P-Card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666" y="1257571"/>
            <a:ext cx="5866667" cy="4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Use Tax on a P-Card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201" y="1132725"/>
            <a:ext cx="6745028" cy="563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Use Tax on a P-Card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Tax Applicability: Select Use Tax Applicable from the drop down menu.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Use Tax: Enter the dollar amount of use tax for the transaction line using </a:t>
            </a:r>
            <a:r>
              <a:rPr lang="en-US" sz="1800" dirty="0" smtClean="0"/>
              <a:t>5.6%.  </a:t>
            </a:r>
            <a:r>
              <a:rPr lang="en-US" sz="1800" dirty="0"/>
              <a:t>Note-the SUT Code </a:t>
            </a:r>
            <a:r>
              <a:rPr lang="en-US" sz="1800" dirty="0" err="1"/>
              <a:t>Pct</a:t>
            </a:r>
            <a:r>
              <a:rPr lang="en-US" sz="1800" dirty="0"/>
              <a:t>: will display incorrectly-this is a bug that has been reported </a:t>
            </a:r>
            <a:r>
              <a:rPr lang="en-US" sz="1800" dirty="0" smtClean="0"/>
              <a:t>to </a:t>
            </a:r>
            <a:r>
              <a:rPr lang="en-US" sz="1800" dirty="0" err="1"/>
              <a:t>Peoplesoft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4530E-D695-45C9-AFB6-E411BBE0972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747" y="2036663"/>
            <a:ext cx="3185700" cy="142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rk-Blue-Vertical-PPT-Template">
  <a:themeElements>
    <a:clrScheme name="Custom 1">
      <a:dk1>
        <a:srgbClr val="003366"/>
      </a:dk1>
      <a:lt1>
        <a:srgbClr val="FFFFFF"/>
      </a:lt1>
      <a:dk2>
        <a:srgbClr val="0066B3"/>
      </a:dk2>
      <a:lt2>
        <a:srgbClr val="C3B8B2"/>
      </a:lt2>
      <a:accent1>
        <a:srgbClr val="FBB040"/>
      </a:accent1>
      <a:accent2>
        <a:srgbClr val="F07F09"/>
      </a:accent2>
      <a:accent3>
        <a:srgbClr val="B1541F"/>
      </a:accent3>
      <a:accent4>
        <a:srgbClr val="00ABA3"/>
      </a:accent4>
      <a:accent5>
        <a:srgbClr val="009DDC"/>
      </a:accent5>
      <a:accent6>
        <a:srgbClr val="0066B3"/>
      </a:accent6>
      <a:hlink>
        <a:srgbClr val="FFCC00"/>
      </a:hlink>
      <a:folHlink>
        <a:srgbClr val="0085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U_Preside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ark-Blue-Vertical-PPT-Template">
  <a:themeElements>
    <a:clrScheme name="Custom 1">
      <a:dk1>
        <a:srgbClr val="003366"/>
      </a:dk1>
      <a:lt1>
        <a:srgbClr val="FFFFFF"/>
      </a:lt1>
      <a:dk2>
        <a:srgbClr val="0066B3"/>
      </a:dk2>
      <a:lt2>
        <a:srgbClr val="C3B8B2"/>
      </a:lt2>
      <a:accent1>
        <a:srgbClr val="FBB040"/>
      </a:accent1>
      <a:accent2>
        <a:srgbClr val="F07F09"/>
      </a:accent2>
      <a:accent3>
        <a:srgbClr val="B1541F"/>
      </a:accent3>
      <a:accent4>
        <a:srgbClr val="00ABA3"/>
      </a:accent4>
      <a:accent5>
        <a:srgbClr val="009DDC"/>
      </a:accent5>
      <a:accent6>
        <a:srgbClr val="0066B3"/>
      </a:accent6>
      <a:hlink>
        <a:srgbClr val="FFCC00"/>
      </a:hlink>
      <a:folHlink>
        <a:srgbClr val="0085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U_Preside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U_Preside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U_Preside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5628</TotalTime>
  <Words>424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Hebrew Scholar</vt:lpstr>
      <vt:lpstr>Calibri</vt:lpstr>
      <vt:lpstr>Rial</vt:lpstr>
      <vt:lpstr>Times</vt:lpstr>
      <vt:lpstr>Dark-Blue-Vertical-PPT-Template</vt:lpstr>
      <vt:lpstr>1_Dark-Blue-Vertical-PPT-Template</vt:lpstr>
      <vt:lpstr>Sales and Use Tax</vt:lpstr>
      <vt:lpstr>Sales and Use Tax</vt:lpstr>
      <vt:lpstr>What is Taxable?</vt:lpstr>
      <vt:lpstr>Sales Tax</vt:lpstr>
      <vt:lpstr>Use Tax</vt:lpstr>
      <vt:lpstr>Any Exceptions?</vt:lpstr>
      <vt:lpstr>Reporting Use Tax on a P-Card</vt:lpstr>
      <vt:lpstr>Reporting Use Tax on a P-Card</vt:lpstr>
      <vt:lpstr>Reporting Use Tax on a P-Card</vt:lpstr>
      <vt:lpstr>Reporting Use Tax on a P-Card</vt:lpstr>
      <vt:lpstr>Questions?</vt:lpstr>
      <vt:lpstr>Additional Resources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New leader orientation!</dc:title>
  <dc:creator>Cassandra Anderson</dc:creator>
  <cp:lastModifiedBy>Kaitlyn Jones</cp:lastModifiedBy>
  <cp:revision>282</cp:revision>
  <cp:lastPrinted>2016-09-19T18:18:34Z</cp:lastPrinted>
  <dcterms:created xsi:type="dcterms:W3CDTF">2014-02-19T16:49:03Z</dcterms:created>
  <dcterms:modified xsi:type="dcterms:W3CDTF">2019-04-09T23:29:05Z</dcterms:modified>
</cp:coreProperties>
</file>