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77" r:id="rId2"/>
  </p:sldMasterIdLst>
  <p:notesMasterIdLst>
    <p:notesMasterId r:id="rId29"/>
  </p:notesMasterIdLst>
  <p:handoutMasterIdLst>
    <p:handoutMasterId r:id="rId30"/>
  </p:handoutMasterIdLst>
  <p:sldIdLst>
    <p:sldId id="256" r:id="rId3"/>
    <p:sldId id="264" r:id="rId4"/>
    <p:sldId id="265" r:id="rId5"/>
    <p:sldId id="304" r:id="rId6"/>
    <p:sldId id="285" r:id="rId7"/>
    <p:sldId id="300" r:id="rId8"/>
    <p:sldId id="286" r:id="rId9"/>
    <p:sldId id="289" r:id="rId10"/>
    <p:sldId id="293" r:id="rId11"/>
    <p:sldId id="303" r:id="rId12"/>
    <p:sldId id="297" r:id="rId13"/>
    <p:sldId id="298" r:id="rId14"/>
    <p:sldId id="299" r:id="rId15"/>
    <p:sldId id="301" r:id="rId16"/>
    <p:sldId id="302" r:id="rId17"/>
    <p:sldId id="306" r:id="rId18"/>
    <p:sldId id="287" r:id="rId19"/>
    <p:sldId id="288" r:id="rId20"/>
    <p:sldId id="305" r:id="rId21"/>
    <p:sldId id="290" r:id="rId22"/>
    <p:sldId id="308" r:id="rId23"/>
    <p:sldId id="309" r:id="rId24"/>
    <p:sldId id="292" r:id="rId25"/>
    <p:sldId id="291" r:id="rId26"/>
    <p:sldId id="295" r:id="rId27"/>
    <p:sldId id="307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B1F"/>
    <a:srgbClr val="1B203D"/>
    <a:srgbClr val="003264"/>
    <a:srgbClr val="FBCE20"/>
    <a:srgbClr val="003D7C"/>
    <a:srgbClr val="010000"/>
    <a:srgbClr val="619080"/>
    <a:srgbClr val="99CCCC"/>
    <a:srgbClr val="6699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41" autoAdjust="0"/>
    <p:restoredTop sz="94781" autoAdjust="0"/>
  </p:normalViewPr>
  <p:slideViewPr>
    <p:cSldViewPr snapToGrid="0">
      <p:cViewPr varScale="1">
        <p:scale>
          <a:sx n="93" d="100"/>
          <a:sy n="93" d="100"/>
        </p:scale>
        <p:origin x="7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t" anchorCtr="0" compatLnSpc="1">
            <a:prstTxWarp prst="textNoShape">
              <a:avLst/>
            </a:prstTxWarp>
          </a:bodyPr>
          <a:lstStyle>
            <a:lvl1pPr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t" anchorCtr="0" compatLnSpc="1">
            <a:prstTxWarp prst="textNoShape">
              <a:avLst/>
            </a:prstTxWarp>
          </a:bodyPr>
          <a:lstStyle>
            <a:lvl1pPr algn="r"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b" anchorCtr="0" compatLnSpc="1">
            <a:prstTxWarp prst="textNoShape">
              <a:avLst/>
            </a:prstTxWarp>
          </a:bodyPr>
          <a:lstStyle>
            <a:lvl1pPr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b" anchorCtr="0" compatLnSpc="1">
            <a:prstTxWarp prst="textNoShape">
              <a:avLst/>
            </a:prstTxWarp>
          </a:bodyPr>
          <a:lstStyle>
            <a:lvl1pPr algn="r"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E4E61F8C-8B83-46FD-924E-318F610A7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t" anchorCtr="0" compatLnSpc="1">
            <a:prstTxWarp prst="textNoShape">
              <a:avLst/>
            </a:prstTxWarp>
          </a:bodyPr>
          <a:lstStyle>
            <a:lvl1pPr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t" anchorCtr="0" compatLnSpc="1">
            <a:prstTxWarp prst="textNoShape">
              <a:avLst/>
            </a:prstTxWarp>
          </a:bodyPr>
          <a:lstStyle>
            <a:lvl1pPr algn="r"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8013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b" anchorCtr="0" compatLnSpc="1">
            <a:prstTxWarp prst="textNoShape">
              <a:avLst/>
            </a:prstTxWarp>
          </a:bodyPr>
          <a:lstStyle>
            <a:lvl1pPr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b" anchorCtr="0" compatLnSpc="1">
            <a:prstTxWarp prst="textNoShape">
              <a:avLst/>
            </a:prstTxWarp>
          </a:bodyPr>
          <a:lstStyle>
            <a:lvl1pPr algn="r"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DB9721C8-080E-4AE7-89F7-915173249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68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3622159" y="-3622152"/>
            <a:ext cx="1899681" cy="9144004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68061" y="6085317"/>
            <a:ext cx="1610832" cy="304800"/>
          </a:xfrm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4661592"/>
            <a:ext cx="7239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2509285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4419600" y="2133600"/>
            <a:ext cx="304800" cy="9144000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8" y="378615"/>
            <a:ext cx="1538420" cy="10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7287"/>
            <a:ext cx="8305800" cy="990600"/>
          </a:xfrm>
        </p:spPr>
        <p:txBody>
          <a:bodyPr anchor="ctr"/>
          <a:lstStyle>
            <a:lvl1pPr>
              <a:defRPr sz="2800" cap="sm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555"/>
            <a:ext cx="8305800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530E-D695-45C9-AFB6-E411BBE097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6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58556"/>
            <a:ext cx="4081571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8556"/>
            <a:ext cx="4114800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9D31-C077-4F1D-9A24-5EC35A00F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893" y="1351145"/>
            <a:ext cx="4125260" cy="5008472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1" y="1351144"/>
            <a:ext cx="4114287" cy="2439029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1" y="3868932"/>
            <a:ext cx="4114287" cy="2490685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9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2BB6-1A9C-452C-B494-FBD8DDFC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895" y="1301922"/>
            <a:ext cx="4076033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1" y="1301922"/>
            <a:ext cx="4114287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2895" y="3937845"/>
            <a:ext cx="4076033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3937845"/>
            <a:ext cx="4114287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E62A-80FB-44D8-8A0D-CECAD572A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452895" y="1348711"/>
            <a:ext cx="8309593" cy="501090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Table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80C0-0ACE-425D-849B-9C4339D94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996" y="4800600"/>
            <a:ext cx="6685089" cy="566739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0997" y="612775"/>
            <a:ext cx="6685089" cy="41148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0996" y="5367338"/>
            <a:ext cx="6685089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16E3-BCC5-4306-8204-3518F102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2065150" y="-220852"/>
            <a:ext cx="5013700" cy="9144007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68061" y="6085317"/>
            <a:ext cx="1610832" cy="304800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4509981"/>
            <a:ext cx="7239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2357674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4419597" y="2133595"/>
            <a:ext cx="304800" cy="9144009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3650104" y="-3649593"/>
            <a:ext cx="1843787" cy="9144007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98" y="376091"/>
            <a:ext cx="153784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7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4419601" y="2133599"/>
            <a:ext cx="304800" cy="9144002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3647942" y="-3651759"/>
            <a:ext cx="1843787" cy="9148337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68061" y="6085317"/>
            <a:ext cx="1610832" cy="304800"/>
          </a:xfrm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4661592"/>
            <a:ext cx="7239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2509285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98" y="376091"/>
            <a:ext cx="153784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1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1143000" y="-1143000"/>
            <a:ext cx="6858000" cy="9144001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659971"/>
            <a:ext cx="7239000" cy="2819400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3707969"/>
            <a:ext cx="7239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3650105" y="1364109"/>
            <a:ext cx="1843787" cy="9144003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400800"/>
            <a:ext cx="1905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98" y="5383668"/>
            <a:ext cx="153784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8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3647940" y="1361943"/>
            <a:ext cx="1843787" cy="9148332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400800"/>
            <a:ext cx="1905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659971"/>
            <a:ext cx="7239000" cy="2582077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3362155"/>
            <a:ext cx="7239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 rot="5400000">
            <a:off x="4512495" y="452076"/>
            <a:ext cx="114680" cy="9148335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98" y="5383668"/>
            <a:ext cx="153784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3682785" y="1396785"/>
            <a:ext cx="1778430" cy="9144000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659971"/>
            <a:ext cx="7239000" cy="2582077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3362155"/>
            <a:ext cx="7239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400800"/>
            <a:ext cx="1905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4514660" y="454244"/>
            <a:ext cx="114680" cy="9144000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65" y="5846908"/>
            <a:ext cx="5055446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7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921457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4027965" y="1741973"/>
            <a:ext cx="1088067" cy="9144002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79" y="6190082"/>
            <a:ext cx="5055417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8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1143000" y="-1143000"/>
            <a:ext cx="6858000" cy="9144000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921457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65" y="6190082"/>
            <a:ext cx="5055446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7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" y="1"/>
            <a:ext cx="9144000" cy="57699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 rot="5400000">
            <a:off x="4027967" y="1741971"/>
            <a:ext cx="1088067" cy="9144000"/>
          </a:xfrm>
          <a:prstGeom prst="rect">
            <a:avLst/>
          </a:prstGeom>
          <a:solidFill>
            <a:srgbClr val="F1AB1F"/>
          </a:solidFill>
          <a:ln w="9525">
            <a:solidFill>
              <a:srgbClr val="F1AB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79" y="6190082"/>
            <a:ext cx="5055417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7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570" y="147287"/>
            <a:ext cx="8315201" cy="990600"/>
          </a:xfrm>
        </p:spPr>
        <p:txBody>
          <a:bodyPr anchor="ctr"/>
          <a:lstStyle>
            <a:lvl1pPr>
              <a:defRPr sz="2800" cap="small" baseline="0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8" y="1358555"/>
            <a:ext cx="8315202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6512" y="6553200"/>
            <a:ext cx="1995258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568" y="6553200"/>
            <a:ext cx="4927869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4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7287"/>
            <a:ext cx="8305800" cy="990600"/>
          </a:xfrm>
        </p:spPr>
        <p:txBody>
          <a:bodyPr anchor="ctr"/>
          <a:lstStyle>
            <a:lvl1pPr>
              <a:defRPr sz="2800" cap="small" baseline="0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555"/>
            <a:ext cx="8305800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 Hebrew Scholar" charset="-79"/>
                <a:ea typeface="Arial Hebrew Scholar" charset="-79"/>
                <a:cs typeface="Arial Hebrew Scholar" charset="-79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530E-D695-45C9-AFB6-E411BBE09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58556"/>
            <a:ext cx="4081571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8556"/>
            <a:ext cx="4114800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9D31-C077-4F1D-9A24-5EC35A00F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59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893" y="1351145"/>
            <a:ext cx="4125260" cy="5008472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1" y="1351144"/>
            <a:ext cx="4114287" cy="2439029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1" y="3868932"/>
            <a:ext cx="4114287" cy="2490685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9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2BB6-1A9C-452C-B494-FBD8DDFC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29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895" y="1301922"/>
            <a:ext cx="4076033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1" y="1301922"/>
            <a:ext cx="4114287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2895" y="3937845"/>
            <a:ext cx="4076033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3937845"/>
            <a:ext cx="4114287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E62A-80FB-44D8-8A0D-CECAD572A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43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452895" y="1348711"/>
            <a:ext cx="8309593" cy="501090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Table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80C0-0ACE-425D-849B-9C4339D94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80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996" y="4800600"/>
            <a:ext cx="6685089" cy="566739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0997" y="612775"/>
            <a:ext cx="6685089" cy="41148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0996" y="5367338"/>
            <a:ext cx="6685089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16E3-BCC5-4306-8204-3518F102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5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 userDrawn="1"/>
        </p:nvSpPr>
        <p:spPr bwMode="auto">
          <a:xfrm rot="5400000">
            <a:off x="1143001" y="-1142999"/>
            <a:ext cx="6857998" cy="9144000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68061" y="5745753"/>
            <a:ext cx="1610832" cy="304800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4461865"/>
            <a:ext cx="7239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2309558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8" y="378615"/>
            <a:ext cx="1538420" cy="10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7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4027966" y="1741966"/>
            <a:ext cx="1088066" cy="9144002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921457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65" y="6190082"/>
            <a:ext cx="5055446" cy="247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921457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4027971" y="1741971"/>
            <a:ext cx="1088058" cy="9144000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79" y="6190082"/>
            <a:ext cx="5055417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7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1143000" y="-1143000"/>
            <a:ext cx="6858000" cy="9144000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921457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65" y="6190082"/>
            <a:ext cx="5055446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1143000" y="-1143000"/>
            <a:ext cx="6858000" cy="9144000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921457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79" y="6190082"/>
            <a:ext cx="5055417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1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4027966" y="1741966"/>
            <a:ext cx="1088066" cy="9144002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" y="1"/>
            <a:ext cx="9144000" cy="57699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65" y="6190082"/>
            <a:ext cx="5055446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4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570" y="147287"/>
            <a:ext cx="8315201" cy="990600"/>
          </a:xfrm>
        </p:spPr>
        <p:txBody>
          <a:bodyPr anchor="ctr"/>
          <a:lstStyle>
            <a:lvl1pPr>
              <a:defRPr sz="2800" cap="sm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8" y="1358555"/>
            <a:ext cx="8315202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6512" y="6553200"/>
            <a:ext cx="1995258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568" y="6553200"/>
            <a:ext cx="4927869" cy="304800"/>
          </a:xfrm>
          <a:ln/>
        </p:spPr>
        <p:txBody>
          <a:bodyPr/>
          <a:lstStyle>
            <a:lvl1pPr>
              <a:defRPr>
                <a:solidFill>
                  <a:srgbClr val="1B203D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ChangeArrowheads="1"/>
          </p:cNvSpPr>
          <p:nvPr userDrawn="1"/>
        </p:nvSpPr>
        <p:spPr bwMode="auto">
          <a:xfrm rot="5400000">
            <a:off x="4305300" y="2019300"/>
            <a:ext cx="533400" cy="9144000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/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 rot="5400000">
            <a:off x="4003057" y="-4003060"/>
            <a:ext cx="1137884" cy="9144002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284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8402"/>
            <a:ext cx="8305800" cy="49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48222" y="6553200"/>
            <a:ext cx="29135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 b="1" i="0" u="none" kern="1500" cap="all" spc="15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38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 b="1" i="0" u="none" kern="1500" cap="all" spc="15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5447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 b="1" i="0" u="none" cap="all">
                <a:solidFill>
                  <a:srgbClr val="1B203D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fld id="{1BD493C5-18C0-4657-ABB8-57661F65A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106" name="Straight Connector 11"/>
          <p:cNvCxnSpPr>
            <a:cxnSpLocks noChangeShapeType="1"/>
          </p:cNvCxnSpPr>
          <p:nvPr/>
        </p:nvCxnSpPr>
        <p:spPr bwMode="auto">
          <a:xfrm>
            <a:off x="1074059" y="1137884"/>
            <a:ext cx="7765143" cy="159104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4107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8570914" y="723901"/>
            <a:ext cx="77788" cy="158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68" r:id="rId2"/>
    <p:sldLayoutId id="2147483796" r:id="rId3"/>
    <p:sldLayoutId id="2147483745" r:id="rId4"/>
    <p:sldLayoutId id="2147483774" r:id="rId5"/>
    <p:sldLayoutId id="2147483771" r:id="rId6"/>
    <p:sldLayoutId id="2147483798" r:id="rId7"/>
    <p:sldLayoutId id="2147483770" r:id="rId8"/>
    <p:sldLayoutId id="2147483740" r:id="rId9"/>
    <p:sldLayoutId id="2147483763" r:id="rId10"/>
    <p:sldLayoutId id="2147483742" r:id="rId11"/>
    <p:sldLayoutId id="2147483752" r:id="rId12"/>
    <p:sldLayoutId id="2147483750" r:id="rId13"/>
    <p:sldLayoutId id="2147483751" r:id="rId14"/>
    <p:sldLayoutId id="214748374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cap="all">
          <a:solidFill>
            <a:schemeClr val="bg1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003264"/>
        </a:buClr>
        <a:buChar char="•"/>
        <a:defRPr sz="2100">
          <a:solidFill>
            <a:srgbClr val="1B203D"/>
          </a:solidFill>
          <a:latin typeface="Arial"/>
          <a:ea typeface="+mn-ea"/>
          <a:cs typeface="Arial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1800" b="1">
          <a:solidFill>
            <a:srgbClr val="1B203D"/>
          </a:solidFill>
          <a:latin typeface="Arial"/>
          <a:cs typeface="Arial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1800" i="0">
          <a:solidFill>
            <a:srgbClr val="1B203D"/>
          </a:solidFill>
          <a:latin typeface="Arial"/>
          <a:cs typeface="Arial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B203D"/>
          </a:solidFill>
          <a:latin typeface="Arial"/>
          <a:cs typeface="Arial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1B203D"/>
          </a:solidFill>
          <a:latin typeface="Arial"/>
          <a:cs typeface="Arial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ChangeArrowheads="1"/>
          </p:cNvSpPr>
          <p:nvPr userDrawn="1"/>
        </p:nvSpPr>
        <p:spPr bwMode="auto">
          <a:xfrm rot="5400000">
            <a:off x="4305298" y="2019298"/>
            <a:ext cx="533400" cy="9144003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 rot="5400000">
            <a:off x="4003058" y="-4003054"/>
            <a:ext cx="1137881" cy="9144002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284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8402"/>
            <a:ext cx="8305800" cy="49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48222" y="6553200"/>
            <a:ext cx="29135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 b="1" i="0" u="none" kern="1500" cap="all" spc="1500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38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 b="1" i="0" u="none" kern="1500" cap="all" spc="1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5447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 b="1" i="0" u="none" cap="all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fld id="{1BD493C5-18C0-4657-ABB8-57661F65A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106" name="Straight Connector 11"/>
          <p:cNvCxnSpPr>
            <a:cxnSpLocks noChangeShapeType="1"/>
          </p:cNvCxnSpPr>
          <p:nvPr/>
        </p:nvCxnSpPr>
        <p:spPr bwMode="auto">
          <a:xfrm>
            <a:off x="1074059" y="1137884"/>
            <a:ext cx="7765143" cy="159104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4107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8570914" y="723901"/>
            <a:ext cx="77788" cy="158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5573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2" r:id="rId3"/>
    <p:sldLayoutId id="2147483797" r:id="rId4"/>
    <p:sldLayoutId id="2147483784" r:id="rId5"/>
    <p:sldLayoutId id="2147483785" r:id="rId6"/>
    <p:sldLayoutId id="2147483799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cap="all">
          <a:solidFill>
            <a:srgbClr val="1B203D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003264"/>
        </a:buClr>
        <a:buChar char="•"/>
        <a:defRPr sz="2100">
          <a:solidFill>
            <a:srgbClr val="1B203D"/>
          </a:solidFill>
          <a:latin typeface="Arial"/>
          <a:ea typeface="+mn-ea"/>
          <a:cs typeface="Arial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1800" b="1">
          <a:solidFill>
            <a:srgbClr val="1B203D"/>
          </a:solidFill>
          <a:latin typeface="Arial"/>
          <a:cs typeface="Arial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1800" i="0">
          <a:solidFill>
            <a:srgbClr val="1B203D"/>
          </a:solidFill>
          <a:latin typeface="Arial"/>
          <a:cs typeface="Arial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B203D"/>
          </a:solidFill>
          <a:latin typeface="Arial"/>
          <a:cs typeface="Arial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1B203D"/>
          </a:solidFill>
          <a:latin typeface="Arial"/>
          <a:cs typeface="Arial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Pcard@nau.edu" TargetMode="Externa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Compliance: how to spend university money while following policy.  What items are restricted and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Gifts/Gift cards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59" y="1836932"/>
            <a:ext cx="6057143" cy="1161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259" y="3082894"/>
            <a:ext cx="6076190" cy="1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Certain kitchen appliances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CMP 401-08 Purchase of Kitchen Appliances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YES: Refrigerators, Freezers, Microwave Ovens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NO: Toasters, Coffee Makers, Blenders, Panini Makers, Instant Pots	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615" y="2540976"/>
            <a:ext cx="1705728" cy="1538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468" y="2540976"/>
            <a:ext cx="1607894" cy="1538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218" y="4525780"/>
            <a:ext cx="1670905" cy="1605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646" y="4452312"/>
            <a:ext cx="1588833" cy="1752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482" y="4525780"/>
            <a:ext cx="1552881" cy="155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Personal care items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556"/>
            <a:ext cx="8305800" cy="2805672"/>
          </a:xfrm>
        </p:spPr>
        <p:txBody>
          <a:bodyPr/>
          <a:lstStyle/>
          <a:p>
            <a:r>
              <a:rPr lang="en-US" dirty="0" smtClean="0"/>
              <a:t>CMP 401-03 Prohibited Transactions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17" y="1989437"/>
            <a:ext cx="7512182" cy="2014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452" y="4176080"/>
            <a:ext cx="18950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 </a:t>
            </a:r>
            <a:r>
              <a:rPr lang="en-US" dirty="0" smtClean="0"/>
              <a:t>sanitizer </a:t>
            </a:r>
            <a:endParaRPr lang="en-US" dirty="0" smtClean="0"/>
          </a:p>
          <a:p>
            <a:r>
              <a:rPr lang="en-US" dirty="0" smtClean="0"/>
              <a:t>Hand soap</a:t>
            </a:r>
          </a:p>
          <a:p>
            <a:r>
              <a:rPr lang="en-US" dirty="0" smtClean="0"/>
              <a:t>Dish soap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84199" y="4168065"/>
            <a:ext cx="1524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Tissues</a:t>
            </a:r>
          </a:p>
          <a:p>
            <a:r>
              <a:rPr lang="en-US" dirty="0" smtClean="0"/>
              <a:t>Toothpaste</a:t>
            </a:r>
          </a:p>
          <a:p>
            <a:r>
              <a:rPr lang="en-US" dirty="0" smtClean="0"/>
              <a:t>Body lotion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741" y="4146536"/>
            <a:ext cx="1392366" cy="1392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975" y="4146536"/>
            <a:ext cx="1341734" cy="1341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0280" y="5533700"/>
            <a:ext cx="3328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above items must be available for public use in kitchens, breakrooms, bathrooms etc.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62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Amazon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Amazon Prime memberships are prohibited.</a:t>
            </a:r>
          </a:p>
          <a:p>
            <a:pPr lvl="1"/>
            <a:r>
              <a:rPr lang="en-US" dirty="0" smtClean="0"/>
              <a:t>Prime</a:t>
            </a:r>
          </a:p>
          <a:p>
            <a:pPr lvl="1"/>
            <a:r>
              <a:rPr lang="en-US" dirty="0" smtClean="0"/>
              <a:t>Student</a:t>
            </a:r>
          </a:p>
          <a:p>
            <a:pPr lvl="1"/>
            <a:r>
              <a:rPr lang="en-US" dirty="0" smtClean="0"/>
              <a:t>Mechanical Turk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why…</a:t>
            </a:r>
          </a:p>
          <a:p>
            <a:pPr lvl="1"/>
            <a:r>
              <a:rPr lang="en-US" dirty="0" smtClean="0"/>
              <a:t>Personal gain</a:t>
            </a:r>
          </a:p>
          <a:p>
            <a:pPr lvl="1"/>
            <a:r>
              <a:rPr lang="en-US" dirty="0" smtClean="0"/>
              <a:t>Not able to monitor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Stay tuned for a University Amazon Business account.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Bottled water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Yes it requires an exception!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69" y="2554760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597" y="384179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flowers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967" y="3239334"/>
            <a:ext cx="6945960" cy="10095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43" y="3959696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89296"/>
            <a:ext cx="1850038" cy="1850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26" y="4193895"/>
            <a:ext cx="24003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2987" y="1137887"/>
            <a:ext cx="4835707" cy="222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If you don’t know…just ask!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We are here to help!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Instructed to make a purchase</a:t>
            </a:r>
          </a:p>
          <a:p>
            <a:pPr marL="0" indent="0" algn="ctr">
              <a:buNone/>
            </a:pPr>
            <a:r>
              <a:rPr lang="en-US" dirty="0" smtClean="0"/>
              <a:t>Not sure how to interpret policy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497" y="4126002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Violations and processes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algn="ctr"/>
            <a:r>
              <a:rPr lang="en-US" dirty="0" smtClean="0"/>
              <a:t>Improper Card Use by Others</a:t>
            </a:r>
          </a:p>
          <a:p>
            <a:pPr algn="ctr"/>
            <a:r>
              <a:rPr lang="en-US" dirty="0" smtClean="0"/>
              <a:t>Multiple/split Transactions</a:t>
            </a:r>
          </a:p>
          <a:p>
            <a:pPr algn="ctr"/>
            <a:r>
              <a:rPr lang="en-US" dirty="0" smtClean="0"/>
              <a:t>Not Approved by Deadline</a:t>
            </a:r>
          </a:p>
          <a:p>
            <a:pPr algn="ctr"/>
            <a:r>
              <a:rPr lang="en-US" dirty="0" smtClean="0"/>
              <a:t>Not </a:t>
            </a:r>
            <a:r>
              <a:rPr lang="en-US" dirty="0"/>
              <a:t>V</a:t>
            </a:r>
            <a:r>
              <a:rPr lang="en-US" dirty="0" smtClean="0"/>
              <a:t>erified by Deadline</a:t>
            </a:r>
          </a:p>
          <a:p>
            <a:pPr algn="ctr"/>
            <a:r>
              <a:rPr lang="en-US" dirty="0" smtClean="0"/>
              <a:t>Personal Purchase</a:t>
            </a:r>
          </a:p>
          <a:p>
            <a:pPr algn="ctr"/>
            <a:r>
              <a:rPr lang="en-US" dirty="0" smtClean="0"/>
              <a:t>Restricted Commodity</a:t>
            </a:r>
          </a:p>
          <a:p>
            <a:pPr algn="ctr"/>
            <a:r>
              <a:rPr lang="en-US" dirty="0" smtClean="0"/>
              <a:t>Other </a:t>
            </a:r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Notification of Violation (NOV) Form </a:t>
            </a:r>
          </a:p>
          <a:p>
            <a:pPr algn="ctr"/>
            <a:r>
              <a:rPr lang="en-US" dirty="0" smtClean="0"/>
              <a:t>Backup Documentation</a:t>
            </a:r>
          </a:p>
          <a:p>
            <a:pPr algn="ctr"/>
            <a:r>
              <a:rPr lang="en-US" dirty="0" smtClean="0"/>
              <a:t>Proof of Reimbursement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Recent violation examples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Saved credit card information…</a:t>
            </a:r>
          </a:p>
          <a:p>
            <a:pPr lvl="1"/>
            <a:r>
              <a:rPr lang="en-US" dirty="0" smtClean="0"/>
              <a:t>Amazon </a:t>
            </a:r>
          </a:p>
          <a:p>
            <a:pPr lvl="1"/>
            <a:r>
              <a:rPr lang="en-US" dirty="0" smtClean="0"/>
              <a:t>UBER</a:t>
            </a:r>
          </a:p>
          <a:p>
            <a:pPr lvl="1"/>
            <a:r>
              <a:rPr lang="en-US" dirty="0" smtClean="0"/>
              <a:t>iTunes</a:t>
            </a:r>
          </a:p>
          <a:p>
            <a:pPr lvl="1"/>
            <a:endParaRPr lang="en-US" dirty="0"/>
          </a:p>
          <a:p>
            <a:r>
              <a:rPr lang="en-US" dirty="0" smtClean="0"/>
              <a:t>Restricted Commodities</a:t>
            </a:r>
          </a:p>
          <a:p>
            <a:pPr lvl="1"/>
            <a:r>
              <a:rPr lang="en-US" dirty="0" smtClean="0"/>
              <a:t>Amazon Prime</a:t>
            </a:r>
          </a:p>
          <a:p>
            <a:pPr lvl="1"/>
            <a:r>
              <a:rPr lang="en-US" dirty="0" smtClean="0"/>
              <a:t>Flowers </a:t>
            </a:r>
          </a:p>
          <a:p>
            <a:pPr lvl="1"/>
            <a:r>
              <a:rPr lang="en-US" dirty="0" smtClean="0"/>
              <a:t>Gifts</a:t>
            </a:r>
          </a:p>
          <a:p>
            <a:pPr marL="457188" lvl="1" indent="0">
              <a:buNone/>
            </a:pPr>
            <a:endParaRPr lang="en-US" dirty="0" smtClean="0"/>
          </a:p>
          <a:p>
            <a:pPr marL="400047" indent="-342900"/>
            <a:r>
              <a:rPr lang="en-US" dirty="0" smtClean="0"/>
              <a:t>Travel Meals</a:t>
            </a:r>
          </a:p>
          <a:p>
            <a:pPr marL="400047" indent="-342900"/>
            <a:r>
              <a:rPr lang="en-US" dirty="0" smtClean="0"/>
              <a:t>Gas in a personal vehicle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Reminder…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Two personal purchases in a two year period will result in termination of your purchasing card privileges.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Other frequent violations…</a:t>
            </a:r>
          </a:p>
          <a:p>
            <a:pPr lvl="1" algn="ctr"/>
            <a:r>
              <a:rPr lang="en-US" dirty="0" smtClean="0"/>
              <a:t>Department can decide to revoke your card.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Policy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800" dirty="0" smtClean="0"/>
              <a:t>Arizona Board of Regents (ABOR)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algn="ctr"/>
            <a:r>
              <a:rPr lang="en-US" sz="2800" dirty="0" smtClean="0"/>
              <a:t>State of Arizona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algn="ctr"/>
            <a:r>
              <a:rPr lang="en-US" sz="2800" dirty="0" smtClean="0"/>
              <a:t>Federal government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algn="ctr"/>
            <a:r>
              <a:rPr lang="en-US" sz="2800" dirty="0"/>
              <a:t>University </a:t>
            </a:r>
            <a:r>
              <a:rPr lang="en-US" sz="2800" dirty="0" smtClean="0"/>
              <a:t>Policy </a:t>
            </a:r>
            <a:r>
              <a:rPr lang="en-US" sz="2800" dirty="0"/>
              <a:t>L</a:t>
            </a:r>
            <a:r>
              <a:rPr lang="en-US" sz="2800" dirty="0" smtClean="0"/>
              <a:t>ibrary</a:t>
            </a:r>
            <a:endParaRPr lang="en-US" sz="28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Reconciling responsibilities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reconciler…</a:t>
            </a:r>
          </a:p>
          <a:p>
            <a:pPr lvl="1"/>
            <a:r>
              <a:rPr lang="en-US" dirty="0" smtClean="0"/>
              <a:t>Public purpose and a copy of the receipt.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 an approver…</a:t>
            </a:r>
          </a:p>
          <a:p>
            <a:pPr lvl="1"/>
            <a:r>
              <a:rPr lang="en-US" dirty="0" smtClean="0"/>
              <a:t>By approving you are accepting responsibility that the transaction is valid.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Not reconciling/approving, changing default account codes and uploading documentation is being recorded on a monthly basis.  You will receive an email from the Comptroller’s Office with your departments statistics.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029" y="4880919"/>
            <a:ext cx="1271971" cy="128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Reconciling continued…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purpose</a:t>
            </a:r>
          </a:p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Traveler Information</a:t>
            </a:r>
          </a:p>
          <a:p>
            <a:r>
              <a:rPr lang="en-US" dirty="0" err="1" smtClean="0"/>
              <a:t>Speedchart</a:t>
            </a:r>
            <a:endParaRPr lang="en-US" dirty="0" smtClean="0"/>
          </a:p>
          <a:p>
            <a:r>
              <a:rPr lang="en-US" dirty="0" smtClean="0"/>
              <a:t>Account Code</a:t>
            </a:r>
          </a:p>
          <a:p>
            <a:r>
              <a:rPr lang="en-US" dirty="0" smtClean="0"/>
              <a:t>Use Tax </a:t>
            </a:r>
          </a:p>
          <a:p>
            <a:r>
              <a:rPr lang="en-US" dirty="0" smtClean="0"/>
              <a:t>Documentation in </a:t>
            </a:r>
            <a:r>
              <a:rPr lang="en-US" dirty="0" err="1" smtClean="0"/>
              <a:t>OnBase</a:t>
            </a:r>
            <a:endParaRPr lang="en-US" dirty="0" smtClean="0"/>
          </a:p>
          <a:p>
            <a:r>
              <a:rPr lang="en-US" dirty="0" smtClean="0"/>
              <a:t>Verify/Approve </a:t>
            </a:r>
          </a:p>
          <a:p>
            <a:r>
              <a:rPr lang="en-US" dirty="0" smtClean="0"/>
              <a:t>BUDGET CHECK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47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Resources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PeopleSoft Training Guide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hlinkClick r:id="rId2"/>
              </a:rPr>
              <a:t>Pcard@nau.edu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16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Here’s what we can see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Demo of </a:t>
            </a:r>
            <a:r>
              <a:rPr lang="en-US" dirty="0" err="1" smtClean="0"/>
              <a:t>PaymentNet</a:t>
            </a:r>
            <a:r>
              <a:rPr lang="en-US" dirty="0" smtClean="0"/>
              <a:t> capabilities.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930" y="4622584"/>
            <a:ext cx="4830626" cy="144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Audits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Auditors have PSF access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Include all documentation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Types of audits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06" y="1358555"/>
            <a:ext cx="27336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Thank you!!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Policy exceptions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policy state and who “owns” that policy?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ITS</a:t>
            </a:r>
            <a:endParaRPr lang="en-US" dirty="0"/>
          </a:p>
          <a:p>
            <a:r>
              <a:rPr lang="en-US" dirty="0" smtClean="0"/>
              <a:t>Comptroller </a:t>
            </a:r>
          </a:p>
          <a:p>
            <a:r>
              <a:rPr lang="en-US" dirty="0" smtClean="0"/>
              <a:t>Marketing</a:t>
            </a:r>
          </a:p>
          <a:p>
            <a:r>
              <a:rPr lang="en-US" dirty="0" smtClean="0"/>
              <a:t>Equity &amp; Access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NO ONE is authorized to make exception to a State or Federal policy. </a:t>
            </a:r>
          </a:p>
          <a:p>
            <a:pPr lvl="1"/>
            <a:r>
              <a:rPr lang="en-US" dirty="0" smtClean="0"/>
              <a:t>Ex.  Conflict of Interest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Exceptions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 to policy request form </a:t>
            </a:r>
          </a:p>
          <a:p>
            <a:endParaRPr lang="en-US" dirty="0"/>
          </a:p>
          <a:p>
            <a:r>
              <a:rPr lang="en-US" dirty="0" smtClean="0"/>
              <a:t>The Comptroller’s Office will review and request additional documentation if required.  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899" y="3049518"/>
            <a:ext cx="4675744" cy="258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Restricted purchases 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u="sng" dirty="0" smtClean="0"/>
              <a:t>University Policy Library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Campus Operations</a:t>
            </a:r>
          </a:p>
          <a:p>
            <a:pPr marL="0" indent="0" algn="ctr">
              <a:buNone/>
            </a:pPr>
            <a:r>
              <a:rPr lang="en-US" dirty="0" smtClean="0"/>
              <a:t>Equal Opportunity and Access</a:t>
            </a:r>
          </a:p>
          <a:p>
            <a:pPr marL="0" indent="0" algn="ctr">
              <a:buNone/>
            </a:pPr>
            <a:r>
              <a:rPr lang="en-US" dirty="0" smtClean="0"/>
              <a:t>Financial Management</a:t>
            </a:r>
          </a:p>
          <a:p>
            <a:pPr marL="0" indent="0" algn="ctr">
              <a:buNone/>
            </a:pPr>
            <a:r>
              <a:rPr lang="en-US" dirty="0" smtClean="0"/>
              <a:t>General Administration</a:t>
            </a:r>
          </a:p>
          <a:p>
            <a:pPr marL="0" indent="0" algn="ctr">
              <a:buNone/>
            </a:pPr>
            <a:r>
              <a:rPr lang="en-US" dirty="0" smtClean="0"/>
              <a:t>Human Resources</a:t>
            </a:r>
          </a:p>
          <a:p>
            <a:pPr marL="0" indent="0" algn="ctr">
              <a:buNone/>
            </a:pPr>
            <a:r>
              <a:rPr lang="en-US" dirty="0" smtClean="0"/>
              <a:t>Information Technology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Generally restricted BUT allowed with proper documentation/approval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Advertising</a:t>
            </a:r>
          </a:p>
          <a:p>
            <a:r>
              <a:rPr lang="en-US" dirty="0" smtClean="0"/>
              <a:t>Capital Equipment</a:t>
            </a:r>
          </a:p>
          <a:p>
            <a:r>
              <a:rPr lang="en-US" dirty="0" smtClean="0"/>
              <a:t>Computers</a:t>
            </a:r>
          </a:p>
          <a:p>
            <a:r>
              <a:rPr lang="en-US" dirty="0" smtClean="0"/>
              <a:t>Consulting Services </a:t>
            </a:r>
          </a:p>
          <a:p>
            <a:r>
              <a:rPr lang="en-US" dirty="0" smtClean="0"/>
              <a:t>Flowers</a:t>
            </a:r>
          </a:p>
          <a:p>
            <a:r>
              <a:rPr lang="en-US" dirty="0" smtClean="0"/>
              <a:t>Gifts/Gift Cards</a:t>
            </a:r>
          </a:p>
          <a:p>
            <a:r>
              <a:rPr lang="en-US" dirty="0" smtClean="0"/>
              <a:t>Printing Services</a:t>
            </a:r>
          </a:p>
          <a:p>
            <a:r>
              <a:rPr lang="en-US" dirty="0" smtClean="0"/>
              <a:t>Promotional Items </a:t>
            </a:r>
          </a:p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If it’s in </a:t>
            </a:r>
            <a:r>
              <a:rPr lang="en-US" sz="4400" dirty="0" err="1" smtClean="0"/>
              <a:t>peoplesoft</a:t>
            </a:r>
            <a:r>
              <a:rPr lang="en-US" sz="4400" dirty="0" smtClean="0"/>
              <a:t>….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 policies apply</a:t>
            </a:r>
          </a:p>
          <a:p>
            <a:endParaRPr lang="en-US" dirty="0"/>
          </a:p>
          <a:p>
            <a:r>
              <a:rPr lang="en-US" dirty="0" smtClean="0"/>
              <a:t>No Foundation reimbursements for prohibited items. </a:t>
            </a:r>
          </a:p>
          <a:p>
            <a:pPr lvl="1"/>
            <a:r>
              <a:rPr lang="en-US" dirty="0" smtClean="0"/>
              <a:t>Ex. Alcohol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Food purchasing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CMP 420-02 Food and Refreshments &amp; CMP 420-04 Business Meals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71" y="2270567"/>
            <a:ext cx="4361671" cy="2841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472" y="2338754"/>
            <a:ext cx="4092590" cy="2773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138" y="5882054"/>
            <a:ext cx="7760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Don’t forget the Business Food/Meal Purchase Authorization form!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Gifts/Gift cards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CMP 401-03 Prohibited Transactions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30E-D695-45C9-AFB6-E411BBE0972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99" y="1954702"/>
            <a:ext cx="6028571" cy="3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-Blue-Vertical-PPT-Template">
  <a:themeElements>
    <a:clrScheme name="Custom 1">
      <a:dk1>
        <a:srgbClr val="003366"/>
      </a:dk1>
      <a:lt1>
        <a:srgbClr val="FFFFFF"/>
      </a:lt1>
      <a:dk2>
        <a:srgbClr val="0066B3"/>
      </a:dk2>
      <a:lt2>
        <a:srgbClr val="C3B8B2"/>
      </a:lt2>
      <a:accent1>
        <a:srgbClr val="FBB040"/>
      </a:accent1>
      <a:accent2>
        <a:srgbClr val="F07F09"/>
      </a:accent2>
      <a:accent3>
        <a:srgbClr val="B1541F"/>
      </a:accent3>
      <a:accent4>
        <a:srgbClr val="00ABA3"/>
      </a:accent4>
      <a:accent5>
        <a:srgbClr val="009DDC"/>
      </a:accent5>
      <a:accent6>
        <a:srgbClr val="0066B3"/>
      </a:accent6>
      <a:hlink>
        <a:srgbClr val="FFCC00"/>
      </a:hlink>
      <a:folHlink>
        <a:srgbClr val="0085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U_Preside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ark-Blue-Vertical-PPT-Template">
  <a:themeElements>
    <a:clrScheme name="Custom 1">
      <a:dk1>
        <a:srgbClr val="003366"/>
      </a:dk1>
      <a:lt1>
        <a:srgbClr val="FFFFFF"/>
      </a:lt1>
      <a:dk2>
        <a:srgbClr val="0066B3"/>
      </a:dk2>
      <a:lt2>
        <a:srgbClr val="C3B8B2"/>
      </a:lt2>
      <a:accent1>
        <a:srgbClr val="FBB040"/>
      </a:accent1>
      <a:accent2>
        <a:srgbClr val="F07F09"/>
      </a:accent2>
      <a:accent3>
        <a:srgbClr val="B1541F"/>
      </a:accent3>
      <a:accent4>
        <a:srgbClr val="00ABA3"/>
      </a:accent4>
      <a:accent5>
        <a:srgbClr val="009DDC"/>
      </a:accent5>
      <a:accent6>
        <a:srgbClr val="0066B3"/>
      </a:accent6>
      <a:hlink>
        <a:srgbClr val="FFCC00"/>
      </a:hlink>
      <a:folHlink>
        <a:srgbClr val="0085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U_Preside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5544</TotalTime>
  <Words>520</Words>
  <Application>Microsoft Office PowerPoint</Application>
  <PresentationFormat>On-screen Show (4:3)</PresentationFormat>
  <Paragraphs>207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Hebrew Scholar</vt:lpstr>
      <vt:lpstr>Calibri</vt:lpstr>
      <vt:lpstr>Rial</vt:lpstr>
      <vt:lpstr>Times</vt:lpstr>
      <vt:lpstr>Dark-Blue-Vertical-PPT-Template</vt:lpstr>
      <vt:lpstr>1_Dark-Blue-Vertical-PPT-Template</vt:lpstr>
      <vt:lpstr>Compliance: how to spend university money while following policy.  What items are restricted and why?</vt:lpstr>
      <vt:lpstr>Policy </vt:lpstr>
      <vt:lpstr>Policy exceptions</vt:lpstr>
      <vt:lpstr>Exceptions </vt:lpstr>
      <vt:lpstr>Restricted purchases overview</vt:lpstr>
      <vt:lpstr>Generally restricted BUT allowed with proper documentation/approval</vt:lpstr>
      <vt:lpstr>If it’s in peoplesoft….</vt:lpstr>
      <vt:lpstr>Food purchasing </vt:lpstr>
      <vt:lpstr>Gifts/Gift cards </vt:lpstr>
      <vt:lpstr>Gifts/Gift cards </vt:lpstr>
      <vt:lpstr>Certain kitchen appliances</vt:lpstr>
      <vt:lpstr>Personal care items </vt:lpstr>
      <vt:lpstr>Amazon</vt:lpstr>
      <vt:lpstr>Bottled water </vt:lpstr>
      <vt:lpstr>flowers</vt:lpstr>
      <vt:lpstr>If you don’t know…just ask! </vt:lpstr>
      <vt:lpstr>Violations and processes</vt:lpstr>
      <vt:lpstr>Recent violation examples</vt:lpstr>
      <vt:lpstr>Reminder…</vt:lpstr>
      <vt:lpstr>Reconciling responsibilities </vt:lpstr>
      <vt:lpstr>Reconciling continued…</vt:lpstr>
      <vt:lpstr>Resources </vt:lpstr>
      <vt:lpstr>Here’s what we can see </vt:lpstr>
      <vt:lpstr>Audits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New leader orientation!</dc:title>
  <dc:creator>Cassandra Anderson</dc:creator>
  <cp:lastModifiedBy>Kaitlyn Jones</cp:lastModifiedBy>
  <cp:revision>312</cp:revision>
  <cp:lastPrinted>2016-09-19T18:18:34Z</cp:lastPrinted>
  <dcterms:created xsi:type="dcterms:W3CDTF">2014-02-19T16:49:03Z</dcterms:created>
  <dcterms:modified xsi:type="dcterms:W3CDTF">2019-04-15T20:56:02Z</dcterms:modified>
</cp:coreProperties>
</file>