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15.xml" ContentType="application/inkml+xml"/>
  <Override PartName="/ppt/ink/ink16.xml" ContentType="application/inkml+xml"/>
  <Override PartName="/ppt/ink/ink17.xml" ContentType="application/inkml+xml"/>
  <Override PartName="/ppt/ink/ink18.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777" r:id="rId5"/>
  </p:sldMasterIdLst>
  <p:notesMasterIdLst>
    <p:notesMasterId r:id="rId33"/>
  </p:notesMasterIdLst>
  <p:handoutMasterIdLst>
    <p:handoutMasterId r:id="rId34"/>
  </p:handoutMasterIdLst>
  <p:sldIdLst>
    <p:sldId id="257" r:id="rId6"/>
    <p:sldId id="270" r:id="rId7"/>
    <p:sldId id="272" r:id="rId8"/>
    <p:sldId id="278" r:id="rId9"/>
    <p:sldId id="325" r:id="rId10"/>
    <p:sldId id="302" r:id="rId11"/>
    <p:sldId id="329" r:id="rId12"/>
    <p:sldId id="294" r:id="rId13"/>
    <p:sldId id="328" r:id="rId14"/>
    <p:sldId id="321" r:id="rId15"/>
    <p:sldId id="330" r:id="rId16"/>
    <p:sldId id="316" r:id="rId17"/>
    <p:sldId id="292" r:id="rId18"/>
    <p:sldId id="319" r:id="rId19"/>
    <p:sldId id="331" r:id="rId20"/>
    <p:sldId id="320" r:id="rId21"/>
    <p:sldId id="322" r:id="rId22"/>
    <p:sldId id="326" r:id="rId23"/>
    <p:sldId id="295" r:id="rId24"/>
    <p:sldId id="296" r:id="rId25"/>
    <p:sldId id="297" r:id="rId26"/>
    <p:sldId id="299" r:id="rId27"/>
    <p:sldId id="317" r:id="rId28"/>
    <p:sldId id="318" r:id="rId29"/>
    <p:sldId id="323" r:id="rId30"/>
    <p:sldId id="313" r:id="rId31"/>
    <p:sldId id="275" r:id="rId32"/>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000"/>
    <a:srgbClr val="1B203D"/>
    <a:srgbClr val="F1AB1F"/>
    <a:srgbClr val="003264"/>
    <a:srgbClr val="FBCE20"/>
    <a:srgbClr val="003D7C"/>
    <a:srgbClr val="619080"/>
    <a:srgbClr val="99CCCC"/>
    <a:srgbClr val="66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786" autoAdjust="0"/>
  </p:normalViewPr>
  <p:slideViewPr>
    <p:cSldViewPr snapToGrid="0">
      <p:cViewPr varScale="1">
        <p:scale>
          <a:sx n="75" d="100"/>
          <a:sy n="75" d="100"/>
        </p:scale>
        <p:origin x="1080" y="2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6472"/>
    </p:cViewPr>
  </p:sorterViewPr>
  <p:notesViewPr>
    <p:cSldViewPr snapToGrid="0">
      <p:cViewPr varScale="1">
        <p:scale>
          <a:sx n="55" d="100"/>
          <a:sy n="55" d="100"/>
        </p:scale>
        <p:origin x="2583"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89510" tIns="44755" rIns="89510" bIns="44755" numCol="1" anchor="t" anchorCtr="0" compatLnSpc="1">
            <a:prstTxWarp prst="textNoShape">
              <a:avLst/>
            </a:prstTxWarp>
          </a:bodyPr>
          <a:lstStyle>
            <a:lvl1pPr defTabSz="894378" eaLnBrk="0" hangingPunct="0">
              <a:spcBef>
                <a:spcPct val="0"/>
              </a:spcBef>
              <a:defRPr sz="1200">
                <a:latin typeface="Times" pitchFamily="18" charset="0"/>
              </a:defRPr>
            </a:lvl1pPr>
          </a:lstStyle>
          <a:p>
            <a:pPr>
              <a:defRPr/>
            </a:pPr>
            <a:endParaRPr lang="en-US"/>
          </a:p>
        </p:txBody>
      </p:sp>
      <p:sp>
        <p:nvSpPr>
          <p:cNvPr id="11264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89510" tIns="44755" rIns="89510" bIns="44755" numCol="1" anchor="t" anchorCtr="0" compatLnSpc="1">
            <a:prstTxWarp prst="textNoShape">
              <a:avLst/>
            </a:prstTxWarp>
          </a:bodyPr>
          <a:lstStyle>
            <a:lvl1pPr algn="r" defTabSz="894378" eaLnBrk="0" hangingPunct="0">
              <a:spcBef>
                <a:spcPct val="0"/>
              </a:spcBef>
              <a:defRPr sz="1200">
                <a:latin typeface="Times" pitchFamily="18" charset="0"/>
              </a:defRPr>
            </a:lvl1pPr>
          </a:lstStyle>
          <a:p>
            <a:pPr>
              <a:defRPr/>
            </a:pPr>
            <a:endParaRPr lang="en-US"/>
          </a:p>
        </p:txBody>
      </p:sp>
      <p:sp>
        <p:nvSpPr>
          <p:cNvPr id="11264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89510" tIns="44755" rIns="89510" bIns="44755" numCol="1" anchor="b" anchorCtr="0" compatLnSpc="1">
            <a:prstTxWarp prst="textNoShape">
              <a:avLst/>
            </a:prstTxWarp>
          </a:bodyPr>
          <a:lstStyle>
            <a:lvl1pPr defTabSz="894378" eaLnBrk="0" hangingPunct="0">
              <a:spcBef>
                <a:spcPct val="0"/>
              </a:spcBef>
              <a:defRPr sz="1200">
                <a:latin typeface="Times" pitchFamily="18" charset="0"/>
              </a:defRPr>
            </a:lvl1pPr>
          </a:lstStyle>
          <a:p>
            <a:pPr>
              <a:defRPr/>
            </a:pPr>
            <a:endParaRPr lang="en-US"/>
          </a:p>
        </p:txBody>
      </p:sp>
      <p:sp>
        <p:nvSpPr>
          <p:cNvPr id="11264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89510" tIns="44755" rIns="89510" bIns="44755" numCol="1" anchor="b" anchorCtr="0" compatLnSpc="1">
            <a:prstTxWarp prst="textNoShape">
              <a:avLst/>
            </a:prstTxWarp>
          </a:bodyPr>
          <a:lstStyle>
            <a:lvl1pPr algn="r" defTabSz="894378" eaLnBrk="0" hangingPunct="0">
              <a:spcBef>
                <a:spcPct val="0"/>
              </a:spcBef>
              <a:defRPr sz="1200">
                <a:latin typeface="Times" pitchFamily="18" charset="0"/>
              </a:defRPr>
            </a:lvl1pPr>
          </a:lstStyle>
          <a:p>
            <a:pPr>
              <a:defRPr/>
            </a:pPr>
            <a:fld id="{E4E61F8C-8B83-46FD-924E-318F610A73B0}" type="slidenum">
              <a:rPr lang="en-US"/>
              <a:pPr>
                <a:defRPr/>
              </a:pPr>
              <a:t>‹#›</a:t>
            </a:fld>
            <a:endParaRPr lang="en-US"/>
          </a:p>
        </p:txBody>
      </p:sp>
    </p:spTree>
    <p:extLst>
      <p:ext uri="{BB962C8B-B14F-4D97-AF65-F5344CB8AC3E}">
        <p14:creationId xmlns:p14="http://schemas.microsoft.com/office/powerpoint/2010/main" val="100064578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0T20:23:52.93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2,'20'-1,"17"1,1 1,-1 1,54 11,-44-5,0-3,0-2,93-6,-34 0,232 4,-305-1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0T20:24:14.25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 0,'1111'0'0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0T20:24:16.13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 0,'1005'27'0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0T20:24:18.81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 0,'1111'80'0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0T20:24:20.89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1,'1006'0,"-983"0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0T20:24:23.54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 0,'1058'53'0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0T19:53:22.88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 0,'9181'79'0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0T19:54:00.32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3,'11'0,"1"1,-1 1,0 0,0 1,0 0,0 0,13 7,34 10,-22-14,1-1,-1-1,1-3,67-5,-11 1,1734 3,-1808-2,0 0,1-1,-1-1,37-12,-37 9,1 1,-1 1,2 1,30-2,833 5,-413 4,4440-3,-4887 1,0 3,0 0,0 1,0 1,-1 1,44 20,-48-17</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0T19:56:26.88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 0,'5107'53'0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0T19:56:33.88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59,'7'-2,"0"1,-1-1,1-1,0 1,-1-1,7-3,1-1,4 0,0 1,1 1,0 0,0 2,0 0,20 0,122 5,-62 1,1620-3,-1687 1,56 11,-56-6,55 2,123-9,-187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0T20:23:55.96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1,'2'3,"1"0,0 0,0-1,1 1,-1 0,1-1,-1 0,1 0,0 0,-1 0,1-1,0 1,5 0,6 4,5 2,-1 0,1-2,1 0,0-2,-1 0,1-1,37 0,-33-1,66 10,-57-7,52 2,-14-7,-30-1,1 1,-1 3,60 10,-80-8,-2-2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0T20:23:58.51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27 0,'899'-27'0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0T20:24:00.84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53 0,'1005'-53'0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0T20:24:03.25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31,'0'-2,"0"1,1 0,-1 0,1 0,0 0,-1 0,1-1,0 1,0 0,-1 1,1-1,0 0,0 0,0 0,0 0,0 1,0-1,0 1,1-1,-1 0,0 1,0 0,0-1,1 1,-1 0,0 0,3-1,39-4,-38 5,428-3,-222 6,50-3,-238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0T20:24:05.42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 0,'1032'0'0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0T20:24:07.45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 0,'1084'0'0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0T20:24:09.37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1,'1004'0,"-978"0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0T20:24:11.12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 0,'979'0'0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275" tIns="46139" rIns="92275" bIns="46139" numCol="1" anchor="t" anchorCtr="0" compatLnSpc="1">
            <a:prstTxWarp prst="textNoShape">
              <a:avLst/>
            </a:prstTxWarp>
          </a:bodyPr>
          <a:lstStyle>
            <a:lvl1pPr defTabSz="924192" eaLnBrk="0" hangingPunct="0">
              <a:spcBef>
                <a:spcPct val="0"/>
              </a:spcBef>
              <a:defRPr sz="1200">
                <a:latin typeface="Times" pitchFamily="18" charset="0"/>
              </a:defRPr>
            </a:lvl1pPr>
          </a:lstStyle>
          <a:p>
            <a:pPr>
              <a:defRPr/>
            </a:pPr>
            <a:endParaRPr lang="en-US"/>
          </a:p>
        </p:txBody>
      </p:sp>
      <p:sp>
        <p:nvSpPr>
          <p:cNvPr id="593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275" tIns="46139" rIns="92275" bIns="46139" numCol="1" anchor="t" anchorCtr="0" compatLnSpc="1">
            <a:prstTxWarp prst="textNoShape">
              <a:avLst/>
            </a:prstTxWarp>
          </a:bodyPr>
          <a:lstStyle>
            <a:lvl1pPr algn="r" defTabSz="924192" eaLnBrk="0" hangingPunct="0">
              <a:spcBef>
                <a:spcPct val="0"/>
              </a:spcBef>
              <a:defRPr sz="1200">
                <a:latin typeface="Times" pitchFamily="18"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701675" y="4418013"/>
            <a:ext cx="5607050" cy="4181475"/>
          </a:xfrm>
          <a:prstGeom prst="rect">
            <a:avLst/>
          </a:prstGeom>
          <a:noFill/>
          <a:ln w="9525">
            <a:noFill/>
            <a:miter lim="800000"/>
            <a:headEnd/>
            <a:tailEnd/>
          </a:ln>
          <a:effectLst/>
        </p:spPr>
        <p:txBody>
          <a:bodyPr vert="horz" wrap="square" lIns="92275" tIns="46139" rIns="92275" bIns="461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275" tIns="46139" rIns="92275" bIns="46139" numCol="1" anchor="b" anchorCtr="0" compatLnSpc="1">
            <a:prstTxWarp prst="textNoShape">
              <a:avLst/>
            </a:prstTxWarp>
          </a:bodyPr>
          <a:lstStyle>
            <a:lvl1pPr defTabSz="924192" eaLnBrk="0" hangingPunct="0">
              <a:spcBef>
                <a:spcPct val="0"/>
              </a:spcBef>
              <a:defRPr sz="1200">
                <a:latin typeface="Times" pitchFamily="18" charset="0"/>
              </a:defRPr>
            </a:lvl1pPr>
          </a:lstStyle>
          <a:p>
            <a:pPr>
              <a:defRPr/>
            </a:pPr>
            <a:endParaRPr lang="en-US"/>
          </a:p>
        </p:txBody>
      </p:sp>
      <p:sp>
        <p:nvSpPr>
          <p:cNvPr id="593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275" tIns="46139" rIns="92275" bIns="46139" numCol="1" anchor="b" anchorCtr="0" compatLnSpc="1">
            <a:prstTxWarp prst="textNoShape">
              <a:avLst/>
            </a:prstTxWarp>
          </a:bodyPr>
          <a:lstStyle>
            <a:lvl1pPr algn="r" defTabSz="924192" eaLnBrk="0" hangingPunct="0">
              <a:spcBef>
                <a:spcPct val="0"/>
              </a:spcBef>
              <a:defRPr sz="1200">
                <a:latin typeface="Times" pitchFamily="18" charset="0"/>
              </a:defRPr>
            </a:lvl1pPr>
          </a:lstStyle>
          <a:p>
            <a:pPr>
              <a:defRPr/>
            </a:pPr>
            <a:fld id="{DB9721C8-080E-4AE7-89F7-915173249943}" type="slidenum">
              <a:rPr lang="en-US"/>
              <a:pPr>
                <a:defRPr/>
              </a:pPr>
              <a:t>‹#›</a:t>
            </a:fld>
            <a:endParaRPr lang="en-US"/>
          </a:p>
        </p:txBody>
      </p:sp>
    </p:spTree>
    <p:extLst>
      <p:ext uri="{BB962C8B-B14F-4D97-AF65-F5344CB8AC3E}">
        <p14:creationId xmlns:p14="http://schemas.microsoft.com/office/powerpoint/2010/main" val="2675668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1</a:t>
            </a:fld>
            <a:endParaRPr lang="en-US"/>
          </a:p>
        </p:txBody>
      </p:sp>
    </p:spTree>
    <p:extLst>
      <p:ext uri="{BB962C8B-B14F-4D97-AF65-F5344CB8AC3E}">
        <p14:creationId xmlns:p14="http://schemas.microsoft.com/office/powerpoint/2010/main" val="809192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10</a:t>
            </a:fld>
            <a:endParaRPr lang="en-US"/>
          </a:p>
        </p:txBody>
      </p:sp>
    </p:spTree>
    <p:extLst>
      <p:ext uri="{BB962C8B-B14F-4D97-AF65-F5344CB8AC3E}">
        <p14:creationId xmlns:p14="http://schemas.microsoft.com/office/powerpoint/2010/main" val="4130701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11</a:t>
            </a:fld>
            <a:endParaRPr lang="en-US"/>
          </a:p>
        </p:txBody>
      </p:sp>
    </p:spTree>
    <p:extLst>
      <p:ext uri="{BB962C8B-B14F-4D97-AF65-F5344CB8AC3E}">
        <p14:creationId xmlns:p14="http://schemas.microsoft.com/office/powerpoint/2010/main" val="942978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12</a:t>
            </a:fld>
            <a:endParaRPr lang="en-US"/>
          </a:p>
        </p:txBody>
      </p:sp>
    </p:spTree>
    <p:extLst>
      <p:ext uri="{BB962C8B-B14F-4D97-AF65-F5344CB8AC3E}">
        <p14:creationId xmlns:p14="http://schemas.microsoft.com/office/powerpoint/2010/main" val="1616102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13</a:t>
            </a:fld>
            <a:endParaRPr lang="en-US"/>
          </a:p>
        </p:txBody>
      </p:sp>
    </p:spTree>
    <p:extLst>
      <p:ext uri="{BB962C8B-B14F-4D97-AF65-F5344CB8AC3E}">
        <p14:creationId xmlns:p14="http://schemas.microsoft.com/office/powerpoint/2010/main" val="3353643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14</a:t>
            </a:fld>
            <a:endParaRPr lang="en-US"/>
          </a:p>
        </p:txBody>
      </p:sp>
    </p:spTree>
    <p:extLst>
      <p:ext uri="{BB962C8B-B14F-4D97-AF65-F5344CB8AC3E}">
        <p14:creationId xmlns:p14="http://schemas.microsoft.com/office/powerpoint/2010/main" val="2399627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15</a:t>
            </a:fld>
            <a:endParaRPr lang="en-US"/>
          </a:p>
        </p:txBody>
      </p:sp>
    </p:spTree>
    <p:extLst>
      <p:ext uri="{BB962C8B-B14F-4D97-AF65-F5344CB8AC3E}">
        <p14:creationId xmlns:p14="http://schemas.microsoft.com/office/powerpoint/2010/main" val="3816662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16</a:t>
            </a:fld>
            <a:endParaRPr lang="en-US"/>
          </a:p>
        </p:txBody>
      </p:sp>
    </p:spTree>
    <p:extLst>
      <p:ext uri="{BB962C8B-B14F-4D97-AF65-F5344CB8AC3E}">
        <p14:creationId xmlns:p14="http://schemas.microsoft.com/office/powerpoint/2010/main" val="1151551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17</a:t>
            </a:fld>
            <a:endParaRPr lang="en-US"/>
          </a:p>
        </p:txBody>
      </p:sp>
    </p:spTree>
    <p:extLst>
      <p:ext uri="{BB962C8B-B14F-4D97-AF65-F5344CB8AC3E}">
        <p14:creationId xmlns:p14="http://schemas.microsoft.com/office/powerpoint/2010/main" val="1628153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18</a:t>
            </a:fld>
            <a:endParaRPr lang="en-US"/>
          </a:p>
        </p:txBody>
      </p:sp>
    </p:spTree>
    <p:extLst>
      <p:ext uri="{BB962C8B-B14F-4D97-AF65-F5344CB8AC3E}">
        <p14:creationId xmlns:p14="http://schemas.microsoft.com/office/powerpoint/2010/main" val="2575202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19</a:t>
            </a:fld>
            <a:endParaRPr lang="en-US"/>
          </a:p>
        </p:txBody>
      </p:sp>
    </p:spTree>
    <p:extLst>
      <p:ext uri="{BB962C8B-B14F-4D97-AF65-F5344CB8AC3E}">
        <p14:creationId xmlns:p14="http://schemas.microsoft.com/office/powerpoint/2010/main" val="3557296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2</a:t>
            </a:fld>
            <a:endParaRPr lang="en-US"/>
          </a:p>
        </p:txBody>
      </p:sp>
    </p:spTree>
    <p:extLst>
      <p:ext uri="{BB962C8B-B14F-4D97-AF65-F5344CB8AC3E}">
        <p14:creationId xmlns:p14="http://schemas.microsoft.com/office/powerpoint/2010/main" val="4134702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20</a:t>
            </a:fld>
            <a:endParaRPr lang="en-US"/>
          </a:p>
        </p:txBody>
      </p:sp>
    </p:spTree>
    <p:extLst>
      <p:ext uri="{BB962C8B-B14F-4D97-AF65-F5344CB8AC3E}">
        <p14:creationId xmlns:p14="http://schemas.microsoft.com/office/powerpoint/2010/main" val="2931453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21</a:t>
            </a:fld>
            <a:endParaRPr lang="en-US"/>
          </a:p>
        </p:txBody>
      </p:sp>
    </p:spTree>
    <p:extLst>
      <p:ext uri="{BB962C8B-B14F-4D97-AF65-F5344CB8AC3E}">
        <p14:creationId xmlns:p14="http://schemas.microsoft.com/office/powerpoint/2010/main" val="1184179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22</a:t>
            </a:fld>
            <a:endParaRPr lang="en-US"/>
          </a:p>
        </p:txBody>
      </p:sp>
    </p:spTree>
    <p:extLst>
      <p:ext uri="{BB962C8B-B14F-4D97-AF65-F5344CB8AC3E}">
        <p14:creationId xmlns:p14="http://schemas.microsoft.com/office/powerpoint/2010/main" val="2436669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23</a:t>
            </a:fld>
            <a:endParaRPr lang="en-US"/>
          </a:p>
        </p:txBody>
      </p:sp>
    </p:spTree>
    <p:extLst>
      <p:ext uri="{BB962C8B-B14F-4D97-AF65-F5344CB8AC3E}">
        <p14:creationId xmlns:p14="http://schemas.microsoft.com/office/powerpoint/2010/main" val="14456788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24</a:t>
            </a:fld>
            <a:endParaRPr lang="en-US"/>
          </a:p>
        </p:txBody>
      </p:sp>
    </p:spTree>
    <p:extLst>
      <p:ext uri="{BB962C8B-B14F-4D97-AF65-F5344CB8AC3E}">
        <p14:creationId xmlns:p14="http://schemas.microsoft.com/office/powerpoint/2010/main" val="3319190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25</a:t>
            </a:fld>
            <a:endParaRPr lang="en-US"/>
          </a:p>
        </p:txBody>
      </p:sp>
    </p:spTree>
    <p:extLst>
      <p:ext uri="{BB962C8B-B14F-4D97-AF65-F5344CB8AC3E}">
        <p14:creationId xmlns:p14="http://schemas.microsoft.com/office/powerpoint/2010/main" val="37220007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26</a:t>
            </a:fld>
            <a:endParaRPr lang="en-US"/>
          </a:p>
        </p:txBody>
      </p:sp>
    </p:spTree>
    <p:extLst>
      <p:ext uri="{BB962C8B-B14F-4D97-AF65-F5344CB8AC3E}">
        <p14:creationId xmlns:p14="http://schemas.microsoft.com/office/powerpoint/2010/main" val="33040610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27</a:t>
            </a:fld>
            <a:endParaRPr lang="en-US"/>
          </a:p>
        </p:txBody>
      </p:sp>
    </p:spTree>
    <p:extLst>
      <p:ext uri="{BB962C8B-B14F-4D97-AF65-F5344CB8AC3E}">
        <p14:creationId xmlns:p14="http://schemas.microsoft.com/office/powerpoint/2010/main" val="2613111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3</a:t>
            </a:fld>
            <a:endParaRPr lang="en-US"/>
          </a:p>
        </p:txBody>
      </p:sp>
    </p:spTree>
    <p:extLst>
      <p:ext uri="{BB962C8B-B14F-4D97-AF65-F5344CB8AC3E}">
        <p14:creationId xmlns:p14="http://schemas.microsoft.com/office/powerpoint/2010/main" val="1120477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4</a:t>
            </a:fld>
            <a:endParaRPr lang="en-US"/>
          </a:p>
        </p:txBody>
      </p:sp>
    </p:spTree>
    <p:extLst>
      <p:ext uri="{BB962C8B-B14F-4D97-AF65-F5344CB8AC3E}">
        <p14:creationId xmlns:p14="http://schemas.microsoft.com/office/powerpoint/2010/main" val="2889342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5</a:t>
            </a:fld>
            <a:endParaRPr lang="en-US"/>
          </a:p>
        </p:txBody>
      </p:sp>
    </p:spTree>
    <p:extLst>
      <p:ext uri="{BB962C8B-B14F-4D97-AF65-F5344CB8AC3E}">
        <p14:creationId xmlns:p14="http://schemas.microsoft.com/office/powerpoint/2010/main" val="3438593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6</a:t>
            </a:fld>
            <a:endParaRPr lang="en-US"/>
          </a:p>
        </p:txBody>
      </p:sp>
    </p:spTree>
    <p:extLst>
      <p:ext uri="{BB962C8B-B14F-4D97-AF65-F5344CB8AC3E}">
        <p14:creationId xmlns:p14="http://schemas.microsoft.com/office/powerpoint/2010/main" val="161479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7</a:t>
            </a:fld>
            <a:endParaRPr lang="en-US"/>
          </a:p>
        </p:txBody>
      </p:sp>
    </p:spTree>
    <p:extLst>
      <p:ext uri="{BB962C8B-B14F-4D97-AF65-F5344CB8AC3E}">
        <p14:creationId xmlns:p14="http://schemas.microsoft.com/office/powerpoint/2010/main" val="979497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8</a:t>
            </a:fld>
            <a:endParaRPr lang="en-US"/>
          </a:p>
        </p:txBody>
      </p:sp>
    </p:spTree>
    <p:extLst>
      <p:ext uri="{BB962C8B-B14F-4D97-AF65-F5344CB8AC3E}">
        <p14:creationId xmlns:p14="http://schemas.microsoft.com/office/powerpoint/2010/main" val="3749442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B9721C8-080E-4AE7-89F7-915173249943}" type="slidenum">
              <a:rPr lang="en-US" smtClean="0"/>
              <a:pPr>
                <a:defRPr/>
              </a:pPr>
              <a:t>9</a:t>
            </a:fld>
            <a:endParaRPr lang="en-US"/>
          </a:p>
        </p:txBody>
      </p:sp>
    </p:spTree>
    <p:extLst>
      <p:ext uri="{BB962C8B-B14F-4D97-AF65-F5344CB8AC3E}">
        <p14:creationId xmlns:p14="http://schemas.microsoft.com/office/powerpoint/2010/main" val="243844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1_Title Slide">
    <p:spTree>
      <p:nvGrpSpPr>
        <p:cNvPr id="1" name=""/>
        <p:cNvGrpSpPr/>
        <p:nvPr/>
      </p:nvGrpSpPr>
      <p:grpSpPr>
        <a:xfrm>
          <a:off x="0" y="0"/>
          <a:ext cx="0" cy="0"/>
          <a:chOff x="0" y="0"/>
          <a:chExt cx="0" cy="0"/>
        </a:xfrm>
      </p:grpSpPr>
      <p:sp>
        <p:nvSpPr>
          <p:cNvPr id="6" name="Rectangle 13"/>
          <p:cNvSpPr>
            <a:spLocks noChangeArrowheads="1"/>
          </p:cNvSpPr>
          <p:nvPr/>
        </p:nvSpPr>
        <p:spPr bwMode="auto">
          <a:xfrm rot="5400000">
            <a:off x="3623637" y="-3620681"/>
            <a:ext cx="1899684" cy="914104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a:p>
        </p:txBody>
      </p:sp>
      <p:sp>
        <p:nvSpPr>
          <p:cNvPr id="10" name="Rectangle 4"/>
          <p:cNvSpPr>
            <a:spLocks noGrp="1" noChangeArrowheads="1"/>
          </p:cNvSpPr>
          <p:nvPr>
            <p:ph type="dt" sz="half" idx="10"/>
          </p:nvPr>
        </p:nvSpPr>
        <p:spPr>
          <a:xfrm>
            <a:off x="3768061" y="6085317"/>
            <a:ext cx="1610832" cy="304800"/>
          </a:xfrm>
        </p:spPr>
        <p:txBody>
          <a:bodyPr anchor="ctr"/>
          <a:lstStyle>
            <a:lvl1pPr algn="ctr">
              <a:defRPr>
                <a:solidFill>
                  <a:schemeClr val="tx1">
                    <a:lumMod val="50000"/>
                    <a:lumOff val="50000"/>
                  </a:schemeClr>
                </a:solidFill>
                <a:latin typeface="Arial" charset="0"/>
                <a:ea typeface="Arial" charset="0"/>
                <a:cs typeface="Arial" charset="0"/>
              </a:defRPr>
            </a:lvl1pPr>
          </a:lstStyle>
          <a:p>
            <a:pPr>
              <a:defRPr/>
            </a:pPr>
            <a:endParaRPr lang="en-US" dirty="0"/>
          </a:p>
        </p:txBody>
      </p:sp>
      <p:sp>
        <p:nvSpPr>
          <p:cNvPr id="11" name="Rectangle 3"/>
          <p:cNvSpPr>
            <a:spLocks noGrp="1" noChangeArrowheads="1"/>
          </p:cNvSpPr>
          <p:nvPr>
            <p:ph type="subTitle" idx="1"/>
          </p:nvPr>
        </p:nvSpPr>
        <p:spPr>
          <a:xfrm>
            <a:off x="946688" y="4661592"/>
            <a:ext cx="7239000" cy="1086040"/>
          </a:xfrm>
        </p:spPr>
        <p:txBody>
          <a:bodyPr anchor="t"/>
          <a:lstStyle>
            <a:lvl1pPr marL="0" indent="0" algn="ctr">
              <a:buFontTx/>
              <a:buNone/>
              <a:defRPr sz="1800" b="0" i="0" spc="100">
                <a:solidFill>
                  <a:srgbClr val="1B203D"/>
                </a:solidFill>
                <a:latin typeface="Arial" charset="0"/>
                <a:ea typeface="Arial" charset="0"/>
                <a:cs typeface="Arial" charset="0"/>
              </a:defRPr>
            </a:lvl1pPr>
          </a:lstStyle>
          <a:p>
            <a:r>
              <a:rPr lang="en-US" dirty="0"/>
              <a:t>Click to edit Master subtitle style</a:t>
            </a:r>
          </a:p>
        </p:txBody>
      </p:sp>
      <p:sp>
        <p:nvSpPr>
          <p:cNvPr id="12" name="Rectangle 2"/>
          <p:cNvSpPr>
            <a:spLocks noGrp="1" noChangeArrowheads="1"/>
          </p:cNvSpPr>
          <p:nvPr>
            <p:ph type="ctrTitle" hasCustomPrompt="1"/>
          </p:nvPr>
        </p:nvSpPr>
        <p:spPr>
          <a:xfrm>
            <a:off x="946688" y="2509285"/>
            <a:ext cx="7239000" cy="2048540"/>
          </a:xfrm>
        </p:spPr>
        <p:txBody>
          <a:bodyPr anchor="ctr"/>
          <a:lstStyle>
            <a:lvl1pPr algn="ctr">
              <a:spcAft>
                <a:spcPts val="0"/>
              </a:spcAft>
              <a:defRPr b="1">
                <a:solidFill>
                  <a:srgbClr val="1B203D"/>
                </a:solidFill>
                <a:latin typeface="Arial"/>
                <a:cs typeface="Arial"/>
              </a:defRPr>
            </a:lvl1pPr>
          </a:lstStyle>
          <a:p>
            <a:r>
              <a:rPr lang="en-US" dirty="0"/>
              <a:t>CLICK TO EDIT MASTER TITLE STYLE</a:t>
            </a:r>
          </a:p>
        </p:txBody>
      </p:sp>
      <p:sp>
        <p:nvSpPr>
          <p:cNvPr id="8" name="Rectangle 7"/>
          <p:cNvSpPr>
            <a:spLocks noChangeArrowheads="1"/>
          </p:cNvSpPr>
          <p:nvPr userDrawn="1"/>
        </p:nvSpPr>
        <p:spPr bwMode="auto">
          <a:xfrm rot="5400000">
            <a:off x="4421079" y="2135077"/>
            <a:ext cx="304800" cy="9141046"/>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96978" y="378615"/>
            <a:ext cx="1538420" cy="1092118"/>
          </a:xfrm>
          <a:prstGeom prst="rect">
            <a:avLst/>
          </a:prstGeom>
        </p:spPr>
      </p:pic>
    </p:spTree>
    <p:extLst>
      <p:ext uri="{BB962C8B-B14F-4D97-AF65-F5344CB8AC3E}">
        <p14:creationId xmlns:p14="http://schemas.microsoft.com/office/powerpoint/2010/main" val="1351855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2" name="Title 1"/>
          <p:cNvSpPr>
            <a:spLocks noGrp="1"/>
          </p:cNvSpPr>
          <p:nvPr>
            <p:ph type="title" hasCustomPrompt="1"/>
          </p:nvPr>
        </p:nvSpPr>
        <p:spPr>
          <a:xfrm>
            <a:off x="457200" y="147287"/>
            <a:ext cx="8305800" cy="990600"/>
          </a:xfrm>
        </p:spPr>
        <p:txBody>
          <a:bodyPr anchor="ctr"/>
          <a:lstStyle>
            <a:lvl1pPr>
              <a:defRPr sz="2800" cap="small" baseline="0">
                <a:solidFill>
                  <a:schemeClr val="bg1"/>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57200" y="1358555"/>
            <a:ext cx="8305800" cy="5001061"/>
          </a:xfrm>
        </p:spPr>
        <p:txBody>
          <a:bodyPr/>
          <a:lstStyle>
            <a:lvl1pPr>
              <a:buClr>
                <a:srgbClr val="003264"/>
              </a:buClr>
              <a:buFont typeface="Arial"/>
              <a:buChar char="•"/>
              <a:defRPr baseline="0">
                <a:solidFill>
                  <a:srgbClr val="1B203D"/>
                </a:solidFill>
              </a:defRPr>
            </a:lvl1pPr>
            <a:lvl2pPr>
              <a:defRPr baseline="0">
                <a:solidFill>
                  <a:srgbClr val="0070C0"/>
                </a:solidFill>
              </a:defRPr>
            </a:lvl2pPr>
            <a:lvl3pPr>
              <a:defRPr>
                <a:solidFill>
                  <a:srgbClr val="0070C0"/>
                </a:solidFill>
              </a:defRPr>
            </a:lvl3pPr>
            <a:lvl4pPr>
              <a:defRPr baseline="0">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64530E-D695-45C9-AFB6-E411BBE0972A}" type="slidenum">
              <a:rPr lang="en-US"/>
              <a:pPr>
                <a:defRPr/>
              </a:pPr>
              <a:t>‹#›</a:t>
            </a:fld>
            <a:endParaRPr lang="en-US" dirty="0"/>
          </a:p>
        </p:txBody>
      </p:sp>
      <p:sp>
        <p:nvSpPr>
          <p:cNvPr id="8"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extLst>
      <p:ext uri="{BB962C8B-B14F-4D97-AF65-F5344CB8AC3E}">
        <p14:creationId xmlns:p14="http://schemas.microsoft.com/office/powerpoint/2010/main" val="72816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2" name="Title 1"/>
          <p:cNvSpPr>
            <a:spLocks noGrp="1"/>
          </p:cNvSpPr>
          <p:nvPr>
            <p:ph type="title" hasCustomPrompt="1"/>
          </p:nvPr>
        </p:nvSpPr>
        <p:spPr/>
        <p:txBody>
          <a:bodyPr/>
          <a:lstStyle>
            <a:lvl1pPr>
              <a:defRPr sz="2800" cap="all" baseline="0"/>
            </a:lvl1pPr>
          </a:lstStyle>
          <a:p>
            <a:r>
              <a:rPr lang="en-US" dirty="0"/>
              <a:t>click to edit master title style</a:t>
            </a:r>
          </a:p>
        </p:txBody>
      </p:sp>
      <p:sp>
        <p:nvSpPr>
          <p:cNvPr id="3" name="Content Placeholder 2"/>
          <p:cNvSpPr>
            <a:spLocks noGrp="1"/>
          </p:cNvSpPr>
          <p:nvPr>
            <p:ph sz="half" idx="1"/>
          </p:nvPr>
        </p:nvSpPr>
        <p:spPr>
          <a:xfrm>
            <a:off x="457201" y="1358556"/>
            <a:ext cx="4081571" cy="5001061"/>
          </a:xfrm>
        </p:spPr>
        <p:txBody>
          <a:bodyPr anchor="t"/>
          <a:lstStyle>
            <a:lvl1pPr>
              <a:buClr>
                <a:srgbClr val="003264"/>
              </a:buClr>
              <a:buFont typeface="Arial"/>
              <a:buChar cha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358556"/>
            <a:ext cx="4114800" cy="5001061"/>
          </a:xfrm>
        </p:spPr>
        <p:txBody>
          <a:bodyPr anchor="t"/>
          <a:lstStyle>
            <a:lvl1pPr>
              <a:buClr>
                <a:srgbClr val="003264"/>
              </a:buClr>
              <a:buFont typeface="Arial"/>
              <a:buChar cha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4C9D31-C077-4F1D-9A24-5EC35A00F916}" type="slidenum">
              <a:rPr lang="en-US"/>
              <a:pPr>
                <a:defRPr/>
              </a:pPr>
              <a:t>‹#›</a:t>
            </a:fld>
            <a:endParaRPr lang="en-US"/>
          </a:p>
        </p:txBody>
      </p:sp>
      <p:sp>
        <p:nvSpPr>
          <p:cNvPr id="11"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Content, and 2 Content">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3" name="Content Placeholder 2"/>
          <p:cNvSpPr>
            <a:spLocks noGrp="1"/>
          </p:cNvSpPr>
          <p:nvPr>
            <p:ph sz="half" idx="1"/>
          </p:nvPr>
        </p:nvSpPr>
        <p:spPr>
          <a:xfrm>
            <a:off x="452893" y="1351145"/>
            <a:ext cx="4125260" cy="5008472"/>
          </a:xfrm>
        </p:spPr>
        <p:txBody>
          <a:bodyPr/>
          <a:lstStyle>
            <a:lvl1pPr>
              <a:buFont typeface="Arial"/>
              <a:buChar char="•"/>
              <a:defRPr sz="20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48201" y="1351144"/>
            <a:ext cx="4114287" cy="2439029"/>
          </a:xfrm>
        </p:spPr>
        <p:txBody>
          <a:bodyPr/>
          <a:lstStyle>
            <a:lvl1pPr>
              <a:buFont typeface="Arial"/>
              <a:buChar char="•"/>
              <a:defRPr sz="20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48201" y="3868932"/>
            <a:ext cx="4114287" cy="2490685"/>
          </a:xfrm>
        </p:spPr>
        <p:txBody>
          <a:bodyPr/>
          <a:lstStyle>
            <a:lvl1pPr>
              <a:buFont typeface="Arial"/>
              <a:buChar char="•"/>
              <a:defRPr sz="2000"/>
            </a:lvl1pPr>
            <a:lvl2pPr>
              <a:defRPr sz="19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EA02BB6-1A9C-452C-B494-FBD8DDFC7C76}" type="slidenum">
              <a:rPr lang="en-US"/>
              <a:pPr>
                <a:defRPr/>
              </a:pPr>
              <a:t>‹#›</a:t>
            </a:fld>
            <a:endParaRPr lang="en-US"/>
          </a:p>
        </p:txBody>
      </p:sp>
      <p:sp>
        <p:nvSpPr>
          <p:cNvPr id="12"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13" name="Rectangle 12"/>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3" name="Content Placeholder 2"/>
          <p:cNvSpPr>
            <a:spLocks noGrp="1"/>
          </p:cNvSpPr>
          <p:nvPr>
            <p:ph sz="quarter" idx="1"/>
          </p:nvPr>
        </p:nvSpPr>
        <p:spPr>
          <a:xfrm>
            <a:off x="452895" y="1301922"/>
            <a:ext cx="4076033" cy="2478407"/>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48201" y="1301922"/>
            <a:ext cx="4114287" cy="2478407"/>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52895" y="3937845"/>
            <a:ext cx="4076033" cy="2461151"/>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8201" y="3937845"/>
            <a:ext cx="4114287" cy="2461151"/>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A6E62A-80FB-44D8-8A0D-CECAD572AF87}" type="slidenum">
              <a:rPr lang="en-US"/>
              <a:pPr>
                <a:defRPr/>
              </a:pPr>
              <a:t>‹#›</a:t>
            </a:fld>
            <a:endParaRPr lang="en-US"/>
          </a:p>
        </p:txBody>
      </p:sp>
      <p:sp>
        <p:nvSpPr>
          <p:cNvPr id="11"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3" name="Table Placeholder 2"/>
          <p:cNvSpPr>
            <a:spLocks noGrp="1"/>
          </p:cNvSpPr>
          <p:nvPr>
            <p:ph type="tbl" idx="1" hasCustomPrompt="1"/>
          </p:nvPr>
        </p:nvSpPr>
        <p:spPr>
          <a:xfrm>
            <a:off x="452895" y="1348711"/>
            <a:ext cx="8309593" cy="5010907"/>
          </a:xfrm>
        </p:spPr>
        <p:txBody>
          <a:bodyPr anchor="ctr"/>
          <a:lstStyle>
            <a:lvl1pPr algn="ctr">
              <a:defRPr/>
            </a:lvl1pPr>
          </a:lstStyle>
          <a:p>
            <a:pPr lvl="0"/>
            <a:r>
              <a:rPr lang="en-US" noProof="0" dirty="0"/>
              <a:t>Table</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8180C0-0ACE-425D-849B-9C4339D9495E}" type="slidenum">
              <a:rPr lang="en-US"/>
              <a:pPr>
                <a:defRPr/>
              </a:pPr>
              <a:t>‹#›</a:t>
            </a:fld>
            <a:endParaRPr lang="en-US"/>
          </a:p>
        </p:txBody>
      </p:sp>
      <p:sp>
        <p:nvSpPr>
          <p:cNvPr id="8"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
        <p:nvSpPr>
          <p:cNvPr id="10"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0996" y="4800600"/>
            <a:ext cx="6685089" cy="566739"/>
          </a:xfrm>
        </p:spPr>
        <p:txBody>
          <a:bodyPr anchor="ctr"/>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210997" y="612775"/>
            <a:ext cx="6685089" cy="4114800"/>
          </a:xfrm>
        </p:spPr>
        <p:txBody>
          <a:bodyPr anchor="ctr"/>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210996" y="5367338"/>
            <a:ext cx="6685089"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4716E3-BCC5-4306-8204-3518F1026FEC}" type="slidenum">
              <a:rPr lang="en-US"/>
              <a:pPr>
                <a:defRPr/>
              </a:pPr>
              <a:t>‹#›</a:t>
            </a:fld>
            <a:endParaRPr lang="en-US"/>
          </a:p>
        </p:txBody>
      </p:sp>
      <p:sp>
        <p:nvSpPr>
          <p:cNvPr id="8"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sp>
        <p:nvSpPr>
          <p:cNvPr id="6" name="Rectangle 13"/>
          <p:cNvSpPr>
            <a:spLocks noChangeArrowheads="1"/>
          </p:cNvSpPr>
          <p:nvPr/>
        </p:nvSpPr>
        <p:spPr bwMode="auto">
          <a:xfrm rot="5400000">
            <a:off x="2066629" y="-219370"/>
            <a:ext cx="5013700" cy="914104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a:p>
        </p:txBody>
      </p:sp>
      <p:sp>
        <p:nvSpPr>
          <p:cNvPr id="10" name="Rectangle 4"/>
          <p:cNvSpPr>
            <a:spLocks noGrp="1" noChangeArrowheads="1"/>
          </p:cNvSpPr>
          <p:nvPr>
            <p:ph type="dt" sz="half" idx="10"/>
          </p:nvPr>
        </p:nvSpPr>
        <p:spPr>
          <a:xfrm>
            <a:off x="3768061" y="6085317"/>
            <a:ext cx="1610832" cy="304800"/>
          </a:xfrm>
        </p:spPr>
        <p:txBody>
          <a:bodyPr anchor="ctr"/>
          <a:lstStyle>
            <a:lvl1pPr algn="ctr">
              <a:defRPr>
                <a:solidFill>
                  <a:schemeClr val="bg1">
                    <a:lumMod val="75000"/>
                  </a:schemeClr>
                </a:solidFill>
                <a:latin typeface="Arial" charset="0"/>
                <a:ea typeface="Arial" charset="0"/>
                <a:cs typeface="Arial" charset="0"/>
              </a:defRPr>
            </a:lvl1pPr>
          </a:lstStyle>
          <a:p>
            <a:pPr>
              <a:defRPr/>
            </a:pPr>
            <a:endParaRPr lang="en-US" dirty="0"/>
          </a:p>
        </p:txBody>
      </p:sp>
      <p:sp>
        <p:nvSpPr>
          <p:cNvPr id="11" name="Rectangle 3"/>
          <p:cNvSpPr>
            <a:spLocks noGrp="1" noChangeArrowheads="1"/>
          </p:cNvSpPr>
          <p:nvPr>
            <p:ph type="subTitle" idx="1"/>
          </p:nvPr>
        </p:nvSpPr>
        <p:spPr>
          <a:xfrm>
            <a:off x="946688" y="4509981"/>
            <a:ext cx="7239000" cy="1086040"/>
          </a:xfrm>
        </p:spPr>
        <p:txBody>
          <a:bodyPr anchor="t"/>
          <a:lstStyle>
            <a:lvl1pPr marL="0" indent="0" algn="ctr">
              <a:buFontTx/>
              <a:buNone/>
              <a:defRPr sz="1800" b="0" i="0" spc="100">
                <a:solidFill>
                  <a:srgbClr val="FFFFCC"/>
                </a:solidFill>
                <a:latin typeface="Arial" charset="0"/>
                <a:ea typeface="Arial" charset="0"/>
                <a:cs typeface="Arial" charset="0"/>
              </a:defRPr>
            </a:lvl1pPr>
          </a:lstStyle>
          <a:p>
            <a:r>
              <a:rPr lang="en-US" dirty="0"/>
              <a:t>Click to edit Master subtitle style</a:t>
            </a:r>
          </a:p>
        </p:txBody>
      </p:sp>
      <p:sp>
        <p:nvSpPr>
          <p:cNvPr id="12" name="Rectangle 2"/>
          <p:cNvSpPr>
            <a:spLocks noGrp="1" noChangeArrowheads="1"/>
          </p:cNvSpPr>
          <p:nvPr>
            <p:ph type="ctrTitle" hasCustomPrompt="1"/>
          </p:nvPr>
        </p:nvSpPr>
        <p:spPr>
          <a:xfrm>
            <a:off x="946688" y="2357674"/>
            <a:ext cx="7239000" cy="2048540"/>
          </a:xfrm>
        </p:spPr>
        <p:txBody>
          <a:bodyPr anchor="ctr"/>
          <a:lstStyle>
            <a:lvl1pPr algn="ctr">
              <a:spcAft>
                <a:spcPts val="0"/>
              </a:spcAft>
              <a:defRPr b="1">
                <a:solidFill>
                  <a:schemeClr val="bg1"/>
                </a:solidFill>
                <a:latin typeface="Arial"/>
                <a:cs typeface="Arial"/>
              </a:defRPr>
            </a:lvl1pPr>
          </a:lstStyle>
          <a:p>
            <a:r>
              <a:rPr lang="en-US" dirty="0"/>
              <a:t>CLICK TO EDIT MASTER TITLE STYLE</a:t>
            </a:r>
          </a:p>
        </p:txBody>
      </p:sp>
      <p:sp>
        <p:nvSpPr>
          <p:cNvPr id="8" name="Rectangle 7"/>
          <p:cNvSpPr>
            <a:spLocks noChangeArrowheads="1"/>
          </p:cNvSpPr>
          <p:nvPr userDrawn="1"/>
        </p:nvSpPr>
        <p:spPr bwMode="auto">
          <a:xfrm rot="5400000">
            <a:off x="4421079" y="2135077"/>
            <a:ext cx="304800" cy="9141046"/>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sp>
        <p:nvSpPr>
          <p:cNvPr id="9" name="Rectangle 8"/>
          <p:cNvSpPr>
            <a:spLocks noChangeArrowheads="1"/>
          </p:cNvSpPr>
          <p:nvPr userDrawn="1"/>
        </p:nvSpPr>
        <p:spPr bwMode="auto">
          <a:xfrm rot="5400000">
            <a:off x="3644296" y="-3648115"/>
            <a:ext cx="1843787" cy="9141046"/>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01398" y="376091"/>
            <a:ext cx="1537842" cy="1092633"/>
          </a:xfrm>
          <a:prstGeom prst="rect">
            <a:avLst/>
          </a:prstGeom>
        </p:spPr>
      </p:pic>
    </p:spTree>
    <p:extLst>
      <p:ext uri="{BB962C8B-B14F-4D97-AF65-F5344CB8AC3E}">
        <p14:creationId xmlns:p14="http://schemas.microsoft.com/office/powerpoint/2010/main" val="1509777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0_Title Slide">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rot="5400000">
            <a:off x="4421079" y="2135077"/>
            <a:ext cx="304800" cy="9141046"/>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sp>
        <p:nvSpPr>
          <p:cNvPr id="9" name="Rectangle 8"/>
          <p:cNvSpPr>
            <a:spLocks noChangeArrowheads="1"/>
          </p:cNvSpPr>
          <p:nvPr userDrawn="1"/>
        </p:nvSpPr>
        <p:spPr bwMode="auto">
          <a:xfrm rot="5400000">
            <a:off x="3644296" y="-3648115"/>
            <a:ext cx="1843787" cy="9141046"/>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sp>
        <p:nvSpPr>
          <p:cNvPr id="13" name="Rectangle 4"/>
          <p:cNvSpPr>
            <a:spLocks noGrp="1" noChangeArrowheads="1"/>
          </p:cNvSpPr>
          <p:nvPr>
            <p:ph type="dt" sz="half" idx="10"/>
          </p:nvPr>
        </p:nvSpPr>
        <p:spPr>
          <a:xfrm>
            <a:off x="3768061" y="6085317"/>
            <a:ext cx="1610832" cy="304800"/>
          </a:xfrm>
        </p:spPr>
        <p:txBody>
          <a:bodyPr anchor="ctr"/>
          <a:lstStyle>
            <a:lvl1pPr algn="ctr">
              <a:defRPr>
                <a:solidFill>
                  <a:schemeClr val="tx1">
                    <a:lumMod val="50000"/>
                    <a:lumOff val="50000"/>
                  </a:schemeClr>
                </a:solidFill>
                <a:latin typeface="Arial" charset="0"/>
                <a:ea typeface="Arial" charset="0"/>
                <a:cs typeface="Arial" charset="0"/>
              </a:defRPr>
            </a:lvl1pPr>
          </a:lstStyle>
          <a:p>
            <a:pPr>
              <a:defRPr/>
            </a:pPr>
            <a:endParaRPr lang="en-US" dirty="0"/>
          </a:p>
        </p:txBody>
      </p:sp>
      <p:sp>
        <p:nvSpPr>
          <p:cNvPr id="14" name="Rectangle 3"/>
          <p:cNvSpPr>
            <a:spLocks noGrp="1" noChangeArrowheads="1"/>
          </p:cNvSpPr>
          <p:nvPr>
            <p:ph type="subTitle" idx="1"/>
          </p:nvPr>
        </p:nvSpPr>
        <p:spPr>
          <a:xfrm>
            <a:off x="946688" y="4661592"/>
            <a:ext cx="7239000" cy="1086040"/>
          </a:xfrm>
        </p:spPr>
        <p:txBody>
          <a:bodyPr anchor="t"/>
          <a:lstStyle>
            <a:lvl1pPr marL="0" indent="0" algn="ctr">
              <a:buFontTx/>
              <a:buNone/>
              <a:defRPr sz="1800" b="0" i="0" spc="100">
                <a:solidFill>
                  <a:srgbClr val="1B203D"/>
                </a:solidFill>
                <a:latin typeface="Arial" charset="0"/>
                <a:ea typeface="Arial" charset="0"/>
                <a:cs typeface="Arial" charset="0"/>
              </a:defRPr>
            </a:lvl1pPr>
          </a:lstStyle>
          <a:p>
            <a:r>
              <a:rPr lang="en-US" dirty="0"/>
              <a:t>Click to edit Master subtitle style</a:t>
            </a:r>
          </a:p>
        </p:txBody>
      </p:sp>
      <p:sp>
        <p:nvSpPr>
          <p:cNvPr id="15" name="Rectangle 2"/>
          <p:cNvSpPr>
            <a:spLocks noGrp="1" noChangeArrowheads="1"/>
          </p:cNvSpPr>
          <p:nvPr>
            <p:ph type="ctrTitle" hasCustomPrompt="1"/>
          </p:nvPr>
        </p:nvSpPr>
        <p:spPr>
          <a:xfrm>
            <a:off x="946688" y="2509285"/>
            <a:ext cx="7239000" cy="2048540"/>
          </a:xfrm>
        </p:spPr>
        <p:txBody>
          <a:bodyPr anchor="ctr"/>
          <a:lstStyle>
            <a:lvl1pPr algn="ctr">
              <a:spcAft>
                <a:spcPts val="0"/>
              </a:spcAft>
              <a:defRPr b="1">
                <a:solidFill>
                  <a:srgbClr val="1B203D"/>
                </a:solidFill>
                <a:latin typeface="Arial"/>
                <a:cs typeface="Arial"/>
              </a:defRPr>
            </a:lvl1pPr>
          </a:lstStyle>
          <a:p>
            <a:r>
              <a:rPr lang="en-US" dirty="0"/>
              <a:t>CLICK TO EDIT MASTER TITLE STYLE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01398" y="376091"/>
            <a:ext cx="1537842" cy="1092633"/>
          </a:xfrm>
          <a:prstGeom prst="rect">
            <a:avLst/>
          </a:prstGeom>
        </p:spPr>
      </p:pic>
    </p:spTree>
    <p:extLst>
      <p:ext uri="{BB962C8B-B14F-4D97-AF65-F5344CB8AC3E}">
        <p14:creationId xmlns:p14="http://schemas.microsoft.com/office/powerpoint/2010/main" val="9405151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6" name="Rectangle 13"/>
          <p:cNvSpPr>
            <a:spLocks noChangeArrowheads="1"/>
          </p:cNvSpPr>
          <p:nvPr/>
        </p:nvSpPr>
        <p:spPr bwMode="auto">
          <a:xfrm rot="5400000">
            <a:off x="1144478" y="-1141521"/>
            <a:ext cx="6858000" cy="914104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a:p>
        </p:txBody>
      </p:sp>
      <p:sp>
        <p:nvSpPr>
          <p:cNvPr id="15" name="Rectangle 2"/>
          <p:cNvSpPr>
            <a:spLocks noGrp="1" noChangeArrowheads="1"/>
          </p:cNvSpPr>
          <p:nvPr>
            <p:ph type="ctrTitle" hasCustomPrompt="1"/>
          </p:nvPr>
        </p:nvSpPr>
        <p:spPr>
          <a:xfrm>
            <a:off x="946688" y="659971"/>
            <a:ext cx="7239000" cy="2819400"/>
          </a:xfrm>
        </p:spPr>
        <p:txBody>
          <a:bodyPr anchor="b"/>
          <a:lstStyle>
            <a:lvl1pPr algn="ctr">
              <a:spcAft>
                <a:spcPts val="0"/>
              </a:spcAft>
              <a:defRPr b="1">
                <a:solidFill>
                  <a:schemeClr val="bg1"/>
                </a:solidFill>
                <a:latin typeface="Arial"/>
                <a:cs typeface="Arial"/>
              </a:defRPr>
            </a:lvl1pPr>
          </a:lstStyle>
          <a:p>
            <a:r>
              <a:rPr lang="en-US" dirty="0"/>
              <a:t>CLICK TO EDIT MASTER TITLE STYLE</a:t>
            </a:r>
          </a:p>
        </p:txBody>
      </p:sp>
      <p:sp>
        <p:nvSpPr>
          <p:cNvPr id="16" name="Rectangle 3"/>
          <p:cNvSpPr>
            <a:spLocks noGrp="1" noChangeArrowheads="1"/>
          </p:cNvSpPr>
          <p:nvPr>
            <p:ph type="subTitle" idx="1"/>
          </p:nvPr>
        </p:nvSpPr>
        <p:spPr>
          <a:xfrm>
            <a:off x="946688" y="3707969"/>
            <a:ext cx="7239000" cy="1371600"/>
          </a:xfrm>
        </p:spPr>
        <p:txBody>
          <a:bodyPr anchor="t"/>
          <a:lstStyle>
            <a:lvl1pPr marL="0" indent="0" algn="ctr">
              <a:buFontTx/>
              <a:buNone/>
              <a:defRPr sz="1800" b="0" i="0" spc="100">
                <a:solidFill>
                  <a:srgbClr val="FFFFCC"/>
                </a:solidFill>
                <a:latin typeface="Arial" charset="0"/>
                <a:ea typeface="Arial" charset="0"/>
                <a:cs typeface="Arial" charset="0"/>
              </a:defRPr>
            </a:lvl1pPr>
          </a:lstStyle>
          <a:p>
            <a:r>
              <a:rPr lang="en-US" dirty="0"/>
              <a:t>Click to edit Master subtitle style</a:t>
            </a:r>
          </a:p>
        </p:txBody>
      </p:sp>
      <p:sp>
        <p:nvSpPr>
          <p:cNvPr id="7" name="Rectangle 6"/>
          <p:cNvSpPr>
            <a:spLocks noChangeArrowheads="1"/>
          </p:cNvSpPr>
          <p:nvPr userDrawn="1"/>
        </p:nvSpPr>
        <p:spPr bwMode="auto">
          <a:xfrm rot="5400000">
            <a:off x="3644297" y="1365584"/>
            <a:ext cx="1843787" cy="9141046"/>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sp>
        <p:nvSpPr>
          <p:cNvPr id="18" name="Rectangle 4"/>
          <p:cNvSpPr>
            <a:spLocks noGrp="1" noChangeArrowheads="1"/>
          </p:cNvSpPr>
          <p:nvPr>
            <p:ph type="dt" sz="half" idx="10"/>
          </p:nvPr>
        </p:nvSpPr>
        <p:spPr>
          <a:xfrm>
            <a:off x="7086600" y="6400800"/>
            <a:ext cx="1905000" cy="304800"/>
          </a:xfrm>
        </p:spPr>
        <p:txBody>
          <a:bodyPr anchor="ctr"/>
          <a:lstStyle>
            <a:lvl1pPr algn="r">
              <a:defRPr>
                <a:solidFill>
                  <a:schemeClr val="bg1">
                    <a:lumMod val="75000"/>
                  </a:schemeClr>
                </a:solidFill>
                <a:latin typeface="Arial" charset="0"/>
                <a:ea typeface="Arial" charset="0"/>
                <a:cs typeface="Arial" charset="0"/>
              </a:defRPr>
            </a:lvl1pPr>
          </a:lstStyle>
          <a:p>
            <a:pPr>
              <a:defRPr/>
            </a:pP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01398" y="5383668"/>
            <a:ext cx="1537842" cy="1092633"/>
          </a:xfrm>
          <a:prstGeom prst="rect">
            <a:avLst/>
          </a:prstGeom>
        </p:spPr>
      </p:pic>
    </p:spTree>
    <p:extLst>
      <p:ext uri="{BB962C8B-B14F-4D97-AF65-F5344CB8AC3E}">
        <p14:creationId xmlns:p14="http://schemas.microsoft.com/office/powerpoint/2010/main" val="490189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rot="5400000">
            <a:off x="3644297" y="1365584"/>
            <a:ext cx="1843787" cy="9141046"/>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sp>
        <p:nvSpPr>
          <p:cNvPr id="18" name="Rectangle 4"/>
          <p:cNvSpPr>
            <a:spLocks noGrp="1" noChangeArrowheads="1"/>
          </p:cNvSpPr>
          <p:nvPr>
            <p:ph type="dt" sz="half" idx="10"/>
          </p:nvPr>
        </p:nvSpPr>
        <p:spPr>
          <a:xfrm>
            <a:off x="7086600" y="6400800"/>
            <a:ext cx="1905000" cy="304800"/>
          </a:xfrm>
        </p:spPr>
        <p:txBody>
          <a:bodyPr anchor="ctr"/>
          <a:lstStyle>
            <a:lvl1pPr algn="r">
              <a:defRPr>
                <a:solidFill>
                  <a:schemeClr val="bg1">
                    <a:lumMod val="75000"/>
                  </a:schemeClr>
                </a:solidFill>
                <a:latin typeface="Arial" charset="0"/>
                <a:ea typeface="Arial" charset="0"/>
                <a:cs typeface="Arial" charset="0"/>
              </a:defRPr>
            </a:lvl1pPr>
          </a:lstStyle>
          <a:p>
            <a:pPr>
              <a:defRPr/>
            </a:pPr>
            <a:endParaRPr lang="en-US" dirty="0"/>
          </a:p>
        </p:txBody>
      </p:sp>
      <p:sp>
        <p:nvSpPr>
          <p:cNvPr id="11" name="Rectangle 2"/>
          <p:cNvSpPr>
            <a:spLocks noGrp="1" noChangeArrowheads="1"/>
          </p:cNvSpPr>
          <p:nvPr>
            <p:ph type="ctrTitle" hasCustomPrompt="1"/>
          </p:nvPr>
        </p:nvSpPr>
        <p:spPr>
          <a:xfrm>
            <a:off x="946688" y="659971"/>
            <a:ext cx="7239000" cy="2582077"/>
          </a:xfrm>
        </p:spPr>
        <p:txBody>
          <a:bodyPr anchor="b"/>
          <a:lstStyle>
            <a:lvl1pPr algn="ctr">
              <a:spcAft>
                <a:spcPts val="0"/>
              </a:spcAft>
              <a:defRPr b="1">
                <a:solidFill>
                  <a:srgbClr val="1B203D"/>
                </a:solidFill>
                <a:latin typeface="Arial"/>
                <a:cs typeface="Arial"/>
              </a:defRPr>
            </a:lvl1pPr>
          </a:lstStyle>
          <a:p>
            <a:r>
              <a:rPr lang="en-US" dirty="0"/>
              <a:t>CLICK TO EDIT MASTER TITLE STYLE</a:t>
            </a:r>
          </a:p>
        </p:txBody>
      </p:sp>
      <p:sp>
        <p:nvSpPr>
          <p:cNvPr id="12" name="Rectangle 3"/>
          <p:cNvSpPr>
            <a:spLocks noGrp="1" noChangeArrowheads="1"/>
          </p:cNvSpPr>
          <p:nvPr>
            <p:ph type="subTitle" idx="1"/>
          </p:nvPr>
        </p:nvSpPr>
        <p:spPr>
          <a:xfrm>
            <a:off x="946688" y="3362155"/>
            <a:ext cx="7239000" cy="1371600"/>
          </a:xfrm>
        </p:spPr>
        <p:txBody>
          <a:bodyPr anchor="t"/>
          <a:lstStyle>
            <a:lvl1pPr marL="0" indent="0" algn="ctr">
              <a:buFontTx/>
              <a:buNone/>
              <a:defRPr sz="1800" b="0" i="0" spc="100">
                <a:solidFill>
                  <a:srgbClr val="1B203D"/>
                </a:solidFill>
                <a:latin typeface="Arial" charset="0"/>
                <a:ea typeface="Arial" charset="0"/>
                <a:cs typeface="Arial" charset="0"/>
              </a:defRPr>
            </a:lvl1pPr>
          </a:lstStyle>
          <a:p>
            <a:r>
              <a:rPr lang="en-US" dirty="0"/>
              <a:t>Click to edit Master subtitle style</a:t>
            </a:r>
          </a:p>
        </p:txBody>
      </p:sp>
      <p:sp>
        <p:nvSpPr>
          <p:cNvPr id="13" name="Rectangle 12"/>
          <p:cNvSpPr>
            <a:spLocks noChangeArrowheads="1"/>
          </p:cNvSpPr>
          <p:nvPr userDrawn="1"/>
        </p:nvSpPr>
        <p:spPr bwMode="auto">
          <a:xfrm rot="5400000">
            <a:off x="4516139" y="455721"/>
            <a:ext cx="114680" cy="9141046"/>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01398" y="5383668"/>
            <a:ext cx="1537842" cy="1092633"/>
          </a:xfrm>
          <a:prstGeom prst="rect">
            <a:avLst/>
          </a:prstGeom>
        </p:spPr>
      </p:pic>
    </p:spTree>
    <p:extLst>
      <p:ext uri="{BB962C8B-B14F-4D97-AF65-F5344CB8AC3E}">
        <p14:creationId xmlns:p14="http://schemas.microsoft.com/office/powerpoint/2010/main" val="9785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8_Title Slide">
    <p:spTree>
      <p:nvGrpSpPr>
        <p:cNvPr id="1" name=""/>
        <p:cNvGrpSpPr/>
        <p:nvPr/>
      </p:nvGrpSpPr>
      <p:grpSpPr>
        <a:xfrm>
          <a:off x="0" y="0"/>
          <a:ext cx="0" cy="0"/>
          <a:chOff x="0" y="0"/>
          <a:chExt cx="0" cy="0"/>
        </a:xfrm>
      </p:grpSpPr>
      <p:sp>
        <p:nvSpPr>
          <p:cNvPr id="6" name="Rectangle 13"/>
          <p:cNvSpPr>
            <a:spLocks noChangeArrowheads="1"/>
          </p:cNvSpPr>
          <p:nvPr/>
        </p:nvSpPr>
        <p:spPr bwMode="auto">
          <a:xfrm rot="5400000">
            <a:off x="3684262" y="1398263"/>
            <a:ext cx="1778432" cy="914104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a:p>
        </p:txBody>
      </p:sp>
      <p:sp>
        <p:nvSpPr>
          <p:cNvPr id="15" name="Rectangle 2"/>
          <p:cNvSpPr>
            <a:spLocks noGrp="1" noChangeArrowheads="1"/>
          </p:cNvSpPr>
          <p:nvPr>
            <p:ph type="ctrTitle" hasCustomPrompt="1"/>
          </p:nvPr>
        </p:nvSpPr>
        <p:spPr>
          <a:xfrm>
            <a:off x="946688" y="659971"/>
            <a:ext cx="7239000" cy="2582077"/>
          </a:xfrm>
        </p:spPr>
        <p:txBody>
          <a:bodyPr anchor="b"/>
          <a:lstStyle>
            <a:lvl1pPr algn="ctr">
              <a:spcAft>
                <a:spcPts val="0"/>
              </a:spcAft>
              <a:defRPr b="1">
                <a:solidFill>
                  <a:srgbClr val="1B203D"/>
                </a:solidFill>
                <a:latin typeface="Arial"/>
                <a:cs typeface="Arial"/>
              </a:defRPr>
            </a:lvl1pPr>
          </a:lstStyle>
          <a:p>
            <a:r>
              <a:rPr lang="en-US" dirty="0"/>
              <a:t>CLICK TO EDIT MASTER TITLE STYLE</a:t>
            </a:r>
          </a:p>
        </p:txBody>
      </p:sp>
      <p:sp>
        <p:nvSpPr>
          <p:cNvPr id="16" name="Rectangle 3"/>
          <p:cNvSpPr>
            <a:spLocks noGrp="1" noChangeArrowheads="1"/>
          </p:cNvSpPr>
          <p:nvPr>
            <p:ph type="subTitle" idx="1"/>
          </p:nvPr>
        </p:nvSpPr>
        <p:spPr>
          <a:xfrm>
            <a:off x="946688" y="3362155"/>
            <a:ext cx="7239000" cy="1371600"/>
          </a:xfrm>
        </p:spPr>
        <p:txBody>
          <a:bodyPr anchor="t"/>
          <a:lstStyle>
            <a:lvl1pPr marL="0" indent="0" algn="ctr">
              <a:buFontTx/>
              <a:buNone/>
              <a:defRPr sz="1800" b="0" i="0" spc="100">
                <a:solidFill>
                  <a:srgbClr val="1B203D"/>
                </a:solidFill>
                <a:latin typeface="Arial" charset="0"/>
                <a:ea typeface="Arial" charset="0"/>
                <a:cs typeface="Arial" charset="0"/>
              </a:defRPr>
            </a:lvl1pPr>
          </a:lstStyle>
          <a:p>
            <a:r>
              <a:rPr lang="en-US" dirty="0"/>
              <a:t>Click to edit Master subtitle style</a:t>
            </a:r>
          </a:p>
        </p:txBody>
      </p:sp>
      <p:sp>
        <p:nvSpPr>
          <p:cNvPr id="18" name="Rectangle 4"/>
          <p:cNvSpPr>
            <a:spLocks noGrp="1" noChangeArrowheads="1"/>
          </p:cNvSpPr>
          <p:nvPr>
            <p:ph type="dt" sz="half" idx="10"/>
          </p:nvPr>
        </p:nvSpPr>
        <p:spPr>
          <a:xfrm>
            <a:off x="7086600" y="6400800"/>
            <a:ext cx="1905000" cy="304800"/>
          </a:xfrm>
        </p:spPr>
        <p:txBody>
          <a:bodyPr anchor="ctr"/>
          <a:lstStyle>
            <a:lvl1pPr algn="r">
              <a:defRPr>
                <a:solidFill>
                  <a:schemeClr val="bg1">
                    <a:lumMod val="75000"/>
                  </a:schemeClr>
                </a:solidFill>
                <a:latin typeface="Arial" charset="0"/>
                <a:ea typeface="Arial" charset="0"/>
                <a:cs typeface="Arial" charset="0"/>
              </a:defRPr>
            </a:lvl1pPr>
          </a:lstStyle>
          <a:p>
            <a:pPr>
              <a:defRPr/>
            </a:pPr>
            <a:endParaRPr lang="en-US" dirty="0"/>
          </a:p>
        </p:txBody>
      </p:sp>
      <p:sp>
        <p:nvSpPr>
          <p:cNvPr id="7" name="Rectangle 6"/>
          <p:cNvSpPr>
            <a:spLocks noChangeArrowheads="1"/>
          </p:cNvSpPr>
          <p:nvPr userDrawn="1"/>
        </p:nvSpPr>
        <p:spPr bwMode="auto">
          <a:xfrm rot="5400000">
            <a:off x="4516139" y="455721"/>
            <a:ext cx="114680" cy="9141046"/>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65" y="5846908"/>
            <a:ext cx="5055446" cy="247770"/>
          </a:xfrm>
          <a:prstGeom prst="rect">
            <a:avLst/>
          </a:prstGeom>
        </p:spPr>
      </p:pic>
    </p:spTree>
    <p:extLst>
      <p:ext uri="{BB962C8B-B14F-4D97-AF65-F5344CB8AC3E}">
        <p14:creationId xmlns:p14="http://schemas.microsoft.com/office/powerpoint/2010/main" val="18803735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rot="5400000">
            <a:off x="1144478" y="-1141521"/>
            <a:ext cx="6858000" cy="9141044"/>
          </a:xfrm>
          <a:prstGeom prst="rect">
            <a:avLst/>
          </a:prstGeom>
          <a:solidFill>
            <a:schemeClr val="bg1"/>
          </a:solidFill>
          <a:ln w="9525">
            <a:noFill/>
            <a:miter lim="800000"/>
            <a:headEnd/>
            <a:tailEnd/>
          </a:ln>
          <a:effectLst/>
        </p:spPr>
        <p:txBody>
          <a:bodyPr wrap="none" anchor="ctr"/>
          <a:lstStyle/>
          <a:p>
            <a:pPr eaLnBrk="0" hangingPunct="0">
              <a:spcBef>
                <a:spcPct val="50000"/>
              </a:spcBef>
              <a:defRPr/>
            </a:pPr>
            <a:endParaRPr lang="en-US" sz="2000" dirty="0">
              <a:solidFill>
                <a:schemeClr val="bg1"/>
              </a:solidFill>
            </a:endParaRPr>
          </a:p>
        </p:txBody>
      </p:sp>
      <p:sp>
        <p:nvSpPr>
          <p:cNvPr id="7"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rgbClr val="1B203D"/>
                </a:solidFill>
                <a:latin typeface="Arial"/>
                <a:cs typeface="Arial"/>
              </a:defRPr>
            </a:lvl1pPr>
          </a:lstStyle>
          <a:p>
            <a:r>
              <a:rPr lang="en-US" dirty="0"/>
              <a:t>CLICK TO EDIT MASTER TITLE STYLE</a:t>
            </a:r>
          </a:p>
        </p:txBody>
      </p:sp>
      <p:sp>
        <p:nvSpPr>
          <p:cNvPr id="6" name="Rectangle 13"/>
          <p:cNvSpPr>
            <a:spLocks noChangeArrowheads="1"/>
          </p:cNvSpPr>
          <p:nvPr userDrawn="1"/>
        </p:nvSpPr>
        <p:spPr bwMode="auto">
          <a:xfrm rot="5400000">
            <a:off x="4029446" y="1743448"/>
            <a:ext cx="1088067" cy="9141046"/>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79" y="6190082"/>
            <a:ext cx="5055417" cy="247769"/>
          </a:xfrm>
          <a:prstGeom prst="rect">
            <a:avLst/>
          </a:prstGeom>
        </p:spPr>
      </p:pic>
    </p:spTree>
    <p:extLst>
      <p:ext uri="{BB962C8B-B14F-4D97-AF65-F5344CB8AC3E}">
        <p14:creationId xmlns:p14="http://schemas.microsoft.com/office/powerpoint/2010/main" val="14223887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13"/>
          <p:cNvSpPr>
            <a:spLocks noChangeArrowheads="1"/>
          </p:cNvSpPr>
          <p:nvPr userDrawn="1"/>
        </p:nvSpPr>
        <p:spPr bwMode="auto">
          <a:xfrm rot="5400000">
            <a:off x="1144478" y="-1141522"/>
            <a:ext cx="6858000" cy="914104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a:p>
        </p:txBody>
      </p:sp>
      <p:sp>
        <p:nvSpPr>
          <p:cNvPr id="7"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chemeClr val="bg1"/>
                </a:solidFill>
                <a:latin typeface="Arial"/>
                <a:cs typeface="Arial"/>
              </a:defRPr>
            </a:lvl1pPr>
          </a:lstStyle>
          <a:p>
            <a:r>
              <a:rPr lang="en-US" dirty="0"/>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65" y="6190082"/>
            <a:ext cx="5055446" cy="247770"/>
          </a:xfrm>
          <a:prstGeom prst="rect">
            <a:avLst/>
          </a:prstGeom>
        </p:spPr>
      </p:pic>
    </p:spTree>
    <p:extLst>
      <p:ext uri="{BB962C8B-B14F-4D97-AF65-F5344CB8AC3E}">
        <p14:creationId xmlns:p14="http://schemas.microsoft.com/office/powerpoint/2010/main" val="1189579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6" name="Rectangle 13"/>
          <p:cNvSpPr>
            <a:spLocks noChangeArrowheads="1"/>
          </p:cNvSpPr>
          <p:nvPr userDrawn="1"/>
        </p:nvSpPr>
        <p:spPr bwMode="auto">
          <a:xfrm rot="5400000">
            <a:off x="1144478" y="-1141521"/>
            <a:ext cx="6858000" cy="9141044"/>
          </a:xfrm>
          <a:prstGeom prst="rect">
            <a:avLst/>
          </a:prstGeom>
          <a:solidFill>
            <a:schemeClr val="bg1"/>
          </a:solidFill>
          <a:ln w="9525">
            <a:noFill/>
            <a:miter lim="800000"/>
            <a:headEnd/>
            <a:tailEnd/>
          </a:ln>
          <a:effectLst/>
        </p:spPr>
        <p:txBody>
          <a:bodyPr wrap="none" anchor="ctr"/>
          <a:lstStyle/>
          <a:p>
            <a:pPr eaLnBrk="0" hangingPunct="0">
              <a:spcBef>
                <a:spcPct val="50000"/>
              </a:spcBef>
              <a:defRPr/>
            </a:pPr>
            <a:endParaRPr lang="en-US" sz="2000">
              <a:solidFill>
                <a:schemeClr val="bg1"/>
              </a:solidFill>
            </a:endParaRPr>
          </a:p>
        </p:txBody>
      </p:sp>
      <p:sp>
        <p:nvSpPr>
          <p:cNvPr id="9" name="Picture Placeholder 2"/>
          <p:cNvSpPr>
            <a:spLocks noGrp="1"/>
          </p:cNvSpPr>
          <p:nvPr>
            <p:ph type="pic" idx="1"/>
          </p:nvPr>
        </p:nvSpPr>
        <p:spPr>
          <a:xfrm>
            <a:off x="1" y="1"/>
            <a:ext cx="9144000" cy="5769929"/>
          </a:xfrm>
        </p:spPr>
        <p:txBody>
          <a:bodyPr anchor="ctr"/>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a:t>Click icon to add picture</a:t>
            </a:r>
          </a:p>
        </p:txBody>
      </p:sp>
      <p:sp>
        <p:nvSpPr>
          <p:cNvPr id="10" name="Rectangle 13"/>
          <p:cNvSpPr>
            <a:spLocks noChangeArrowheads="1"/>
          </p:cNvSpPr>
          <p:nvPr userDrawn="1"/>
        </p:nvSpPr>
        <p:spPr bwMode="auto">
          <a:xfrm rot="5400000">
            <a:off x="4029446" y="1743448"/>
            <a:ext cx="1088067" cy="9141046"/>
          </a:xfrm>
          <a:prstGeom prst="rect">
            <a:avLst/>
          </a:prstGeom>
          <a:solidFill>
            <a:srgbClr val="F1AB1F"/>
          </a:solidFill>
          <a:ln w="9525">
            <a:solidFill>
              <a:srgbClr val="F1AB1F"/>
            </a:solid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79" y="6190082"/>
            <a:ext cx="5055417" cy="247769"/>
          </a:xfrm>
          <a:prstGeom prst="rect">
            <a:avLst/>
          </a:prstGeom>
        </p:spPr>
      </p:pic>
    </p:spTree>
    <p:extLst>
      <p:ext uri="{BB962C8B-B14F-4D97-AF65-F5344CB8AC3E}">
        <p14:creationId xmlns:p14="http://schemas.microsoft.com/office/powerpoint/2010/main" val="20436744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2" name="Title 1"/>
          <p:cNvSpPr>
            <a:spLocks noGrp="1"/>
          </p:cNvSpPr>
          <p:nvPr>
            <p:ph type="title" hasCustomPrompt="1"/>
          </p:nvPr>
        </p:nvSpPr>
        <p:spPr>
          <a:xfrm>
            <a:off x="446570" y="147287"/>
            <a:ext cx="8315201" cy="990600"/>
          </a:xfrm>
        </p:spPr>
        <p:txBody>
          <a:bodyPr anchor="ctr"/>
          <a:lstStyle>
            <a:lvl1pPr>
              <a:defRPr sz="2800" cap="small" baseline="0">
                <a:solidFill>
                  <a:srgbClr val="1B203D"/>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46568" y="1358555"/>
            <a:ext cx="8315202" cy="5001061"/>
          </a:xfrm>
        </p:spPr>
        <p:txBody>
          <a:bodyPr/>
          <a:lstStyle>
            <a:lvl1pPr>
              <a:buClr>
                <a:srgbClr val="003264"/>
              </a:buClr>
              <a:buFont typeface="Arial"/>
              <a:buChar char="•"/>
              <a:defRPr baseline="0">
                <a:solidFill>
                  <a:srgbClr val="1B203D"/>
                </a:solidFill>
              </a:defRPr>
            </a:lvl1pPr>
            <a:lvl2pPr>
              <a:defRPr baseline="0">
                <a:solidFill>
                  <a:srgbClr val="0070C0"/>
                </a:solidFill>
              </a:defRPr>
            </a:lvl2pPr>
            <a:lvl3pPr>
              <a:defRPr>
                <a:solidFill>
                  <a:srgbClr val="0070C0"/>
                </a:solidFill>
              </a:defRPr>
            </a:lvl3pPr>
            <a:lvl4pPr>
              <a:defRPr baseline="0">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766512" y="6553200"/>
            <a:ext cx="1995258" cy="304800"/>
          </a:xfrm>
          <a:ln/>
        </p:spPr>
        <p:txBody>
          <a:bodyPr/>
          <a:lstStyle>
            <a:lvl1pPr>
              <a:defRPr>
                <a:latin typeface="Arial" charset="0"/>
                <a:ea typeface="Arial" charset="0"/>
                <a:cs typeface="Arial" charset="0"/>
              </a:defRPr>
            </a:lvl1pPr>
          </a:lstStyle>
          <a:p>
            <a:pPr>
              <a:defRPr/>
            </a:pPr>
            <a:endParaRPr lang="en-US" dirty="0"/>
          </a:p>
        </p:txBody>
      </p:sp>
      <p:sp>
        <p:nvSpPr>
          <p:cNvPr id="5" name="Rectangle 5"/>
          <p:cNvSpPr>
            <a:spLocks noGrp="1" noChangeArrowheads="1"/>
          </p:cNvSpPr>
          <p:nvPr>
            <p:ph type="ftr" sz="quarter" idx="11"/>
          </p:nvPr>
        </p:nvSpPr>
        <p:spPr>
          <a:xfrm>
            <a:off x="446568" y="6553200"/>
            <a:ext cx="4927869" cy="304800"/>
          </a:xfrm>
          <a:ln/>
        </p:spPr>
        <p:txBody>
          <a:bodyPr/>
          <a:lstStyle>
            <a:lvl1pPr>
              <a:defRPr/>
            </a:lvl1pPr>
          </a:lstStyle>
          <a:p>
            <a:pPr>
              <a:defRPr/>
            </a:pPr>
            <a:endParaRPr lang="en-US" dirty="0"/>
          </a:p>
        </p:txBody>
      </p:sp>
    </p:spTree>
    <p:extLst>
      <p:ext uri="{BB962C8B-B14F-4D97-AF65-F5344CB8AC3E}">
        <p14:creationId xmlns:p14="http://schemas.microsoft.com/office/powerpoint/2010/main" val="1396549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2" name="Title 1"/>
          <p:cNvSpPr>
            <a:spLocks noGrp="1"/>
          </p:cNvSpPr>
          <p:nvPr>
            <p:ph type="title" hasCustomPrompt="1"/>
          </p:nvPr>
        </p:nvSpPr>
        <p:spPr>
          <a:xfrm>
            <a:off x="457200" y="147287"/>
            <a:ext cx="8305800" cy="990600"/>
          </a:xfrm>
        </p:spPr>
        <p:txBody>
          <a:bodyPr anchor="ctr"/>
          <a:lstStyle>
            <a:lvl1pPr>
              <a:defRPr sz="2800" cap="small" baseline="0">
                <a:solidFill>
                  <a:srgbClr val="1B203D"/>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57200" y="1358555"/>
            <a:ext cx="8305800" cy="5001061"/>
          </a:xfrm>
        </p:spPr>
        <p:txBody>
          <a:bodyPr/>
          <a:lstStyle>
            <a:lvl1pPr>
              <a:buClr>
                <a:srgbClr val="003264"/>
              </a:buClr>
              <a:buFont typeface="Arial"/>
              <a:buChar char="•"/>
              <a:defRPr baseline="0">
                <a:solidFill>
                  <a:srgbClr val="1B203D"/>
                </a:solidFill>
              </a:defRPr>
            </a:lvl1pPr>
            <a:lvl2pPr>
              <a:defRPr baseline="0">
                <a:solidFill>
                  <a:srgbClr val="0070C0"/>
                </a:solidFill>
              </a:defRPr>
            </a:lvl2pPr>
            <a:lvl3pPr>
              <a:defRPr>
                <a:solidFill>
                  <a:srgbClr val="0070C0"/>
                </a:solidFill>
              </a:defRPr>
            </a:lvl3pPr>
            <a:lvl4pPr>
              <a:defRPr baseline="0">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atin typeface="Arial Hebrew Scholar" charset="-79"/>
                <a:ea typeface="Arial Hebrew Scholar" charset="-79"/>
                <a:cs typeface="Arial Hebrew Scholar" charset="-79"/>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64530E-D695-45C9-AFB6-E411BBE0972A}" type="slidenum">
              <a:rPr lang="en-US"/>
              <a:pPr>
                <a:defRPr/>
              </a:pPr>
              <a:t>‹#›</a:t>
            </a:fld>
            <a:endParaRPr lang="en-US"/>
          </a:p>
        </p:txBody>
      </p:sp>
    </p:spTree>
    <p:extLst>
      <p:ext uri="{BB962C8B-B14F-4D97-AF65-F5344CB8AC3E}">
        <p14:creationId xmlns:p14="http://schemas.microsoft.com/office/powerpoint/2010/main" val="1378338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2" name="Title 1"/>
          <p:cNvSpPr>
            <a:spLocks noGrp="1"/>
          </p:cNvSpPr>
          <p:nvPr>
            <p:ph type="title" hasCustomPrompt="1"/>
          </p:nvPr>
        </p:nvSpPr>
        <p:spPr/>
        <p:txBody>
          <a:bodyPr/>
          <a:lstStyle>
            <a:lvl1pPr>
              <a:defRPr sz="2800" cap="all" baseline="0"/>
            </a:lvl1pPr>
          </a:lstStyle>
          <a:p>
            <a:r>
              <a:rPr lang="en-US" dirty="0"/>
              <a:t>click to edit master title style</a:t>
            </a:r>
          </a:p>
        </p:txBody>
      </p:sp>
      <p:sp>
        <p:nvSpPr>
          <p:cNvPr id="3" name="Content Placeholder 2"/>
          <p:cNvSpPr>
            <a:spLocks noGrp="1"/>
          </p:cNvSpPr>
          <p:nvPr>
            <p:ph sz="half" idx="1"/>
          </p:nvPr>
        </p:nvSpPr>
        <p:spPr>
          <a:xfrm>
            <a:off x="457201" y="1358556"/>
            <a:ext cx="4081571" cy="5001061"/>
          </a:xfrm>
        </p:spPr>
        <p:txBody>
          <a:bodyPr anchor="t"/>
          <a:lstStyle>
            <a:lvl1pPr>
              <a:buClr>
                <a:srgbClr val="003264"/>
              </a:buClr>
              <a:buFont typeface="Arial"/>
              <a:buChar cha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358556"/>
            <a:ext cx="4114800" cy="5001061"/>
          </a:xfrm>
        </p:spPr>
        <p:txBody>
          <a:bodyPr anchor="t"/>
          <a:lstStyle>
            <a:lvl1pPr>
              <a:buClr>
                <a:srgbClr val="003264"/>
              </a:buClr>
              <a:buFont typeface="Arial"/>
              <a:buChar cha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4C9D31-C077-4F1D-9A24-5EC35A00F916}" type="slidenum">
              <a:rPr lang="en-US"/>
              <a:pPr>
                <a:defRPr/>
              </a:pPr>
              <a:t>‹#›</a:t>
            </a:fld>
            <a:endParaRPr lang="en-US"/>
          </a:p>
        </p:txBody>
      </p:sp>
      <p:sp>
        <p:nvSpPr>
          <p:cNvPr id="11"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extLst>
      <p:ext uri="{BB962C8B-B14F-4D97-AF65-F5344CB8AC3E}">
        <p14:creationId xmlns:p14="http://schemas.microsoft.com/office/powerpoint/2010/main" val="15781595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Content, and 2 Content">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3" name="Content Placeholder 2"/>
          <p:cNvSpPr>
            <a:spLocks noGrp="1"/>
          </p:cNvSpPr>
          <p:nvPr>
            <p:ph sz="half" idx="1"/>
          </p:nvPr>
        </p:nvSpPr>
        <p:spPr>
          <a:xfrm>
            <a:off x="452893" y="1351145"/>
            <a:ext cx="4125260" cy="5008472"/>
          </a:xfrm>
        </p:spPr>
        <p:txBody>
          <a:bodyPr/>
          <a:lstStyle>
            <a:lvl1pPr>
              <a:buFont typeface="Arial"/>
              <a:buChar char="•"/>
              <a:defRPr sz="20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48201" y="1351144"/>
            <a:ext cx="4114287" cy="2439029"/>
          </a:xfrm>
        </p:spPr>
        <p:txBody>
          <a:bodyPr/>
          <a:lstStyle>
            <a:lvl1pPr>
              <a:buFont typeface="Arial"/>
              <a:buChar char="•"/>
              <a:defRPr sz="20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48201" y="3868932"/>
            <a:ext cx="4114287" cy="2490685"/>
          </a:xfrm>
        </p:spPr>
        <p:txBody>
          <a:bodyPr/>
          <a:lstStyle>
            <a:lvl1pPr>
              <a:buFont typeface="Arial"/>
              <a:buChar char="•"/>
              <a:defRPr sz="2000"/>
            </a:lvl1pPr>
            <a:lvl2pPr>
              <a:defRPr sz="19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EA02BB6-1A9C-452C-B494-FBD8DDFC7C76}" type="slidenum">
              <a:rPr lang="en-US"/>
              <a:pPr>
                <a:defRPr/>
              </a:pPr>
              <a:t>‹#›</a:t>
            </a:fld>
            <a:endParaRPr lang="en-US"/>
          </a:p>
        </p:txBody>
      </p:sp>
      <p:sp>
        <p:nvSpPr>
          <p:cNvPr id="12"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extLst>
      <p:ext uri="{BB962C8B-B14F-4D97-AF65-F5344CB8AC3E}">
        <p14:creationId xmlns:p14="http://schemas.microsoft.com/office/powerpoint/2010/main" val="20123293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13" name="Rectangle 12"/>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3" name="Content Placeholder 2"/>
          <p:cNvSpPr>
            <a:spLocks noGrp="1"/>
          </p:cNvSpPr>
          <p:nvPr>
            <p:ph sz="quarter" idx="1"/>
          </p:nvPr>
        </p:nvSpPr>
        <p:spPr>
          <a:xfrm>
            <a:off x="452895" y="1301922"/>
            <a:ext cx="4076033" cy="2478407"/>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48201" y="1301922"/>
            <a:ext cx="4114287" cy="2478407"/>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52895" y="3937845"/>
            <a:ext cx="4076033" cy="2461151"/>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8201" y="3937845"/>
            <a:ext cx="4114287" cy="2461151"/>
          </a:xfrm>
        </p:spPr>
        <p:txBody>
          <a:bodyPr/>
          <a:lstStyle>
            <a:lvl1pPr>
              <a:defRPr sz="2100"/>
            </a:lvl1pPr>
            <a:lvl2pPr>
              <a:defRPr sz="1800">
                <a:solidFill>
                  <a:srgbClr val="0070C0"/>
                </a:solidFill>
              </a:defRPr>
            </a:lvl2pPr>
            <a:lvl3pPr>
              <a:defRPr sz="1800">
                <a:solidFill>
                  <a:srgbClr val="0070C0"/>
                </a:solidFill>
              </a:defRPr>
            </a:lvl3pPr>
            <a:lvl4pPr>
              <a:defRPr sz="1600">
                <a:solidFill>
                  <a:srgbClr val="0070C0"/>
                </a:solidFill>
              </a:defRPr>
            </a:lvl4pPr>
            <a:lvl5pPr>
              <a:defRPr sz="14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A6E62A-80FB-44D8-8A0D-CECAD572AF87}" type="slidenum">
              <a:rPr lang="en-US"/>
              <a:pPr>
                <a:defRPr/>
              </a:pPr>
              <a:t>‹#›</a:t>
            </a:fld>
            <a:endParaRPr lang="en-US"/>
          </a:p>
        </p:txBody>
      </p:sp>
      <p:sp>
        <p:nvSpPr>
          <p:cNvPr id="11"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Tree>
    <p:extLst>
      <p:ext uri="{BB962C8B-B14F-4D97-AF65-F5344CB8AC3E}">
        <p14:creationId xmlns:p14="http://schemas.microsoft.com/office/powerpoint/2010/main" val="13065435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9" name="Rectangle 8"/>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3" name="Table Placeholder 2"/>
          <p:cNvSpPr>
            <a:spLocks noGrp="1"/>
          </p:cNvSpPr>
          <p:nvPr>
            <p:ph type="tbl" idx="1" hasCustomPrompt="1"/>
          </p:nvPr>
        </p:nvSpPr>
        <p:spPr>
          <a:xfrm>
            <a:off x="452895" y="1348711"/>
            <a:ext cx="8309593" cy="5010907"/>
          </a:xfrm>
        </p:spPr>
        <p:txBody>
          <a:bodyPr anchor="ctr"/>
          <a:lstStyle>
            <a:lvl1pPr algn="ctr">
              <a:defRPr/>
            </a:lvl1pPr>
          </a:lstStyle>
          <a:p>
            <a:pPr lvl="0"/>
            <a:r>
              <a:rPr lang="en-US" noProof="0" dirty="0"/>
              <a:t>Table</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8180C0-0ACE-425D-849B-9C4339D9495E}" type="slidenum">
              <a:rPr lang="en-US"/>
              <a:pPr>
                <a:defRPr/>
              </a:pPr>
              <a:t>‹#›</a:t>
            </a:fld>
            <a:endParaRPr lang="en-US"/>
          </a:p>
        </p:txBody>
      </p:sp>
      <p:sp>
        <p:nvSpPr>
          <p:cNvPr id="8" name="Title 1"/>
          <p:cNvSpPr>
            <a:spLocks noGrp="1"/>
          </p:cNvSpPr>
          <p:nvPr>
            <p:ph type="title" hasCustomPrompt="1"/>
          </p:nvPr>
        </p:nvSpPr>
        <p:spPr>
          <a:xfrm>
            <a:off x="457200" y="157131"/>
            <a:ext cx="8305800" cy="990600"/>
          </a:xfrm>
        </p:spPr>
        <p:txBody>
          <a:bodyPr/>
          <a:lstStyle>
            <a:lvl1pPr>
              <a:defRPr sz="2800" cap="all" baseline="0"/>
            </a:lvl1pPr>
          </a:lstStyle>
          <a:p>
            <a:r>
              <a:rPr lang="en-US" dirty="0"/>
              <a:t>click to edit master title style</a:t>
            </a:r>
          </a:p>
        </p:txBody>
      </p:sp>
      <p:sp>
        <p:nvSpPr>
          <p:cNvPr id="10"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extLst>
      <p:ext uri="{BB962C8B-B14F-4D97-AF65-F5344CB8AC3E}">
        <p14:creationId xmlns:p14="http://schemas.microsoft.com/office/powerpoint/2010/main" val="20212800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0996" y="4800600"/>
            <a:ext cx="6685089" cy="566739"/>
          </a:xfrm>
        </p:spPr>
        <p:txBody>
          <a:bodyPr anchor="ctr"/>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210997" y="612775"/>
            <a:ext cx="6685089" cy="4114800"/>
          </a:xfrm>
        </p:spPr>
        <p:txBody>
          <a:bodyPr anchor="ctr"/>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210996" y="5367338"/>
            <a:ext cx="6685089"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4716E3-BCC5-4306-8204-3518F1026FEC}" type="slidenum">
              <a:rPr lang="en-US"/>
              <a:pPr>
                <a:defRPr/>
              </a:pPr>
              <a:t>‹#›</a:t>
            </a:fld>
            <a:endParaRPr lang="en-US"/>
          </a:p>
        </p:txBody>
      </p:sp>
      <p:sp>
        <p:nvSpPr>
          <p:cNvPr id="8" name="Rectangle 4"/>
          <p:cNvSpPr>
            <a:spLocks noGrp="1" noChangeArrowheads="1"/>
          </p:cNvSpPr>
          <p:nvPr>
            <p:ph type="dt" sz="half" idx="10"/>
          </p:nvPr>
        </p:nvSpPr>
        <p:spPr>
          <a:xfrm>
            <a:off x="5867914" y="6553200"/>
            <a:ext cx="2893856" cy="304800"/>
          </a:xfrm>
          <a:ln/>
        </p:spPr>
        <p:txBody>
          <a:bodyPr/>
          <a:lstStyle>
            <a:lvl1pPr>
              <a:defRPr>
                <a:latin typeface="Arial" charset="0"/>
                <a:ea typeface="Arial" charset="0"/>
                <a:cs typeface="Arial" charset="0"/>
              </a:defRPr>
            </a:lvl1pPr>
          </a:lstStyle>
          <a:p>
            <a:pPr>
              <a:defRPr/>
            </a:pPr>
            <a:endParaRPr lang="en-US" dirty="0"/>
          </a:p>
        </p:txBody>
      </p:sp>
    </p:spTree>
    <p:extLst>
      <p:ext uri="{BB962C8B-B14F-4D97-AF65-F5344CB8AC3E}">
        <p14:creationId xmlns:p14="http://schemas.microsoft.com/office/powerpoint/2010/main" val="1969751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0_Title Slide">
    <p:spTree>
      <p:nvGrpSpPr>
        <p:cNvPr id="1" name=""/>
        <p:cNvGrpSpPr/>
        <p:nvPr/>
      </p:nvGrpSpPr>
      <p:grpSpPr>
        <a:xfrm>
          <a:off x="0" y="0"/>
          <a:ext cx="0" cy="0"/>
          <a:chOff x="0" y="0"/>
          <a:chExt cx="0" cy="0"/>
        </a:xfrm>
      </p:grpSpPr>
      <p:sp>
        <p:nvSpPr>
          <p:cNvPr id="9" name="Rectangle 13"/>
          <p:cNvSpPr>
            <a:spLocks noChangeArrowheads="1"/>
          </p:cNvSpPr>
          <p:nvPr userDrawn="1"/>
        </p:nvSpPr>
        <p:spPr bwMode="auto">
          <a:xfrm rot="5400000">
            <a:off x="1144478" y="-1141521"/>
            <a:ext cx="6858000" cy="914104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a:p>
        </p:txBody>
      </p:sp>
      <p:sp>
        <p:nvSpPr>
          <p:cNvPr id="14" name="Rectangle 4"/>
          <p:cNvSpPr>
            <a:spLocks noGrp="1" noChangeArrowheads="1"/>
          </p:cNvSpPr>
          <p:nvPr>
            <p:ph type="dt" sz="half" idx="10"/>
          </p:nvPr>
        </p:nvSpPr>
        <p:spPr>
          <a:xfrm>
            <a:off x="3768061" y="5745753"/>
            <a:ext cx="1610832" cy="304800"/>
          </a:xfrm>
        </p:spPr>
        <p:txBody>
          <a:bodyPr anchor="ctr"/>
          <a:lstStyle>
            <a:lvl1pPr algn="ctr">
              <a:defRPr>
                <a:solidFill>
                  <a:schemeClr val="bg1">
                    <a:lumMod val="75000"/>
                  </a:schemeClr>
                </a:solidFill>
                <a:latin typeface="Arial" charset="0"/>
                <a:ea typeface="Arial" charset="0"/>
                <a:cs typeface="Arial" charset="0"/>
              </a:defRPr>
            </a:lvl1pPr>
          </a:lstStyle>
          <a:p>
            <a:pPr>
              <a:defRPr/>
            </a:pPr>
            <a:endParaRPr lang="en-US" dirty="0"/>
          </a:p>
        </p:txBody>
      </p:sp>
      <p:sp>
        <p:nvSpPr>
          <p:cNvPr id="15" name="Rectangle 3"/>
          <p:cNvSpPr>
            <a:spLocks noGrp="1" noChangeArrowheads="1"/>
          </p:cNvSpPr>
          <p:nvPr>
            <p:ph type="subTitle" idx="1"/>
          </p:nvPr>
        </p:nvSpPr>
        <p:spPr>
          <a:xfrm>
            <a:off x="946688" y="4461865"/>
            <a:ext cx="7239000" cy="1086040"/>
          </a:xfrm>
        </p:spPr>
        <p:txBody>
          <a:bodyPr anchor="t"/>
          <a:lstStyle>
            <a:lvl1pPr marL="0" indent="0" algn="ctr">
              <a:buFontTx/>
              <a:buNone/>
              <a:defRPr sz="1800" b="0" i="0" spc="100">
                <a:solidFill>
                  <a:srgbClr val="FFFFCC"/>
                </a:solidFill>
                <a:latin typeface="Arial" charset="0"/>
                <a:ea typeface="Arial" charset="0"/>
                <a:cs typeface="Arial" charset="0"/>
              </a:defRPr>
            </a:lvl1pPr>
          </a:lstStyle>
          <a:p>
            <a:r>
              <a:rPr lang="en-US" dirty="0"/>
              <a:t>Click to edit Master subtitle style</a:t>
            </a:r>
          </a:p>
        </p:txBody>
      </p:sp>
      <p:sp>
        <p:nvSpPr>
          <p:cNvPr id="16" name="Rectangle 2"/>
          <p:cNvSpPr>
            <a:spLocks noGrp="1" noChangeArrowheads="1"/>
          </p:cNvSpPr>
          <p:nvPr>
            <p:ph type="ctrTitle" hasCustomPrompt="1"/>
          </p:nvPr>
        </p:nvSpPr>
        <p:spPr>
          <a:xfrm>
            <a:off x="946688" y="2309558"/>
            <a:ext cx="7239000" cy="2048540"/>
          </a:xfrm>
        </p:spPr>
        <p:txBody>
          <a:bodyPr anchor="ctr"/>
          <a:lstStyle>
            <a:lvl1pPr algn="ctr">
              <a:spcAft>
                <a:spcPts val="0"/>
              </a:spcAft>
              <a:defRPr b="1">
                <a:solidFill>
                  <a:schemeClr val="bg1"/>
                </a:solidFill>
                <a:latin typeface="Arial"/>
                <a:cs typeface="Arial"/>
              </a:defRPr>
            </a:lvl1pPr>
          </a:lstStyle>
          <a:p>
            <a:r>
              <a:rPr lang="en-US" dirty="0"/>
              <a:t>CLICK TO EDIT MASTER TITLE STYLE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96978" y="378615"/>
            <a:ext cx="1538420" cy="1092118"/>
          </a:xfrm>
          <a:prstGeom prst="rect">
            <a:avLst/>
          </a:prstGeom>
        </p:spPr>
      </p:pic>
    </p:spTree>
    <p:extLst>
      <p:ext uri="{BB962C8B-B14F-4D97-AF65-F5344CB8AC3E}">
        <p14:creationId xmlns:p14="http://schemas.microsoft.com/office/powerpoint/2010/main" val="131037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rot="5400000">
            <a:off x="1144478" y="-1141521"/>
            <a:ext cx="6858000" cy="9141044"/>
          </a:xfrm>
          <a:prstGeom prst="rect">
            <a:avLst/>
          </a:prstGeom>
          <a:solidFill>
            <a:schemeClr val="bg1"/>
          </a:solidFill>
          <a:ln w="9525">
            <a:noFill/>
            <a:miter lim="800000"/>
            <a:headEnd/>
            <a:tailEnd/>
          </a:ln>
          <a:effectLst/>
        </p:spPr>
        <p:txBody>
          <a:bodyPr wrap="none" anchor="ctr"/>
          <a:lstStyle/>
          <a:p>
            <a:pPr eaLnBrk="0" hangingPunct="0">
              <a:spcBef>
                <a:spcPct val="50000"/>
              </a:spcBef>
              <a:defRPr/>
            </a:pPr>
            <a:endParaRPr lang="en-US" sz="2000" dirty="0">
              <a:solidFill>
                <a:schemeClr val="bg1"/>
              </a:solidFill>
            </a:endParaRPr>
          </a:p>
        </p:txBody>
      </p:sp>
      <p:sp>
        <p:nvSpPr>
          <p:cNvPr id="5" name="Rectangle 13"/>
          <p:cNvSpPr>
            <a:spLocks noChangeArrowheads="1"/>
          </p:cNvSpPr>
          <p:nvPr userDrawn="1"/>
        </p:nvSpPr>
        <p:spPr bwMode="auto">
          <a:xfrm rot="5400000">
            <a:off x="4029445" y="1743445"/>
            <a:ext cx="1088068" cy="914104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a:p>
        </p:txBody>
      </p:sp>
      <p:sp>
        <p:nvSpPr>
          <p:cNvPr id="7"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rgbClr val="1B203D"/>
                </a:solidFill>
                <a:latin typeface="Arial"/>
                <a:cs typeface="Arial"/>
              </a:defRPr>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65" y="6190082"/>
            <a:ext cx="5055446" cy="24777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rot="5400000">
            <a:off x="1144478" y="-1141521"/>
            <a:ext cx="6858000" cy="9141044"/>
          </a:xfrm>
          <a:prstGeom prst="rect">
            <a:avLst/>
          </a:prstGeom>
          <a:solidFill>
            <a:schemeClr val="bg1"/>
          </a:solidFill>
          <a:ln w="9525">
            <a:noFill/>
            <a:miter lim="800000"/>
            <a:headEnd/>
            <a:tailEnd/>
          </a:ln>
          <a:effectLst/>
        </p:spPr>
        <p:txBody>
          <a:bodyPr wrap="none" anchor="ctr"/>
          <a:lstStyle/>
          <a:p>
            <a:pPr eaLnBrk="0" hangingPunct="0">
              <a:spcBef>
                <a:spcPct val="50000"/>
              </a:spcBef>
              <a:defRPr/>
            </a:pPr>
            <a:endParaRPr lang="en-US" sz="2000" dirty="0">
              <a:solidFill>
                <a:schemeClr val="bg1"/>
              </a:solidFill>
            </a:endParaRPr>
          </a:p>
        </p:txBody>
      </p:sp>
      <p:sp>
        <p:nvSpPr>
          <p:cNvPr id="7"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rgbClr val="1B203D"/>
                </a:solidFill>
                <a:latin typeface="Arial"/>
                <a:cs typeface="Arial"/>
              </a:defRPr>
            </a:lvl1pPr>
          </a:lstStyle>
          <a:p>
            <a:r>
              <a:rPr lang="en-US" dirty="0"/>
              <a:t>CLICK TO EDIT MASTER TITLE STYLE</a:t>
            </a:r>
          </a:p>
        </p:txBody>
      </p:sp>
      <p:sp>
        <p:nvSpPr>
          <p:cNvPr id="6" name="Rectangle 13"/>
          <p:cNvSpPr>
            <a:spLocks noChangeArrowheads="1"/>
          </p:cNvSpPr>
          <p:nvPr userDrawn="1"/>
        </p:nvSpPr>
        <p:spPr bwMode="auto">
          <a:xfrm rot="5400000">
            <a:off x="4029446" y="1743448"/>
            <a:ext cx="1088067" cy="9141046"/>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r>
              <a:rPr lang="en-US" sz="2000" dirty="0">
                <a:solidFill>
                  <a:srgbClr val="FFCC00"/>
                </a:solidFill>
              </a:rPr>
              <a:t> </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79" y="6190082"/>
            <a:ext cx="5055417" cy="247769"/>
          </a:xfrm>
          <a:prstGeom prst="rect">
            <a:avLst/>
          </a:prstGeom>
        </p:spPr>
      </p:pic>
    </p:spTree>
    <p:extLst>
      <p:ext uri="{BB962C8B-B14F-4D97-AF65-F5344CB8AC3E}">
        <p14:creationId xmlns:p14="http://schemas.microsoft.com/office/powerpoint/2010/main" val="159217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13"/>
          <p:cNvSpPr>
            <a:spLocks noChangeArrowheads="1"/>
          </p:cNvSpPr>
          <p:nvPr userDrawn="1"/>
        </p:nvSpPr>
        <p:spPr bwMode="auto">
          <a:xfrm rot="5400000">
            <a:off x="1144478" y="-1141522"/>
            <a:ext cx="6858000" cy="914104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a:p>
        </p:txBody>
      </p:sp>
      <p:sp>
        <p:nvSpPr>
          <p:cNvPr id="7"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chemeClr val="bg1"/>
                </a:solidFill>
                <a:latin typeface="Arial"/>
                <a:cs typeface="Arial"/>
              </a:defRPr>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65" y="6190082"/>
            <a:ext cx="5055446" cy="247770"/>
          </a:xfrm>
          <a:prstGeom prst="rect">
            <a:avLst/>
          </a:prstGeom>
        </p:spPr>
      </p:pic>
    </p:spTree>
    <p:extLst>
      <p:ext uri="{BB962C8B-B14F-4D97-AF65-F5344CB8AC3E}">
        <p14:creationId xmlns:p14="http://schemas.microsoft.com/office/powerpoint/2010/main" val="1197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5" name="Rectangle 13"/>
          <p:cNvSpPr>
            <a:spLocks noChangeArrowheads="1"/>
          </p:cNvSpPr>
          <p:nvPr userDrawn="1"/>
        </p:nvSpPr>
        <p:spPr bwMode="auto">
          <a:xfrm rot="5400000">
            <a:off x="1144478" y="-1141522"/>
            <a:ext cx="6858000" cy="9141044"/>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endParaRPr lang="en-US" sz="2000"/>
          </a:p>
        </p:txBody>
      </p:sp>
      <p:sp>
        <p:nvSpPr>
          <p:cNvPr id="9" name="Rectangle 2"/>
          <p:cNvSpPr>
            <a:spLocks noGrp="1" noChangeArrowheads="1"/>
          </p:cNvSpPr>
          <p:nvPr>
            <p:ph type="ctrTitle" hasCustomPrompt="1"/>
          </p:nvPr>
        </p:nvSpPr>
        <p:spPr>
          <a:xfrm>
            <a:off x="946688" y="1921457"/>
            <a:ext cx="7239000" cy="2048540"/>
          </a:xfrm>
        </p:spPr>
        <p:txBody>
          <a:bodyPr anchor="ctr"/>
          <a:lstStyle>
            <a:lvl1pPr algn="ctr">
              <a:spcAft>
                <a:spcPts val="0"/>
              </a:spcAft>
              <a:defRPr sz="2100" b="1">
                <a:solidFill>
                  <a:srgbClr val="1B203D"/>
                </a:solidFill>
                <a:latin typeface="Arial"/>
                <a:cs typeface="Arial"/>
              </a:defRPr>
            </a:lvl1pPr>
          </a:lstStyle>
          <a:p>
            <a:r>
              <a:rPr lang="en-US" dirty="0"/>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79" y="6190082"/>
            <a:ext cx="5055417" cy="247769"/>
          </a:xfrm>
          <a:prstGeom prst="rect">
            <a:avLst/>
          </a:prstGeom>
        </p:spPr>
      </p:pic>
    </p:spTree>
    <p:extLst>
      <p:ext uri="{BB962C8B-B14F-4D97-AF65-F5344CB8AC3E}">
        <p14:creationId xmlns:p14="http://schemas.microsoft.com/office/powerpoint/2010/main" val="58891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rot="5400000">
            <a:off x="1144478" y="-1141521"/>
            <a:ext cx="6858000" cy="9141044"/>
          </a:xfrm>
          <a:prstGeom prst="rect">
            <a:avLst/>
          </a:prstGeom>
          <a:solidFill>
            <a:schemeClr val="bg1"/>
          </a:solidFill>
          <a:ln w="9525">
            <a:noFill/>
            <a:miter lim="800000"/>
            <a:headEnd/>
            <a:tailEnd/>
          </a:ln>
          <a:effectLst/>
        </p:spPr>
        <p:txBody>
          <a:bodyPr wrap="none" anchor="ctr"/>
          <a:lstStyle/>
          <a:p>
            <a:pPr eaLnBrk="0" hangingPunct="0">
              <a:spcBef>
                <a:spcPct val="50000"/>
              </a:spcBef>
              <a:defRPr/>
            </a:pPr>
            <a:endParaRPr lang="en-US" sz="2000">
              <a:solidFill>
                <a:schemeClr val="bg1"/>
              </a:solidFill>
            </a:endParaRPr>
          </a:p>
        </p:txBody>
      </p:sp>
      <p:sp>
        <p:nvSpPr>
          <p:cNvPr id="5" name="Rectangle 13"/>
          <p:cNvSpPr>
            <a:spLocks noChangeArrowheads="1"/>
          </p:cNvSpPr>
          <p:nvPr userDrawn="1"/>
        </p:nvSpPr>
        <p:spPr bwMode="auto">
          <a:xfrm rot="5400000">
            <a:off x="4029445" y="1743445"/>
            <a:ext cx="1088068" cy="914104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a:p>
        </p:txBody>
      </p:sp>
      <p:sp>
        <p:nvSpPr>
          <p:cNvPr id="6" name="Picture Placeholder 2"/>
          <p:cNvSpPr>
            <a:spLocks noGrp="1"/>
          </p:cNvSpPr>
          <p:nvPr>
            <p:ph type="pic" idx="1"/>
          </p:nvPr>
        </p:nvSpPr>
        <p:spPr>
          <a:xfrm>
            <a:off x="1" y="1"/>
            <a:ext cx="9144000" cy="5769929"/>
          </a:xfrm>
        </p:spPr>
        <p:txBody>
          <a:bodyPr anchor="ctr"/>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dirty="0"/>
              <a:t>Click icon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8465" y="6190082"/>
            <a:ext cx="5055446" cy="247770"/>
          </a:xfrm>
          <a:prstGeom prst="rect">
            <a:avLst/>
          </a:prstGeom>
        </p:spPr>
      </p:pic>
    </p:spTree>
    <p:extLst>
      <p:ext uri="{BB962C8B-B14F-4D97-AF65-F5344CB8AC3E}">
        <p14:creationId xmlns:p14="http://schemas.microsoft.com/office/powerpoint/2010/main" val="1577442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bwMode="auto">
          <a:xfrm>
            <a:off x="0" y="1151819"/>
            <a:ext cx="9144000" cy="4001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377"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2" name="Title 1"/>
          <p:cNvSpPr>
            <a:spLocks noGrp="1"/>
          </p:cNvSpPr>
          <p:nvPr>
            <p:ph type="title" hasCustomPrompt="1"/>
          </p:nvPr>
        </p:nvSpPr>
        <p:spPr>
          <a:xfrm>
            <a:off x="446570" y="147287"/>
            <a:ext cx="8315201" cy="990600"/>
          </a:xfrm>
        </p:spPr>
        <p:txBody>
          <a:bodyPr anchor="ctr"/>
          <a:lstStyle>
            <a:lvl1pPr>
              <a:defRPr sz="2800" cap="small" baseline="0">
                <a:solidFill>
                  <a:schemeClr val="bg1"/>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46568" y="1358555"/>
            <a:ext cx="8315202" cy="5001061"/>
          </a:xfrm>
        </p:spPr>
        <p:txBody>
          <a:bodyPr/>
          <a:lstStyle>
            <a:lvl1pPr>
              <a:buClr>
                <a:srgbClr val="003264"/>
              </a:buClr>
              <a:buFont typeface="Arial"/>
              <a:buChar char="•"/>
              <a:defRPr baseline="0">
                <a:solidFill>
                  <a:srgbClr val="1B203D"/>
                </a:solidFill>
              </a:defRPr>
            </a:lvl1pPr>
            <a:lvl2pPr>
              <a:defRPr baseline="0">
                <a:solidFill>
                  <a:srgbClr val="0070C0"/>
                </a:solidFill>
              </a:defRPr>
            </a:lvl2pPr>
            <a:lvl3pPr>
              <a:defRPr>
                <a:solidFill>
                  <a:srgbClr val="0070C0"/>
                </a:solidFill>
              </a:defRPr>
            </a:lvl3pPr>
            <a:lvl4pPr>
              <a:defRPr baseline="0">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766512" y="6553200"/>
            <a:ext cx="1995258" cy="304800"/>
          </a:xfrm>
          <a:ln/>
        </p:spPr>
        <p:txBody>
          <a:bodyPr/>
          <a:lstStyle>
            <a:lvl1pPr>
              <a:defRPr>
                <a:latin typeface="Arial" charset="0"/>
                <a:ea typeface="Arial" charset="0"/>
                <a:cs typeface="Arial" charset="0"/>
              </a:defRPr>
            </a:lvl1pPr>
          </a:lstStyle>
          <a:p>
            <a:pPr>
              <a:defRPr/>
            </a:pPr>
            <a:endParaRPr lang="en-US" dirty="0"/>
          </a:p>
        </p:txBody>
      </p:sp>
      <p:sp>
        <p:nvSpPr>
          <p:cNvPr id="5" name="Rectangle 5"/>
          <p:cNvSpPr>
            <a:spLocks noGrp="1" noChangeArrowheads="1"/>
          </p:cNvSpPr>
          <p:nvPr>
            <p:ph type="ftr" sz="quarter" idx="11"/>
          </p:nvPr>
        </p:nvSpPr>
        <p:spPr>
          <a:xfrm>
            <a:off x="446568" y="6553200"/>
            <a:ext cx="4927869" cy="304800"/>
          </a:xfrm>
          <a:ln/>
        </p:spPr>
        <p:txBody>
          <a:bodyPr/>
          <a:lstStyle>
            <a:lvl1pPr>
              <a:defRPr>
                <a:solidFill>
                  <a:srgbClr val="1B203D"/>
                </a:solidFill>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3"/>
          <p:cNvSpPr>
            <a:spLocks noChangeArrowheads="1"/>
          </p:cNvSpPr>
          <p:nvPr userDrawn="1"/>
        </p:nvSpPr>
        <p:spPr bwMode="auto">
          <a:xfrm rot="5400000">
            <a:off x="4303822" y="2020778"/>
            <a:ext cx="533400" cy="9141044"/>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endParaRPr lang="en-US" sz="2000"/>
          </a:p>
        </p:txBody>
      </p:sp>
      <p:sp>
        <p:nvSpPr>
          <p:cNvPr id="11" name="Rectangle 13"/>
          <p:cNvSpPr>
            <a:spLocks noChangeArrowheads="1"/>
          </p:cNvSpPr>
          <p:nvPr userDrawn="1"/>
        </p:nvSpPr>
        <p:spPr bwMode="auto">
          <a:xfrm rot="5400000">
            <a:off x="4004537" y="-4001581"/>
            <a:ext cx="1137884" cy="914104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a:p>
        </p:txBody>
      </p:sp>
      <p:sp>
        <p:nvSpPr>
          <p:cNvPr id="4098" name="Rectangle 2"/>
          <p:cNvSpPr>
            <a:spLocks noGrp="1" noChangeArrowheads="1"/>
          </p:cNvSpPr>
          <p:nvPr>
            <p:ph type="title"/>
          </p:nvPr>
        </p:nvSpPr>
        <p:spPr bwMode="auto">
          <a:xfrm>
            <a:off x="457200" y="147284"/>
            <a:ext cx="83058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4099" name="Rectangle 3"/>
          <p:cNvSpPr>
            <a:spLocks noGrp="1" noChangeArrowheads="1"/>
          </p:cNvSpPr>
          <p:nvPr>
            <p:ph type="body" idx="1"/>
          </p:nvPr>
        </p:nvSpPr>
        <p:spPr bwMode="auto">
          <a:xfrm>
            <a:off x="457200" y="1368402"/>
            <a:ext cx="8305800" cy="4956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5848222" y="6553200"/>
            <a:ext cx="2913548"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800" b="1" i="0" u="none" kern="1500" cap="all" spc="1500">
                <a:solidFill>
                  <a:srgbClr val="1B203D"/>
                </a:solidFill>
                <a:latin typeface="Arial" charset="0"/>
                <a:ea typeface="Arial" charset="0"/>
                <a:cs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452380"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800" b="1" i="0" u="none" kern="1500" cap="all" spc="1500">
                <a:solidFill>
                  <a:srgbClr val="1B203D"/>
                </a:solidFill>
                <a:latin typeface="Arial" charset="0"/>
                <a:ea typeface="Arial" charset="0"/>
                <a:cs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3655447"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900" b="1" i="0" u="none" cap="all">
                <a:solidFill>
                  <a:srgbClr val="1B203D"/>
                </a:solidFill>
                <a:latin typeface="Rial"/>
                <a:cs typeface="Rial"/>
              </a:defRPr>
            </a:lvl1pPr>
          </a:lstStyle>
          <a:p>
            <a:pPr>
              <a:defRPr/>
            </a:pPr>
            <a:fld id="{1BD493C5-18C0-4657-ABB8-57661F65AEBB}" type="slidenum">
              <a:rPr lang="en-US" smtClean="0"/>
              <a:pPr>
                <a:defRPr/>
              </a:pPr>
              <a:t>‹#›</a:t>
            </a:fld>
            <a:endParaRPr lang="en-US" dirty="0"/>
          </a:p>
        </p:txBody>
      </p:sp>
      <p:cxnSp>
        <p:nvCxnSpPr>
          <p:cNvPr id="4106" name="Straight Connector 11"/>
          <p:cNvCxnSpPr>
            <a:cxnSpLocks noChangeShapeType="1"/>
          </p:cNvCxnSpPr>
          <p:nvPr/>
        </p:nvCxnSpPr>
        <p:spPr bwMode="auto">
          <a:xfrm>
            <a:off x="1074059" y="1137884"/>
            <a:ext cx="7765143" cy="159104"/>
          </a:xfrm>
          <a:prstGeom prst="line">
            <a:avLst/>
          </a:prstGeom>
          <a:noFill/>
          <a:ln w="9525" algn="ctr">
            <a:noFill/>
            <a:round/>
            <a:headEnd/>
            <a:tailEnd/>
          </a:ln>
        </p:spPr>
      </p:cxnSp>
      <p:cxnSp>
        <p:nvCxnSpPr>
          <p:cNvPr id="4107" name="Straight Connector 20"/>
          <p:cNvCxnSpPr>
            <a:cxnSpLocks noChangeShapeType="1"/>
          </p:cNvCxnSpPr>
          <p:nvPr/>
        </p:nvCxnSpPr>
        <p:spPr bwMode="auto">
          <a:xfrm rot="5400000" flipH="1" flipV="1">
            <a:off x="8570914" y="723901"/>
            <a:ext cx="77788" cy="1587"/>
          </a:xfrm>
          <a:prstGeom prst="line">
            <a:avLst/>
          </a:prstGeom>
          <a:noFill/>
          <a:ln w="9525" algn="ctr">
            <a:noFill/>
            <a:round/>
            <a:headEnd/>
            <a:tailEnd/>
          </a:ln>
        </p:spPr>
      </p:cxnSp>
    </p:spTree>
  </p:cSld>
  <p:clrMap bg1="lt1" tx1="dk1" bg2="lt2" tx2="dk2" accent1="accent1" accent2="accent2" accent3="accent3" accent4="accent4" accent5="accent5" accent6="accent6" hlink="hlink" folHlink="folHlink"/>
  <p:sldLayoutIdLst>
    <p:sldLayoutId id="2147483800" r:id="rId1"/>
    <p:sldLayoutId id="2147483768" r:id="rId2"/>
    <p:sldLayoutId id="2147483796" r:id="rId3"/>
    <p:sldLayoutId id="2147483745" r:id="rId4"/>
    <p:sldLayoutId id="2147483774" r:id="rId5"/>
    <p:sldLayoutId id="2147483771" r:id="rId6"/>
    <p:sldLayoutId id="2147483798" r:id="rId7"/>
    <p:sldLayoutId id="2147483770" r:id="rId8"/>
    <p:sldLayoutId id="2147483740" r:id="rId9"/>
    <p:sldLayoutId id="2147483763" r:id="rId10"/>
    <p:sldLayoutId id="2147483742" r:id="rId11"/>
    <p:sldLayoutId id="2147483752" r:id="rId12"/>
    <p:sldLayoutId id="2147483750" r:id="rId13"/>
    <p:sldLayoutId id="2147483751" r:id="rId14"/>
    <p:sldLayoutId id="2147483747" r:id="rId15"/>
  </p:sldLayoutIdLst>
  <p:hf hdr="0" ftr="0" dt="0"/>
  <p:txStyles>
    <p:titleStyle>
      <a:lvl1pPr algn="ctr" rtl="0" eaLnBrk="1" fontAlgn="base" hangingPunct="1">
        <a:spcBef>
          <a:spcPct val="0"/>
        </a:spcBef>
        <a:spcAft>
          <a:spcPct val="0"/>
        </a:spcAft>
        <a:defRPr sz="2800" b="1" cap="all">
          <a:solidFill>
            <a:schemeClr val="bg1"/>
          </a:solidFill>
          <a:latin typeface="Arial"/>
          <a:ea typeface="+mj-ea"/>
          <a:cs typeface="Arial"/>
        </a:defRPr>
      </a:lvl1pPr>
      <a:lvl2pPr algn="ctr" rtl="0" eaLnBrk="1" fontAlgn="base" hangingPunct="1">
        <a:spcBef>
          <a:spcPct val="0"/>
        </a:spcBef>
        <a:spcAft>
          <a:spcPct val="0"/>
        </a:spcAft>
        <a:defRPr sz="4400">
          <a:solidFill>
            <a:srgbClr val="003D7C"/>
          </a:solidFill>
          <a:latin typeface="Calibri" pitchFamily="34" charset="0"/>
        </a:defRPr>
      </a:lvl2pPr>
      <a:lvl3pPr algn="ctr" rtl="0" eaLnBrk="1" fontAlgn="base" hangingPunct="1">
        <a:spcBef>
          <a:spcPct val="0"/>
        </a:spcBef>
        <a:spcAft>
          <a:spcPct val="0"/>
        </a:spcAft>
        <a:defRPr sz="4400">
          <a:solidFill>
            <a:srgbClr val="003D7C"/>
          </a:solidFill>
          <a:latin typeface="Calibri" pitchFamily="34" charset="0"/>
        </a:defRPr>
      </a:lvl3pPr>
      <a:lvl4pPr algn="ctr" rtl="0" eaLnBrk="1" fontAlgn="base" hangingPunct="1">
        <a:spcBef>
          <a:spcPct val="0"/>
        </a:spcBef>
        <a:spcAft>
          <a:spcPct val="0"/>
        </a:spcAft>
        <a:defRPr sz="4400">
          <a:solidFill>
            <a:srgbClr val="003D7C"/>
          </a:solidFill>
          <a:latin typeface="Calibri" pitchFamily="34" charset="0"/>
        </a:defRPr>
      </a:lvl4pPr>
      <a:lvl5pPr algn="ctr" rtl="0" eaLnBrk="1" fontAlgn="base" hangingPunct="1">
        <a:spcBef>
          <a:spcPct val="0"/>
        </a:spcBef>
        <a:spcAft>
          <a:spcPct val="0"/>
        </a:spcAft>
        <a:defRPr sz="4400">
          <a:solidFill>
            <a:srgbClr val="003D7C"/>
          </a:solidFill>
          <a:latin typeface="Calibri" pitchFamily="34" charset="0"/>
        </a:defRPr>
      </a:lvl5pPr>
      <a:lvl6pPr marL="457189" algn="ctr" rtl="0" eaLnBrk="1" fontAlgn="base" hangingPunct="1">
        <a:spcBef>
          <a:spcPct val="0"/>
        </a:spcBef>
        <a:spcAft>
          <a:spcPct val="0"/>
        </a:spcAft>
        <a:defRPr sz="4400">
          <a:solidFill>
            <a:srgbClr val="003D7C"/>
          </a:solidFill>
          <a:latin typeface="Arial" charset="0"/>
        </a:defRPr>
      </a:lvl6pPr>
      <a:lvl7pPr marL="914377" algn="ctr" rtl="0" eaLnBrk="1" fontAlgn="base" hangingPunct="1">
        <a:spcBef>
          <a:spcPct val="0"/>
        </a:spcBef>
        <a:spcAft>
          <a:spcPct val="0"/>
        </a:spcAft>
        <a:defRPr sz="4400">
          <a:solidFill>
            <a:srgbClr val="003D7C"/>
          </a:solidFill>
          <a:latin typeface="Arial" charset="0"/>
        </a:defRPr>
      </a:lvl7pPr>
      <a:lvl8pPr marL="1371566" algn="ctr" rtl="0" eaLnBrk="1" fontAlgn="base" hangingPunct="1">
        <a:spcBef>
          <a:spcPct val="0"/>
        </a:spcBef>
        <a:spcAft>
          <a:spcPct val="0"/>
        </a:spcAft>
        <a:defRPr sz="4400">
          <a:solidFill>
            <a:srgbClr val="003D7C"/>
          </a:solidFill>
          <a:latin typeface="Arial" charset="0"/>
        </a:defRPr>
      </a:lvl8pPr>
      <a:lvl9pPr marL="1828754" algn="ctr" rtl="0" eaLnBrk="1" fontAlgn="base" hangingPunct="1">
        <a:spcBef>
          <a:spcPct val="0"/>
        </a:spcBef>
        <a:spcAft>
          <a:spcPct val="0"/>
        </a:spcAft>
        <a:defRPr sz="4400">
          <a:solidFill>
            <a:srgbClr val="003D7C"/>
          </a:solidFill>
          <a:latin typeface="Arial" charset="0"/>
        </a:defRPr>
      </a:lvl9pPr>
    </p:titleStyle>
    <p:bodyStyle>
      <a:lvl1pPr marL="342891" indent="-342891" algn="l" rtl="0" eaLnBrk="1" fontAlgn="base" hangingPunct="1">
        <a:spcBef>
          <a:spcPct val="20000"/>
        </a:spcBef>
        <a:spcAft>
          <a:spcPct val="0"/>
        </a:spcAft>
        <a:buClr>
          <a:srgbClr val="003264"/>
        </a:buClr>
        <a:buChar char="•"/>
        <a:defRPr sz="2100">
          <a:solidFill>
            <a:srgbClr val="1B203D"/>
          </a:solidFill>
          <a:latin typeface="Arial"/>
          <a:ea typeface="+mn-ea"/>
          <a:cs typeface="Arial"/>
        </a:defRPr>
      </a:lvl1pPr>
      <a:lvl2pPr marL="742932" indent="-285744" algn="l" rtl="0" eaLnBrk="1" fontAlgn="base" hangingPunct="1">
        <a:spcBef>
          <a:spcPct val="20000"/>
        </a:spcBef>
        <a:spcAft>
          <a:spcPct val="0"/>
        </a:spcAft>
        <a:buChar char="–"/>
        <a:defRPr sz="1800" b="1">
          <a:solidFill>
            <a:srgbClr val="1B203D"/>
          </a:solidFill>
          <a:latin typeface="Arial"/>
          <a:cs typeface="Arial"/>
        </a:defRPr>
      </a:lvl2pPr>
      <a:lvl3pPr marL="1142971" indent="-228594" algn="l" rtl="0" eaLnBrk="1" fontAlgn="base" hangingPunct="1">
        <a:spcBef>
          <a:spcPct val="20000"/>
        </a:spcBef>
        <a:spcAft>
          <a:spcPct val="0"/>
        </a:spcAft>
        <a:buChar char="•"/>
        <a:defRPr sz="1800" i="0">
          <a:solidFill>
            <a:srgbClr val="1B203D"/>
          </a:solidFill>
          <a:latin typeface="Arial"/>
          <a:cs typeface="Arial"/>
        </a:defRPr>
      </a:lvl3pPr>
      <a:lvl4pPr marL="1600160" indent="-228594" algn="l" rtl="0" eaLnBrk="1" fontAlgn="base" hangingPunct="1">
        <a:spcBef>
          <a:spcPct val="20000"/>
        </a:spcBef>
        <a:spcAft>
          <a:spcPct val="0"/>
        </a:spcAft>
        <a:buChar char="–"/>
        <a:defRPr sz="1600">
          <a:solidFill>
            <a:srgbClr val="1B203D"/>
          </a:solidFill>
          <a:latin typeface="Arial"/>
          <a:cs typeface="Arial"/>
        </a:defRPr>
      </a:lvl4pPr>
      <a:lvl5pPr marL="2057349" indent="-228594" algn="l" rtl="0" eaLnBrk="1" fontAlgn="base" hangingPunct="1">
        <a:spcBef>
          <a:spcPct val="20000"/>
        </a:spcBef>
        <a:spcAft>
          <a:spcPct val="0"/>
        </a:spcAft>
        <a:buChar char="»"/>
        <a:defRPr sz="1400">
          <a:solidFill>
            <a:srgbClr val="1B203D"/>
          </a:solidFill>
          <a:latin typeface="Arial"/>
          <a:cs typeface="Arial"/>
        </a:defRPr>
      </a:lvl5pPr>
      <a:lvl6pPr marL="2514537" indent="-228594" algn="l" rtl="0" eaLnBrk="1" fontAlgn="base" hangingPunct="1">
        <a:spcBef>
          <a:spcPct val="20000"/>
        </a:spcBef>
        <a:spcAft>
          <a:spcPct val="0"/>
        </a:spcAft>
        <a:buChar char="»"/>
        <a:defRPr sz="2000">
          <a:solidFill>
            <a:srgbClr val="003D7C"/>
          </a:solidFill>
          <a:latin typeface="+mn-lt"/>
        </a:defRPr>
      </a:lvl6pPr>
      <a:lvl7pPr marL="2971726" indent="-228594" algn="l" rtl="0" eaLnBrk="1" fontAlgn="base" hangingPunct="1">
        <a:spcBef>
          <a:spcPct val="20000"/>
        </a:spcBef>
        <a:spcAft>
          <a:spcPct val="0"/>
        </a:spcAft>
        <a:buChar char="»"/>
        <a:defRPr sz="2000">
          <a:solidFill>
            <a:srgbClr val="003D7C"/>
          </a:solidFill>
          <a:latin typeface="+mn-lt"/>
        </a:defRPr>
      </a:lvl7pPr>
      <a:lvl8pPr marL="3428914" indent="-228594" algn="l" rtl="0" eaLnBrk="1" fontAlgn="base" hangingPunct="1">
        <a:spcBef>
          <a:spcPct val="20000"/>
        </a:spcBef>
        <a:spcAft>
          <a:spcPct val="0"/>
        </a:spcAft>
        <a:buChar char="»"/>
        <a:defRPr sz="2000">
          <a:solidFill>
            <a:srgbClr val="003D7C"/>
          </a:solidFill>
          <a:latin typeface="+mn-lt"/>
        </a:defRPr>
      </a:lvl8pPr>
      <a:lvl9pPr marL="3886103" indent="-228594" algn="l" rtl="0" eaLnBrk="1" fontAlgn="base" hangingPunct="1">
        <a:spcBef>
          <a:spcPct val="20000"/>
        </a:spcBef>
        <a:spcAft>
          <a:spcPct val="0"/>
        </a:spcAft>
        <a:buChar char="»"/>
        <a:defRPr sz="2000">
          <a:solidFill>
            <a:srgbClr val="003D7C"/>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3"/>
          <p:cNvSpPr>
            <a:spLocks noChangeArrowheads="1"/>
          </p:cNvSpPr>
          <p:nvPr userDrawn="1"/>
        </p:nvSpPr>
        <p:spPr bwMode="auto">
          <a:xfrm rot="5400000">
            <a:off x="4303822" y="2020778"/>
            <a:ext cx="533400" cy="9141044"/>
          </a:xfrm>
          <a:prstGeom prst="rect">
            <a:avLst/>
          </a:prstGeom>
          <a:solidFill>
            <a:srgbClr val="1B203D"/>
          </a:solidFill>
          <a:ln w="9525">
            <a:noFill/>
            <a:miter lim="800000"/>
            <a:headEnd/>
            <a:tailEnd/>
          </a:ln>
          <a:effectLst/>
        </p:spPr>
        <p:txBody>
          <a:bodyPr wrap="none" anchor="ctr"/>
          <a:lstStyle/>
          <a:p>
            <a:pPr eaLnBrk="0" hangingPunct="0">
              <a:spcBef>
                <a:spcPct val="50000"/>
              </a:spcBef>
              <a:defRPr/>
            </a:pPr>
            <a:endParaRPr lang="en-US" sz="2000"/>
          </a:p>
        </p:txBody>
      </p:sp>
      <p:sp>
        <p:nvSpPr>
          <p:cNvPr id="11" name="Rectangle 13"/>
          <p:cNvSpPr>
            <a:spLocks noChangeArrowheads="1"/>
          </p:cNvSpPr>
          <p:nvPr userDrawn="1"/>
        </p:nvSpPr>
        <p:spPr bwMode="auto">
          <a:xfrm rot="5400000">
            <a:off x="4004537" y="-4001581"/>
            <a:ext cx="1137884" cy="9141044"/>
          </a:xfrm>
          <a:prstGeom prst="rect">
            <a:avLst/>
          </a:prstGeom>
          <a:solidFill>
            <a:srgbClr val="F1AB1F"/>
          </a:solidFill>
          <a:ln w="9525">
            <a:noFill/>
            <a:miter lim="800000"/>
            <a:headEnd/>
            <a:tailEnd/>
          </a:ln>
          <a:effectLst/>
        </p:spPr>
        <p:txBody>
          <a:bodyPr wrap="none" anchor="ctr"/>
          <a:lstStyle/>
          <a:p>
            <a:pPr eaLnBrk="0" hangingPunct="0">
              <a:spcBef>
                <a:spcPct val="50000"/>
              </a:spcBef>
              <a:defRPr/>
            </a:pPr>
            <a:endParaRPr lang="en-US" sz="2000"/>
          </a:p>
        </p:txBody>
      </p:sp>
      <p:sp>
        <p:nvSpPr>
          <p:cNvPr id="4098" name="Rectangle 2"/>
          <p:cNvSpPr>
            <a:spLocks noGrp="1" noChangeArrowheads="1"/>
          </p:cNvSpPr>
          <p:nvPr>
            <p:ph type="title"/>
          </p:nvPr>
        </p:nvSpPr>
        <p:spPr bwMode="auto">
          <a:xfrm>
            <a:off x="457200" y="147284"/>
            <a:ext cx="83058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4099" name="Rectangle 3"/>
          <p:cNvSpPr>
            <a:spLocks noGrp="1" noChangeArrowheads="1"/>
          </p:cNvSpPr>
          <p:nvPr>
            <p:ph type="body" idx="1"/>
          </p:nvPr>
        </p:nvSpPr>
        <p:spPr bwMode="auto">
          <a:xfrm>
            <a:off x="457200" y="1368402"/>
            <a:ext cx="8305800" cy="4956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5848222" y="6553200"/>
            <a:ext cx="2913548"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800" b="1" i="0" u="none" kern="1500" cap="all" spc="1500">
                <a:solidFill>
                  <a:schemeClr val="bg1"/>
                </a:solidFill>
                <a:latin typeface="Rial"/>
                <a:cs typeface="Rial"/>
              </a:defRPr>
            </a:lvl1pPr>
          </a:lstStyle>
          <a:p>
            <a:pPr>
              <a:defRPr/>
            </a:pPr>
            <a:endParaRPr lang="en-US" dirty="0"/>
          </a:p>
        </p:txBody>
      </p:sp>
      <p:sp>
        <p:nvSpPr>
          <p:cNvPr id="1029" name="Rectangle 5"/>
          <p:cNvSpPr>
            <a:spLocks noGrp="1" noChangeArrowheads="1"/>
          </p:cNvSpPr>
          <p:nvPr>
            <p:ph type="ftr" sz="quarter" idx="3"/>
          </p:nvPr>
        </p:nvSpPr>
        <p:spPr bwMode="auto">
          <a:xfrm>
            <a:off x="452380"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800" b="1" i="0" u="none" kern="1500" cap="all" spc="1500">
                <a:solidFill>
                  <a:schemeClr val="bg1"/>
                </a:solidFill>
                <a:latin typeface="Arial" charset="0"/>
                <a:ea typeface="Arial" charset="0"/>
                <a:cs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3655447"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900" b="1" i="0" u="none" cap="all">
                <a:solidFill>
                  <a:schemeClr val="bg1"/>
                </a:solidFill>
                <a:latin typeface="Rial"/>
                <a:cs typeface="Rial"/>
              </a:defRPr>
            </a:lvl1pPr>
          </a:lstStyle>
          <a:p>
            <a:pPr>
              <a:defRPr/>
            </a:pPr>
            <a:fld id="{1BD493C5-18C0-4657-ABB8-57661F65AEBB}" type="slidenum">
              <a:rPr lang="en-US" smtClean="0"/>
              <a:pPr>
                <a:defRPr/>
              </a:pPr>
              <a:t>‹#›</a:t>
            </a:fld>
            <a:endParaRPr lang="en-US" dirty="0"/>
          </a:p>
        </p:txBody>
      </p:sp>
      <p:cxnSp>
        <p:nvCxnSpPr>
          <p:cNvPr id="4106" name="Straight Connector 11"/>
          <p:cNvCxnSpPr>
            <a:cxnSpLocks noChangeShapeType="1"/>
          </p:cNvCxnSpPr>
          <p:nvPr/>
        </p:nvCxnSpPr>
        <p:spPr bwMode="auto">
          <a:xfrm>
            <a:off x="1074059" y="1137884"/>
            <a:ext cx="7765143" cy="159104"/>
          </a:xfrm>
          <a:prstGeom prst="line">
            <a:avLst/>
          </a:prstGeom>
          <a:noFill/>
          <a:ln w="9525" algn="ctr">
            <a:noFill/>
            <a:round/>
            <a:headEnd/>
            <a:tailEnd/>
          </a:ln>
        </p:spPr>
      </p:cxnSp>
      <p:cxnSp>
        <p:nvCxnSpPr>
          <p:cNvPr id="4107" name="Straight Connector 20"/>
          <p:cNvCxnSpPr>
            <a:cxnSpLocks noChangeShapeType="1"/>
          </p:cNvCxnSpPr>
          <p:nvPr/>
        </p:nvCxnSpPr>
        <p:spPr bwMode="auto">
          <a:xfrm rot="5400000" flipH="1" flipV="1">
            <a:off x="8570914" y="723901"/>
            <a:ext cx="77788" cy="1587"/>
          </a:xfrm>
          <a:prstGeom prst="line">
            <a:avLst/>
          </a:prstGeom>
          <a:noFill/>
          <a:ln w="9525" algn="ctr">
            <a:noFill/>
            <a:round/>
            <a:headEnd/>
            <a:tailEnd/>
          </a:ln>
        </p:spPr>
      </p:cxnSp>
    </p:spTree>
    <p:extLst>
      <p:ext uri="{BB962C8B-B14F-4D97-AF65-F5344CB8AC3E}">
        <p14:creationId xmlns:p14="http://schemas.microsoft.com/office/powerpoint/2010/main" val="255735896"/>
      </p:ext>
    </p:extLst>
  </p:cSld>
  <p:clrMap bg1="lt1" tx1="dk1" bg2="lt2" tx2="dk2" accent1="accent1" accent2="accent2" accent3="accent3" accent4="accent4" accent5="accent5" accent6="accent6" hlink="hlink" folHlink="folHlink"/>
  <p:sldLayoutIdLst>
    <p:sldLayoutId id="2147483780" r:id="rId1"/>
    <p:sldLayoutId id="2147483779" r:id="rId2"/>
    <p:sldLayoutId id="2147483782" r:id="rId3"/>
    <p:sldLayoutId id="2147483797" r:id="rId4"/>
    <p:sldLayoutId id="2147483784" r:id="rId5"/>
    <p:sldLayoutId id="2147483785" r:id="rId6"/>
    <p:sldLayoutId id="2147483799" r:id="rId7"/>
    <p:sldLayoutId id="2147483789" r:id="rId8"/>
    <p:sldLayoutId id="2147483790" r:id="rId9"/>
    <p:sldLayoutId id="2147483791" r:id="rId10"/>
    <p:sldLayoutId id="2147483792" r:id="rId11"/>
    <p:sldLayoutId id="2147483793" r:id="rId12"/>
    <p:sldLayoutId id="2147483794" r:id="rId13"/>
    <p:sldLayoutId id="2147483795" r:id="rId14"/>
  </p:sldLayoutIdLst>
  <p:hf hdr="0" ftr="0" dt="0"/>
  <p:txStyles>
    <p:titleStyle>
      <a:lvl1pPr algn="ctr" rtl="0" eaLnBrk="1" fontAlgn="base" hangingPunct="1">
        <a:spcBef>
          <a:spcPct val="0"/>
        </a:spcBef>
        <a:spcAft>
          <a:spcPct val="0"/>
        </a:spcAft>
        <a:defRPr sz="2800" b="1" cap="all">
          <a:solidFill>
            <a:srgbClr val="1B203D"/>
          </a:solidFill>
          <a:latin typeface="Arial"/>
          <a:ea typeface="+mj-ea"/>
          <a:cs typeface="Arial"/>
        </a:defRPr>
      </a:lvl1pPr>
      <a:lvl2pPr algn="ctr" rtl="0" eaLnBrk="1" fontAlgn="base" hangingPunct="1">
        <a:spcBef>
          <a:spcPct val="0"/>
        </a:spcBef>
        <a:spcAft>
          <a:spcPct val="0"/>
        </a:spcAft>
        <a:defRPr sz="4400">
          <a:solidFill>
            <a:srgbClr val="003D7C"/>
          </a:solidFill>
          <a:latin typeface="Calibri" pitchFamily="34" charset="0"/>
        </a:defRPr>
      </a:lvl2pPr>
      <a:lvl3pPr algn="ctr" rtl="0" eaLnBrk="1" fontAlgn="base" hangingPunct="1">
        <a:spcBef>
          <a:spcPct val="0"/>
        </a:spcBef>
        <a:spcAft>
          <a:spcPct val="0"/>
        </a:spcAft>
        <a:defRPr sz="4400">
          <a:solidFill>
            <a:srgbClr val="003D7C"/>
          </a:solidFill>
          <a:latin typeface="Calibri" pitchFamily="34" charset="0"/>
        </a:defRPr>
      </a:lvl3pPr>
      <a:lvl4pPr algn="ctr" rtl="0" eaLnBrk="1" fontAlgn="base" hangingPunct="1">
        <a:spcBef>
          <a:spcPct val="0"/>
        </a:spcBef>
        <a:spcAft>
          <a:spcPct val="0"/>
        </a:spcAft>
        <a:defRPr sz="4400">
          <a:solidFill>
            <a:srgbClr val="003D7C"/>
          </a:solidFill>
          <a:latin typeface="Calibri" pitchFamily="34" charset="0"/>
        </a:defRPr>
      </a:lvl4pPr>
      <a:lvl5pPr algn="ctr" rtl="0" eaLnBrk="1" fontAlgn="base" hangingPunct="1">
        <a:spcBef>
          <a:spcPct val="0"/>
        </a:spcBef>
        <a:spcAft>
          <a:spcPct val="0"/>
        </a:spcAft>
        <a:defRPr sz="4400">
          <a:solidFill>
            <a:srgbClr val="003D7C"/>
          </a:solidFill>
          <a:latin typeface="Calibri" pitchFamily="34" charset="0"/>
        </a:defRPr>
      </a:lvl5pPr>
      <a:lvl6pPr marL="457189" algn="ctr" rtl="0" eaLnBrk="1" fontAlgn="base" hangingPunct="1">
        <a:spcBef>
          <a:spcPct val="0"/>
        </a:spcBef>
        <a:spcAft>
          <a:spcPct val="0"/>
        </a:spcAft>
        <a:defRPr sz="4400">
          <a:solidFill>
            <a:srgbClr val="003D7C"/>
          </a:solidFill>
          <a:latin typeface="Arial" charset="0"/>
        </a:defRPr>
      </a:lvl6pPr>
      <a:lvl7pPr marL="914377" algn="ctr" rtl="0" eaLnBrk="1" fontAlgn="base" hangingPunct="1">
        <a:spcBef>
          <a:spcPct val="0"/>
        </a:spcBef>
        <a:spcAft>
          <a:spcPct val="0"/>
        </a:spcAft>
        <a:defRPr sz="4400">
          <a:solidFill>
            <a:srgbClr val="003D7C"/>
          </a:solidFill>
          <a:latin typeface="Arial" charset="0"/>
        </a:defRPr>
      </a:lvl7pPr>
      <a:lvl8pPr marL="1371566" algn="ctr" rtl="0" eaLnBrk="1" fontAlgn="base" hangingPunct="1">
        <a:spcBef>
          <a:spcPct val="0"/>
        </a:spcBef>
        <a:spcAft>
          <a:spcPct val="0"/>
        </a:spcAft>
        <a:defRPr sz="4400">
          <a:solidFill>
            <a:srgbClr val="003D7C"/>
          </a:solidFill>
          <a:latin typeface="Arial" charset="0"/>
        </a:defRPr>
      </a:lvl8pPr>
      <a:lvl9pPr marL="1828754" algn="ctr" rtl="0" eaLnBrk="1" fontAlgn="base" hangingPunct="1">
        <a:spcBef>
          <a:spcPct val="0"/>
        </a:spcBef>
        <a:spcAft>
          <a:spcPct val="0"/>
        </a:spcAft>
        <a:defRPr sz="4400">
          <a:solidFill>
            <a:srgbClr val="003D7C"/>
          </a:solidFill>
          <a:latin typeface="Arial" charset="0"/>
        </a:defRPr>
      </a:lvl9pPr>
    </p:titleStyle>
    <p:bodyStyle>
      <a:lvl1pPr marL="342891" indent="-342891" algn="l" rtl="0" eaLnBrk="1" fontAlgn="base" hangingPunct="1">
        <a:spcBef>
          <a:spcPct val="20000"/>
        </a:spcBef>
        <a:spcAft>
          <a:spcPct val="0"/>
        </a:spcAft>
        <a:buClr>
          <a:srgbClr val="003264"/>
        </a:buClr>
        <a:buChar char="•"/>
        <a:defRPr sz="2100">
          <a:solidFill>
            <a:srgbClr val="1B203D"/>
          </a:solidFill>
          <a:latin typeface="Arial"/>
          <a:ea typeface="+mn-ea"/>
          <a:cs typeface="Arial"/>
        </a:defRPr>
      </a:lvl1pPr>
      <a:lvl2pPr marL="742932" indent="-285744" algn="l" rtl="0" eaLnBrk="1" fontAlgn="base" hangingPunct="1">
        <a:spcBef>
          <a:spcPct val="20000"/>
        </a:spcBef>
        <a:spcAft>
          <a:spcPct val="0"/>
        </a:spcAft>
        <a:buChar char="–"/>
        <a:defRPr sz="1800" b="1">
          <a:solidFill>
            <a:srgbClr val="1B203D"/>
          </a:solidFill>
          <a:latin typeface="Arial"/>
          <a:cs typeface="Arial"/>
        </a:defRPr>
      </a:lvl2pPr>
      <a:lvl3pPr marL="1142971" indent="-228594" algn="l" rtl="0" eaLnBrk="1" fontAlgn="base" hangingPunct="1">
        <a:spcBef>
          <a:spcPct val="20000"/>
        </a:spcBef>
        <a:spcAft>
          <a:spcPct val="0"/>
        </a:spcAft>
        <a:buChar char="•"/>
        <a:defRPr sz="1800" i="0">
          <a:solidFill>
            <a:srgbClr val="1B203D"/>
          </a:solidFill>
          <a:latin typeface="Arial"/>
          <a:cs typeface="Arial"/>
        </a:defRPr>
      </a:lvl3pPr>
      <a:lvl4pPr marL="1600160" indent="-228594" algn="l" rtl="0" eaLnBrk="1" fontAlgn="base" hangingPunct="1">
        <a:spcBef>
          <a:spcPct val="20000"/>
        </a:spcBef>
        <a:spcAft>
          <a:spcPct val="0"/>
        </a:spcAft>
        <a:buChar char="–"/>
        <a:defRPr sz="1600">
          <a:solidFill>
            <a:srgbClr val="1B203D"/>
          </a:solidFill>
          <a:latin typeface="Arial"/>
          <a:cs typeface="Arial"/>
        </a:defRPr>
      </a:lvl4pPr>
      <a:lvl5pPr marL="2057349" indent="-228594" algn="l" rtl="0" eaLnBrk="1" fontAlgn="base" hangingPunct="1">
        <a:spcBef>
          <a:spcPct val="20000"/>
        </a:spcBef>
        <a:spcAft>
          <a:spcPct val="0"/>
        </a:spcAft>
        <a:buChar char="»"/>
        <a:defRPr sz="1400">
          <a:solidFill>
            <a:srgbClr val="1B203D"/>
          </a:solidFill>
          <a:latin typeface="Arial"/>
          <a:cs typeface="Arial"/>
        </a:defRPr>
      </a:lvl5pPr>
      <a:lvl6pPr marL="2514537" indent="-228594" algn="l" rtl="0" eaLnBrk="1" fontAlgn="base" hangingPunct="1">
        <a:spcBef>
          <a:spcPct val="20000"/>
        </a:spcBef>
        <a:spcAft>
          <a:spcPct val="0"/>
        </a:spcAft>
        <a:buChar char="»"/>
        <a:defRPr sz="2000">
          <a:solidFill>
            <a:srgbClr val="003D7C"/>
          </a:solidFill>
          <a:latin typeface="+mn-lt"/>
        </a:defRPr>
      </a:lvl6pPr>
      <a:lvl7pPr marL="2971726" indent="-228594" algn="l" rtl="0" eaLnBrk="1" fontAlgn="base" hangingPunct="1">
        <a:spcBef>
          <a:spcPct val="20000"/>
        </a:spcBef>
        <a:spcAft>
          <a:spcPct val="0"/>
        </a:spcAft>
        <a:buChar char="»"/>
        <a:defRPr sz="2000">
          <a:solidFill>
            <a:srgbClr val="003D7C"/>
          </a:solidFill>
          <a:latin typeface="+mn-lt"/>
        </a:defRPr>
      </a:lvl7pPr>
      <a:lvl8pPr marL="3428914" indent="-228594" algn="l" rtl="0" eaLnBrk="1" fontAlgn="base" hangingPunct="1">
        <a:spcBef>
          <a:spcPct val="20000"/>
        </a:spcBef>
        <a:spcAft>
          <a:spcPct val="0"/>
        </a:spcAft>
        <a:buChar char="»"/>
        <a:defRPr sz="2000">
          <a:solidFill>
            <a:srgbClr val="003D7C"/>
          </a:solidFill>
          <a:latin typeface="+mn-lt"/>
        </a:defRPr>
      </a:lvl8pPr>
      <a:lvl9pPr marL="3886103" indent="-228594" algn="l" rtl="0" eaLnBrk="1" fontAlgn="base" hangingPunct="1">
        <a:spcBef>
          <a:spcPct val="20000"/>
        </a:spcBef>
        <a:spcAft>
          <a:spcPct val="0"/>
        </a:spcAft>
        <a:buChar char="»"/>
        <a:defRPr sz="2000">
          <a:solidFill>
            <a:srgbClr val="003D7C"/>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11.png"/><Relationship Id="rId18" Type="http://schemas.openxmlformats.org/officeDocument/2006/relationships/customXml" Target="../ink/ink8.xml"/><Relationship Id="rId26" Type="http://schemas.openxmlformats.org/officeDocument/2006/relationships/customXml" Target="../ink/ink12.xml"/><Relationship Id="rId3" Type="http://schemas.openxmlformats.org/officeDocument/2006/relationships/image" Target="../media/image12.png"/><Relationship Id="rId21" Type="http://schemas.openxmlformats.org/officeDocument/2006/relationships/image" Target="../media/image15.png"/><Relationship Id="rId7" Type="http://schemas.openxmlformats.org/officeDocument/2006/relationships/image" Target="../media/image8.png"/><Relationship Id="rId12" Type="http://schemas.openxmlformats.org/officeDocument/2006/relationships/customXml" Target="../ink/ink5.xml"/><Relationship Id="rId17" Type="http://schemas.openxmlformats.org/officeDocument/2006/relationships/image" Target="../media/image13.png"/><Relationship Id="rId25" Type="http://schemas.openxmlformats.org/officeDocument/2006/relationships/image" Target="../media/image17.png"/><Relationship Id="rId2" Type="http://schemas.openxmlformats.org/officeDocument/2006/relationships/notesSlide" Target="../notesSlides/notesSlide13.xml"/><Relationship Id="rId16" Type="http://schemas.openxmlformats.org/officeDocument/2006/relationships/customXml" Target="../ink/ink7.xml"/><Relationship Id="rId20" Type="http://schemas.openxmlformats.org/officeDocument/2006/relationships/customXml" Target="../ink/ink9.xml"/><Relationship Id="rId29" Type="http://schemas.openxmlformats.org/officeDocument/2006/relationships/customXml" Target="../ink/ink14.xml"/><Relationship Id="rId1" Type="http://schemas.openxmlformats.org/officeDocument/2006/relationships/slideLayout" Target="../slideLayouts/slideLayout10.xml"/><Relationship Id="rId6" Type="http://schemas.openxmlformats.org/officeDocument/2006/relationships/customXml" Target="../ink/ink2.xml"/><Relationship Id="rId11" Type="http://schemas.openxmlformats.org/officeDocument/2006/relationships/image" Target="../media/image10.png"/><Relationship Id="rId24" Type="http://schemas.openxmlformats.org/officeDocument/2006/relationships/customXml" Target="../ink/ink11.xml"/><Relationship Id="rId5" Type="http://schemas.openxmlformats.org/officeDocument/2006/relationships/image" Target="../media/image7.png"/><Relationship Id="rId15" Type="http://schemas.openxmlformats.org/officeDocument/2006/relationships/image" Target="../media/image120.png"/><Relationship Id="rId23" Type="http://schemas.openxmlformats.org/officeDocument/2006/relationships/image" Target="../media/image16.png"/><Relationship Id="rId28" Type="http://schemas.openxmlformats.org/officeDocument/2006/relationships/customXml" Target="../ink/ink13.xml"/><Relationship Id="rId10" Type="http://schemas.openxmlformats.org/officeDocument/2006/relationships/customXml" Target="../ink/ink4.xml"/><Relationship Id="rId19" Type="http://schemas.openxmlformats.org/officeDocument/2006/relationships/image" Target="../media/image14.png"/><Relationship Id="rId4" Type="http://schemas.openxmlformats.org/officeDocument/2006/relationships/customXml" Target="../ink/ink1.xml"/><Relationship Id="rId9" Type="http://schemas.openxmlformats.org/officeDocument/2006/relationships/image" Target="../media/image9.png"/><Relationship Id="rId14" Type="http://schemas.openxmlformats.org/officeDocument/2006/relationships/customXml" Target="../ink/ink6.xml"/><Relationship Id="rId22" Type="http://schemas.openxmlformats.org/officeDocument/2006/relationships/customXml" Target="../ink/ink10.xml"/><Relationship Id="rId27" Type="http://schemas.openxmlformats.org/officeDocument/2006/relationships/image" Target="../media/image18.png"/><Relationship Id="rId30"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hyperlink" Target="mailto:Budget@nau.edu" TargetMode="External"/><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9.xml"/><Relationship Id="rId1" Type="http://schemas.openxmlformats.org/officeDocument/2006/relationships/slideLayout" Target="../slideLayouts/slideLayout10.xml"/><Relationship Id="rId4" Type="http://schemas.openxmlformats.org/officeDocument/2006/relationships/image" Target="../media/image24.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2.xml"/><Relationship Id="rId1" Type="http://schemas.openxmlformats.org/officeDocument/2006/relationships/slideLayout" Target="../slideLayouts/slideLayout10.xml"/><Relationship Id="rId4" Type="http://schemas.openxmlformats.org/officeDocument/2006/relationships/image" Target="../media/image28.png"/></Relationships>
</file>

<file path=ppt/slides/_rels/slide23.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9.emf"/><Relationship Id="rId7" Type="http://schemas.openxmlformats.org/officeDocument/2006/relationships/customXml" Target="../ink/ink16.xml"/><Relationship Id="rId12" Type="http://schemas.openxmlformats.org/officeDocument/2006/relationships/image" Target="../media/image35.png"/><Relationship Id="rId2" Type="http://schemas.openxmlformats.org/officeDocument/2006/relationships/notesSlide" Target="../notesSlides/notesSlide23.xml"/><Relationship Id="rId1" Type="http://schemas.openxmlformats.org/officeDocument/2006/relationships/slideLayout" Target="../slideLayouts/slideLayout10.xml"/><Relationship Id="rId6" Type="http://schemas.openxmlformats.org/officeDocument/2006/relationships/image" Target="../media/image32.png"/><Relationship Id="rId11" Type="http://schemas.openxmlformats.org/officeDocument/2006/relationships/customXml" Target="../ink/ink18.xml"/><Relationship Id="rId5" Type="http://schemas.openxmlformats.org/officeDocument/2006/relationships/customXml" Target="../ink/ink15.xml"/><Relationship Id="rId10" Type="http://schemas.openxmlformats.org/officeDocument/2006/relationships/image" Target="../media/image34.png"/><Relationship Id="rId4" Type="http://schemas.openxmlformats.org/officeDocument/2006/relationships/image" Target="../media/image30.emf"/><Relationship Id="rId9" Type="http://schemas.openxmlformats.org/officeDocument/2006/relationships/customXml" Target="../ink/ink17.xml"/></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FY26 Budget Kickoff</a:t>
            </a:r>
            <a:br>
              <a:rPr lang="en-US" sz="3600" dirty="0"/>
            </a:br>
            <a:r>
              <a:rPr lang="en-US" sz="3600" dirty="0"/>
              <a:t>March 2025</a:t>
            </a:r>
          </a:p>
        </p:txBody>
      </p:sp>
    </p:spTree>
    <p:extLst>
      <p:ext uri="{BB962C8B-B14F-4D97-AF65-F5344CB8AC3E}">
        <p14:creationId xmlns:p14="http://schemas.microsoft.com/office/powerpoint/2010/main" val="1140921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13E0F-1E5F-A584-69F9-31E3A10BE7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23296C-9CA7-431D-EA90-1BD4285CFD8B}"/>
              </a:ext>
            </a:extLst>
          </p:cNvPr>
          <p:cNvSpPr>
            <a:spLocks noGrp="1"/>
          </p:cNvSpPr>
          <p:nvPr>
            <p:ph type="title"/>
          </p:nvPr>
        </p:nvSpPr>
        <p:spPr/>
        <p:txBody>
          <a:bodyPr/>
          <a:lstStyle/>
          <a:p>
            <a:r>
              <a:rPr lang="en-US" sz="3200" dirty="0"/>
              <a:t>account structure: revenue classes</a:t>
            </a:r>
          </a:p>
        </p:txBody>
      </p:sp>
      <p:sp>
        <p:nvSpPr>
          <p:cNvPr id="3" name="Content Placeholder 2">
            <a:extLst>
              <a:ext uri="{FF2B5EF4-FFF2-40B4-BE49-F238E27FC236}">
                <a16:creationId xmlns:a16="http://schemas.microsoft.com/office/drawing/2014/main" id="{4B12EBEF-6E1A-C914-256E-2AABA5E83142}"/>
              </a:ext>
            </a:extLst>
          </p:cNvPr>
          <p:cNvSpPr>
            <a:spLocks noGrp="1"/>
          </p:cNvSpPr>
          <p:nvPr>
            <p:ph idx="1"/>
          </p:nvPr>
        </p:nvSpPr>
        <p:spPr>
          <a:xfrm>
            <a:off x="264763" y="1308368"/>
            <a:ext cx="8305800" cy="4790680"/>
          </a:xfrm>
        </p:spPr>
        <p:txBody>
          <a:bodyPr/>
          <a:lstStyle/>
          <a:p>
            <a:pPr marL="914377" lvl="2" indent="0">
              <a:spcAft>
                <a:spcPts val="0"/>
              </a:spcAft>
              <a:buNone/>
            </a:pPr>
            <a:endParaRPr lang="en-US" sz="2500" dirty="0"/>
          </a:p>
          <a:p>
            <a:pPr marL="457188" lvl="1" indent="0">
              <a:spcAft>
                <a:spcPts val="0"/>
              </a:spcAft>
              <a:buNone/>
            </a:pPr>
            <a:endParaRPr lang="en-US" sz="2100" dirty="0"/>
          </a:p>
          <a:p>
            <a:pPr marL="0" indent="0">
              <a:spcAft>
                <a:spcPts val="0"/>
              </a:spcAft>
              <a:buNone/>
            </a:pPr>
            <a:endParaRPr lang="en-US" sz="1600" dirty="0"/>
          </a:p>
          <a:p>
            <a:pPr marL="457188" lvl="1" indent="0">
              <a:spcAft>
                <a:spcPts val="0"/>
              </a:spcAft>
              <a:buNone/>
            </a:pPr>
            <a:endParaRPr lang="en-US" sz="600" dirty="0"/>
          </a:p>
        </p:txBody>
      </p:sp>
      <p:sp>
        <p:nvSpPr>
          <p:cNvPr id="4" name="Slide Number Placeholder 3">
            <a:extLst>
              <a:ext uri="{FF2B5EF4-FFF2-40B4-BE49-F238E27FC236}">
                <a16:creationId xmlns:a16="http://schemas.microsoft.com/office/drawing/2014/main" id="{1A0201D7-DB80-D6D4-7C7C-2F11CB0FA2CF}"/>
              </a:ext>
            </a:extLst>
          </p:cNvPr>
          <p:cNvSpPr>
            <a:spLocks noGrp="1"/>
          </p:cNvSpPr>
          <p:nvPr>
            <p:ph type="sldNum" sz="quarter" idx="12"/>
          </p:nvPr>
        </p:nvSpPr>
        <p:spPr/>
        <p:txBody>
          <a:bodyPr/>
          <a:lstStyle/>
          <a:p>
            <a:pPr>
              <a:defRPr/>
            </a:pPr>
            <a:fld id="{3464530E-D695-45C9-AFB6-E411BBE0972A}" type="slidenum">
              <a:rPr lang="en-US" smtClean="0"/>
              <a:pPr>
                <a:defRPr/>
              </a:pPr>
              <a:t>10</a:t>
            </a:fld>
            <a:endParaRPr lang="en-US" dirty="0"/>
          </a:p>
        </p:txBody>
      </p:sp>
      <p:pic>
        <p:nvPicPr>
          <p:cNvPr id="13" name="Picture 12">
            <a:extLst>
              <a:ext uri="{FF2B5EF4-FFF2-40B4-BE49-F238E27FC236}">
                <a16:creationId xmlns:a16="http://schemas.microsoft.com/office/drawing/2014/main" id="{B538AE69-E6FC-97F9-34DA-31C78157D77E}"/>
              </a:ext>
            </a:extLst>
          </p:cNvPr>
          <p:cNvPicPr>
            <a:picLocks noChangeAspect="1"/>
          </p:cNvPicPr>
          <p:nvPr/>
        </p:nvPicPr>
        <p:blipFill>
          <a:blip r:embed="rId3"/>
          <a:stretch>
            <a:fillRect/>
          </a:stretch>
        </p:blipFill>
        <p:spPr>
          <a:xfrm>
            <a:off x="922308" y="1314147"/>
            <a:ext cx="4038600" cy="4505325"/>
          </a:xfrm>
          <a:prstGeom prst="rect">
            <a:avLst/>
          </a:prstGeom>
        </p:spPr>
      </p:pic>
      <p:sp>
        <p:nvSpPr>
          <p:cNvPr id="5" name="TextBox 4">
            <a:extLst>
              <a:ext uri="{FF2B5EF4-FFF2-40B4-BE49-F238E27FC236}">
                <a16:creationId xmlns:a16="http://schemas.microsoft.com/office/drawing/2014/main" id="{71F1FFD3-31F8-9A70-E2F0-B3A285AFCC97}"/>
              </a:ext>
            </a:extLst>
          </p:cNvPr>
          <p:cNvSpPr txBox="1"/>
          <p:nvPr/>
        </p:nvSpPr>
        <p:spPr>
          <a:xfrm rot="21144453">
            <a:off x="5508688" y="1268874"/>
            <a:ext cx="1340685" cy="646331"/>
          </a:xfrm>
          <a:prstGeom prst="rect">
            <a:avLst/>
          </a:prstGeom>
          <a:noFill/>
          <a:ln w="19050">
            <a:solidFill>
              <a:schemeClr val="tx1"/>
            </a:solidFill>
          </a:ln>
        </p:spPr>
        <p:txBody>
          <a:bodyPr wrap="square" rtlCol="0">
            <a:spAutoFit/>
          </a:bodyPr>
          <a:lstStyle/>
          <a:p>
            <a:r>
              <a:rPr lang="en-US" sz="1200" dirty="0"/>
              <a:t>Student Health &amp; Wellness Fee </a:t>
            </a:r>
          </a:p>
          <a:p>
            <a:r>
              <a:rPr lang="en-US" sz="1200" dirty="0"/>
              <a:t>IT/Athletics Fees</a:t>
            </a:r>
          </a:p>
        </p:txBody>
      </p:sp>
      <p:cxnSp>
        <p:nvCxnSpPr>
          <p:cNvPr id="7" name="Straight Arrow Connector 6">
            <a:extLst>
              <a:ext uri="{FF2B5EF4-FFF2-40B4-BE49-F238E27FC236}">
                <a16:creationId xmlns:a16="http://schemas.microsoft.com/office/drawing/2014/main" id="{89E4F0D4-89F0-C7AE-7B5A-4931492C0095}"/>
              </a:ext>
            </a:extLst>
          </p:cNvPr>
          <p:cNvCxnSpPr/>
          <p:nvPr/>
        </p:nvCxnSpPr>
        <p:spPr bwMode="auto">
          <a:xfrm flipH="1">
            <a:off x="4804913" y="1725283"/>
            <a:ext cx="595223" cy="189781"/>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8" name="TextBox 7">
            <a:extLst>
              <a:ext uri="{FF2B5EF4-FFF2-40B4-BE49-F238E27FC236}">
                <a16:creationId xmlns:a16="http://schemas.microsoft.com/office/drawing/2014/main" id="{565EF805-9DF5-DD7A-76C8-BE33F16547C5}"/>
              </a:ext>
            </a:extLst>
          </p:cNvPr>
          <p:cNvSpPr txBox="1"/>
          <p:nvPr/>
        </p:nvSpPr>
        <p:spPr>
          <a:xfrm>
            <a:off x="5158596" y="2171423"/>
            <a:ext cx="1617219" cy="276999"/>
          </a:xfrm>
          <a:prstGeom prst="rect">
            <a:avLst/>
          </a:prstGeom>
          <a:noFill/>
          <a:ln w="19050">
            <a:solidFill>
              <a:schemeClr val="tx1"/>
            </a:solidFill>
          </a:ln>
        </p:spPr>
        <p:txBody>
          <a:bodyPr wrap="square" rtlCol="0">
            <a:spAutoFit/>
          </a:bodyPr>
          <a:lstStyle/>
          <a:p>
            <a:r>
              <a:rPr lang="en-US" sz="1200" dirty="0"/>
              <a:t>Grad Program Fees</a:t>
            </a:r>
          </a:p>
        </p:txBody>
      </p:sp>
      <p:cxnSp>
        <p:nvCxnSpPr>
          <p:cNvPr id="10" name="Straight Arrow Connector 9">
            <a:extLst>
              <a:ext uri="{FF2B5EF4-FFF2-40B4-BE49-F238E27FC236}">
                <a16:creationId xmlns:a16="http://schemas.microsoft.com/office/drawing/2014/main" id="{6DBD79AD-A25D-8CDA-5FBD-15ABDDFF7C5C}"/>
              </a:ext>
            </a:extLst>
          </p:cNvPr>
          <p:cNvCxnSpPr>
            <a:stCxn id="8" idx="1"/>
          </p:cNvCxnSpPr>
          <p:nvPr/>
        </p:nvCxnSpPr>
        <p:spPr bwMode="auto">
          <a:xfrm flipH="1" flipV="1">
            <a:off x="4366407" y="2216673"/>
            <a:ext cx="792189" cy="9325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11" name="TextBox 10">
            <a:extLst>
              <a:ext uri="{FF2B5EF4-FFF2-40B4-BE49-F238E27FC236}">
                <a16:creationId xmlns:a16="http://schemas.microsoft.com/office/drawing/2014/main" id="{5F6E78C6-1283-DCC6-F5AA-F748C4D34C79}"/>
              </a:ext>
            </a:extLst>
          </p:cNvPr>
          <p:cNvSpPr txBox="1"/>
          <p:nvPr/>
        </p:nvSpPr>
        <p:spPr>
          <a:xfrm rot="419380">
            <a:off x="5790485" y="3048440"/>
            <a:ext cx="1340685" cy="276999"/>
          </a:xfrm>
          <a:prstGeom prst="rect">
            <a:avLst/>
          </a:prstGeom>
          <a:noFill/>
          <a:ln w="19050">
            <a:solidFill>
              <a:schemeClr val="tx1"/>
            </a:solidFill>
          </a:ln>
        </p:spPr>
        <p:txBody>
          <a:bodyPr wrap="square" rtlCol="0">
            <a:spAutoFit/>
          </a:bodyPr>
          <a:lstStyle/>
          <a:p>
            <a:r>
              <a:rPr lang="en-US" sz="1200" dirty="0"/>
              <a:t>Facility Rentals</a:t>
            </a:r>
          </a:p>
        </p:txBody>
      </p:sp>
      <p:cxnSp>
        <p:nvCxnSpPr>
          <p:cNvPr id="14" name="Straight Arrow Connector 13">
            <a:extLst>
              <a:ext uri="{FF2B5EF4-FFF2-40B4-BE49-F238E27FC236}">
                <a16:creationId xmlns:a16="http://schemas.microsoft.com/office/drawing/2014/main" id="{178ADD62-4989-AD2D-4025-3BF991723360}"/>
              </a:ext>
            </a:extLst>
          </p:cNvPr>
          <p:cNvCxnSpPr>
            <a:stCxn id="11" idx="1"/>
          </p:cNvCxnSpPr>
          <p:nvPr/>
        </p:nvCxnSpPr>
        <p:spPr bwMode="auto">
          <a:xfrm flipH="1">
            <a:off x="4804913" y="3105366"/>
            <a:ext cx="990554" cy="207177"/>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15" name="TextBox 14">
            <a:extLst>
              <a:ext uri="{FF2B5EF4-FFF2-40B4-BE49-F238E27FC236}">
                <a16:creationId xmlns:a16="http://schemas.microsoft.com/office/drawing/2014/main" id="{8DAFD9A5-901A-19BA-7E39-F9299C2B2AB1}"/>
              </a:ext>
            </a:extLst>
          </p:cNvPr>
          <p:cNvSpPr txBox="1"/>
          <p:nvPr/>
        </p:nvSpPr>
        <p:spPr>
          <a:xfrm>
            <a:off x="5300190" y="4335576"/>
            <a:ext cx="1241961" cy="276999"/>
          </a:xfrm>
          <a:prstGeom prst="rect">
            <a:avLst/>
          </a:prstGeom>
          <a:noFill/>
          <a:ln w="19050">
            <a:solidFill>
              <a:schemeClr val="tx1"/>
            </a:solidFill>
          </a:ln>
        </p:spPr>
        <p:txBody>
          <a:bodyPr wrap="square" rtlCol="0">
            <a:spAutoFit/>
          </a:bodyPr>
          <a:lstStyle/>
          <a:p>
            <a:r>
              <a:rPr lang="en-US" sz="1200" dirty="0"/>
              <a:t>Interest Income</a:t>
            </a:r>
          </a:p>
        </p:txBody>
      </p:sp>
      <p:cxnSp>
        <p:nvCxnSpPr>
          <p:cNvPr id="19" name="Straight Arrow Connector 18">
            <a:extLst>
              <a:ext uri="{FF2B5EF4-FFF2-40B4-BE49-F238E27FC236}">
                <a16:creationId xmlns:a16="http://schemas.microsoft.com/office/drawing/2014/main" id="{E542EAA7-766C-C12F-AED7-9434529D7614}"/>
              </a:ext>
            </a:extLst>
          </p:cNvPr>
          <p:cNvCxnSpPr>
            <a:stCxn id="15" idx="1"/>
          </p:cNvCxnSpPr>
          <p:nvPr/>
        </p:nvCxnSpPr>
        <p:spPr bwMode="auto">
          <a:xfrm flipH="1" flipV="1">
            <a:off x="4572000" y="4474075"/>
            <a:ext cx="728190" cy="1"/>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20" name="TextBox 19">
            <a:extLst>
              <a:ext uri="{FF2B5EF4-FFF2-40B4-BE49-F238E27FC236}">
                <a16:creationId xmlns:a16="http://schemas.microsoft.com/office/drawing/2014/main" id="{DAAD6426-0400-35F3-FB84-6EF1CC7018C5}"/>
              </a:ext>
            </a:extLst>
          </p:cNvPr>
          <p:cNvSpPr txBox="1"/>
          <p:nvPr/>
        </p:nvSpPr>
        <p:spPr>
          <a:xfrm rot="21144453">
            <a:off x="6159579" y="4845837"/>
            <a:ext cx="1690415" cy="830997"/>
          </a:xfrm>
          <a:prstGeom prst="rect">
            <a:avLst/>
          </a:prstGeom>
          <a:noFill/>
          <a:ln w="19050">
            <a:solidFill>
              <a:schemeClr val="tx1"/>
            </a:solidFill>
          </a:ln>
        </p:spPr>
        <p:txBody>
          <a:bodyPr wrap="square" rtlCol="0">
            <a:spAutoFit/>
          </a:bodyPr>
          <a:lstStyle/>
          <a:p>
            <a:r>
              <a:rPr lang="en-US" sz="1200" dirty="0"/>
              <a:t>Campus Living – Rent Campus Supply</a:t>
            </a:r>
          </a:p>
          <a:p>
            <a:r>
              <a:rPr lang="en-US" sz="1200" dirty="0"/>
              <a:t>Parking Permits</a:t>
            </a:r>
          </a:p>
          <a:p>
            <a:r>
              <a:rPr lang="en-US" sz="1200" dirty="0"/>
              <a:t>Dining</a:t>
            </a:r>
          </a:p>
        </p:txBody>
      </p:sp>
      <p:cxnSp>
        <p:nvCxnSpPr>
          <p:cNvPr id="22" name="Straight Arrow Connector 21">
            <a:extLst>
              <a:ext uri="{FF2B5EF4-FFF2-40B4-BE49-F238E27FC236}">
                <a16:creationId xmlns:a16="http://schemas.microsoft.com/office/drawing/2014/main" id="{22FC2EF5-DF8B-3AD6-F037-09CF5ADDDCB4}"/>
              </a:ext>
            </a:extLst>
          </p:cNvPr>
          <p:cNvCxnSpPr>
            <a:stCxn id="20" idx="1"/>
          </p:cNvCxnSpPr>
          <p:nvPr/>
        </p:nvCxnSpPr>
        <p:spPr bwMode="auto">
          <a:xfrm flipH="1" flipV="1">
            <a:off x="4607947" y="5244860"/>
            <a:ext cx="1559042" cy="12815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15799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13" y="81973"/>
            <a:ext cx="8565502" cy="990600"/>
          </a:xfrm>
        </p:spPr>
        <p:txBody>
          <a:bodyPr/>
          <a:lstStyle/>
          <a:p>
            <a:r>
              <a:rPr lang="en-US" dirty="0"/>
              <a:t> </a:t>
            </a:r>
            <a:r>
              <a:rPr lang="en-US" sz="3200" dirty="0"/>
              <a:t>account structure: expenses classes</a:t>
            </a:r>
            <a:endParaRPr lang="en-US" dirty="0"/>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11</a:t>
            </a:fld>
            <a:endParaRPr lang="en-US" dirty="0"/>
          </a:p>
        </p:txBody>
      </p:sp>
      <p:sp>
        <p:nvSpPr>
          <p:cNvPr id="6" name="Content Placeholder 2"/>
          <p:cNvSpPr>
            <a:spLocks noGrp="1"/>
          </p:cNvSpPr>
          <p:nvPr>
            <p:ph sz="half" idx="1"/>
          </p:nvPr>
        </p:nvSpPr>
        <p:spPr>
          <a:xfrm>
            <a:off x="452892" y="1351145"/>
            <a:ext cx="8310107" cy="5008472"/>
          </a:xfrm>
        </p:spPr>
        <p:txBody>
          <a:bodyPr/>
          <a:lstStyle/>
          <a:p>
            <a:pPr marL="0" indent="0">
              <a:spcAft>
                <a:spcPts val="1200"/>
              </a:spcAft>
              <a:buNone/>
            </a:pPr>
            <a:endParaRPr lang="en-US" dirty="0"/>
          </a:p>
          <a:p>
            <a:endParaRPr lang="en-US" dirty="0"/>
          </a:p>
        </p:txBody>
      </p:sp>
      <p:sp>
        <p:nvSpPr>
          <p:cNvPr id="3" name="TextBox 2"/>
          <p:cNvSpPr txBox="1"/>
          <p:nvPr/>
        </p:nvSpPr>
        <p:spPr>
          <a:xfrm>
            <a:off x="525384" y="1285446"/>
            <a:ext cx="8093231" cy="400110"/>
          </a:xfrm>
          <a:prstGeom prst="rect">
            <a:avLst/>
          </a:prstGeom>
          <a:noFill/>
        </p:spPr>
        <p:txBody>
          <a:bodyPr wrap="square" rtlCol="0">
            <a:spAutoFit/>
          </a:bodyPr>
          <a:lstStyle/>
          <a:p>
            <a:r>
              <a:rPr lang="en-US" dirty="0"/>
              <a:t>	</a:t>
            </a:r>
          </a:p>
        </p:txBody>
      </p:sp>
      <p:sp>
        <p:nvSpPr>
          <p:cNvPr id="8" name="TextBox 7">
            <a:extLst>
              <a:ext uri="{FF2B5EF4-FFF2-40B4-BE49-F238E27FC236}">
                <a16:creationId xmlns:a16="http://schemas.microsoft.com/office/drawing/2014/main" id="{B2090EC9-90E7-49A4-9ACD-BF9FA277AD05}"/>
              </a:ext>
            </a:extLst>
          </p:cNvPr>
          <p:cNvSpPr txBox="1"/>
          <p:nvPr/>
        </p:nvSpPr>
        <p:spPr>
          <a:xfrm rot="20964878">
            <a:off x="5278975" y="3388601"/>
            <a:ext cx="1314030" cy="369332"/>
          </a:xfrm>
          <a:prstGeom prst="rect">
            <a:avLst/>
          </a:prstGeom>
          <a:noFill/>
          <a:ln w="12700">
            <a:solidFill>
              <a:srgbClr val="003264"/>
            </a:solidFill>
          </a:ln>
        </p:spPr>
        <p:txBody>
          <a:bodyPr wrap="square" rtlCol="0">
            <a:spAutoFit/>
          </a:bodyPr>
          <a:lstStyle/>
          <a:p>
            <a:r>
              <a:rPr lang="en-US" sz="1800" dirty="0"/>
              <a:t>IT Network</a:t>
            </a:r>
          </a:p>
        </p:txBody>
      </p:sp>
      <p:cxnSp>
        <p:nvCxnSpPr>
          <p:cNvPr id="10" name="Straight Arrow Connector 9">
            <a:extLst>
              <a:ext uri="{FF2B5EF4-FFF2-40B4-BE49-F238E27FC236}">
                <a16:creationId xmlns:a16="http://schemas.microsoft.com/office/drawing/2014/main" id="{4FEAA4E5-422C-4753-B15D-3702A9611C32}"/>
              </a:ext>
            </a:extLst>
          </p:cNvPr>
          <p:cNvCxnSpPr>
            <a:cxnSpLocks/>
            <a:stCxn id="8" idx="1"/>
          </p:cNvCxnSpPr>
          <p:nvPr/>
        </p:nvCxnSpPr>
        <p:spPr bwMode="auto">
          <a:xfrm flipH="1">
            <a:off x="4572000" y="3693961"/>
            <a:ext cx="718156" cy="421088"/>
          </a:xfrm>
          <a:prstGeom prst="straightConnector1">
            <a:avLst/>
          </a:prstGeom>
          <a:ln w="22225">
            <a:solidFill>
              <a:srgbClr val="003264"/>
            </a:solidFill>
            <a:headEnd type="none" w="med" len="med"/>
            <a:tailEnd type="triangle"/>
          </a:ln>
        </p:spPr>
        <p:style>
          <a:lnRef idx="1">
            <a:schemeClr val="accent6"/>
          </a:lnRef>
          <a:fillRef idx="0">
            <a:schemeClr val="accent6"/>
          </a:fillRef>
          <a:effectRef idx="0">
            <a:schemeClr val="accent6"/>
          </a:effectRef>
          <a:fontRef idx="minor">
            <a:schemeClr val="tx1"/>
          </a:fontRef>
        </p:style>
      </p:cxnSp>
      <p:sp>
        <p:nvSpPr>
          <p:cNvPr id="11" name="TextBox 10">
            <a:extLst>
              <a:ext uri="{FF2B5EF4-FFF2-40B4-BE49-F238E27FC236}">
                <a16:creationId xmlns:a16="http://schemas.microsoft.com/office/drawing/2014/main" id="{677B83C5-BDF9-4622-A411-2E0824E2E477}"/>
              </a:ext>
            </a:extLst>
          </p:cNvPr>
          <p:cNvSpPr txBox="1"/>
          <p:nvPr/>
        </p:nvSpPr>
        <p:spPr>
          <a:xfrm>
            <a:off x="4952937" y="4114034"/>
            <a:ext cx="2161275" cy="548640"/>
          </a:xfrm>
          <a:prstGeom prst="rect">
            <a:avLst/>
          </a:prstGeom>
          <a:noFill/>
          <a:ln w="15875">
            <a:solidFill>
              <a:srgbClr val="003264"/>
            </a:solidFill>
          </a:ln>
        </p:spPr>
        <p:txBody>
          <a:bodyPr wrap="square" rtlCol="0" anchor="t">
            <a:spAutoFit/>
          </a:bodyPr>
          <a:lstStyle/>
          <a:p>
            <a:pPr algn="ctr"/>
            <a:r>
              <a:rPr lang="en-US" sz="1600" dirty="0"/>
              <a:t>Risk Mgt. Insurance Admin – Overhead</a:t>
            </a:r>
          </a:p>
          <a:p>
            <a:pPr algn="ctr"/>
            <a:endParaRPr lang="en-US" sz="1800" dirty="0"/>
          </a:p>
        </p:txBody>
      </p:sp>
      <p:cxnSp>
        <p:nvCxnSpPr>
          <p:cNvPr id="12" name="Straight Arrow Connector 11">
            <a:extLst>
              <a:ext uri="{FF2B5EF4-FFF2-40B4-BE49-F238E27FC236}">
                <a16:creationId xmlns:a16="http://schemas.microsoft.com/office/drawing/2014/main" id="{1EB597E3-E75D-4915-9141-B5DBEEA382AF}"/>
              </a:ext>
            </a:extLst>
          </p:cNvPr>
          <p:cNvCxnSpPr>
            <a:cxnSpLocks/>
          </p:cNvCxnSpPr>
          <p:nvPr/>
        </p:nvCxnSpPr>
        <p:spPr bwMode="auto">
          <a:xfrm flipH="1">
            <a:off x="4572000" y="4388354"/>
            <a:ext cx="359077" cy="49820"/>
          </a:xfrm>
          <a:prstGeom prst="straightConnector1">
            <a:avLst/>
          </a:prstGeom>
          <a:ln w="22225">
            <a:solidFill>
              <a:srgbClr val="003264"/>
            </a:solidFill>
            <a:headEnd type="none" w="med" len="med"/>
            <a:tailEnd type="triangle"/>
          </a:ln>
        </p:spPr>
        <p:style>
          <a:lnRef idx="1">
            <a:schemeClr val="accent6"/>
          </a:lnRef>
          <a:fillRef idx="0">
            <a:schemeClr val="accent6"/>
          </a:fillRef>
          <a:effectRef idx="0">
            <a:schemeClr val="accent6"/>
          </a:effectRef>
          <a:fontRef idx="minor">
            <a:schemeClr val="tx1"/>
          </a:fontRef>
        </p:style>
      </p:cxnSp>
      <p:pic>
        <p:nvPicPr>
          <p:cNvPr id="5" name="Picture 4">
            <a:extLst>
              <a:ext uri="{FF2B5EF4-FFF2-40B4-BE49-F238E27FC236}">
                <a16:creationId xmlns:a16="http://schemas.microsoft.com/office/drawing/2014/main" id="{B92709A3-A735-43DE-A010-04AFBB2C2E7C}"/>
              </a:ext>
            </a:extLst>
          </p:cNvPr>
          <p:cNvPicPr>
            <a:picLocks noChangeAspect="1"/>
          </p:cNvPicPr>
          <p:nvPr/>
        </p:nvPicPr>
        <p:blipFill>
          <a:blip r:embed="rId3"/>
          <a:stretch>
            <a:fillRect/>
          </a:stretch>
        </p:blipFill>
        <p:spPr>
          <a:xfrm>
            <a:off x="186013" y="1157562"/>
            <a:ext cx="4543425" cy="5080506"/>
          </a:xfrm>
          <a:prstGeom prst="rect">
            <a:avLst/>
          </a:prstGeom>
        </p:spPr>
      </p:pic>
      <p:sp>
        <p:nvSpPr>
          <p:cNvPr id="7" name="TextBox 6">
            <a:extLst>
              <a:ext uri="{FF2B5EF4-FFF2-40B4-BE49-F238E27FC236}">
                <a16:creationId xmlns:a16="http://schemas.microsoft.com/office/drawing/2014/main" id="{02D9534C-4451-9A6E-8ACD-0D34F017372B}"/>
              </a:ext>
            </a:extLst>
          </p:cNvPr>
          <p:cNvSpPr txBox="1"/>
          <p:nvPr/>
        </p:nvSpPr>
        <p:spPr>
          <a:xfrm>
            <a:off x="4996317" y="1214288"/>
            <a:ext cx="3818078" cy="1631216"/>
          </a:xfrm>
          <a:prstGeom prst="rect">
            <a:avLst/>
          </a:prstGeom>
          <a:noFill/>
          <a:ln w="28575">
            <a:solidFill>
              <a:schemeClr val="tx1"/>
            </a:solidFill>
          </a:ln>
        </p:spPr>
        <p:txBody>
          <a:bodyPr wrap="square" rtlCol="0">
            <a:spAutoFit/>
          </a:bodyPr>
          <a:lstStyle/>
          <a:p>
            <a:r>
              <a:rPr lang="en-US"/>
              <a:t>Budget lines will only be open for lines that have a budget.  If you plan to spend in a certain expense class, you must have a budget on that line.</a:t>
            </a:r>
            <a:endParaRPr lang="en-US" dirty="0"/>
          </a:p>
        </p:txBody>
      </p:sp>
    </p:spTree>
    <p:extLst>
      <p:ext uri="{BB962C8B-B14F-4D97-AF65-F5344CB8AC3E}">
        <p14:creationId xmlns:p14="http://schemas.microsoft.com/office/powerpoint/2010/main" val="1940683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40731-E4B5-A45F-D462-E95A989EFC9E}"/>
              </a:ext>
            </a:extLst>
          </p:cNvPr>
          <p:cNvSpPr>
            <a:spLocks noGrp="1"/>
          </p:cNvSpPr>
          <p:nvPr>
            <p:ph type="title"/>
          </p:nvPr>
        </p:nvSpPr>
        <p:spPr/>
        <p:txBody>
          <a:bodyPr/>
          <a:lstStyle/>
          <a:p>
            <a:r>
              <a:rPr lang="en-US" sz="3200" dirty="0"/>
              <a:t>fy26 budget process – fy26 account classes</a:t>
            </a:r>
          </a:p>
        </p:txBody>
      </p:sp>
      <p:sp>
        <p:nvSpPr>
          <p:cNvPr id="3" name="Content Placeholder 2">
            <a:extLst>
              <a:ext uri="{FF2B5EF4-FFF2-40B4-BE49-F238E27FC236}">
                <a16:creationId xmlns:a16="http://schemas.microsoft.com/office/drawing/2014/main" id="{8CD3BC0A-F674-9C37-813D-6972F64B41D2}"/>
              </a:ext>
            </a:extLst>
          </p:cNvPr>
          <p:cNvSpPr>
            <a:spLocks noGrp="1"/>
          </p:cNvSpPr>
          <p:nvPr>
            <p:ph idx="1"/>
          </p:nvPr>
        </p:nvSpPr>
        <p:spPr>
          <a:xfrm>
            <a:off x="419100" y="1203107"/>
            <a:ext cx="8305800" cy="5001061"/>
          </a:xfrm>
        </p:spPr>
        <p:txBody>
          <a:bodyPr/>
          <a:lstStyle/>
          <a:p>
            <a:r>
              <a:rPr lang="en-US" dirty="0"/>
              <a:t>FY26 Account Changes</a:t>
            </a:r>
          </a:p>
          <a:p>
            <a:pPr lvl="1"/>
            <a:r>
              <a:rPr lang="en-US" b="0" dirty="0">
                <a:solidFill>
                  <a:srgbClr val="010000"/>
                </a:solidFill>
              </a:rPr>
              <a:t>Restructuring of the interdepartmental revenue accounts (555*)</a:t>
            </a:r>
          </a:p>
          <a:p>
            <a:pPr lvl="2"/>
            <a:r>
              <a:rPr lang="en-US" dirty="0">
                <a:solidFill>
                  <a:srgbClr val="010000"/>
                </a:solidFill>
              </a:rPr>
              <a:t>Why?  To allow revenues to roll up to accurate GL revenue account code for financial reporting purposes</a:t>
            </a:r>
          </a:p>
          <a:p>
            <a:pPr lvl="2"/>
            <a:endParaRPr lang="en-US" b="0" dirty="0">
              <a:solidFill>
                <a:srgbClr val="010000"/>
              </a:solidFill>
            </a:endParaRPr>
          </a:p>
          <a:p>
            <a:pPr lvl="2"/>
            <a:endParaRPr lang="en-US" b="0" dirty="0">
              <a:solidFill>
                <a:srgbClr val="010000"/>
              </a:solidFill>
            </a:endParaRPr>
          </a:p>
          <a:p>
            <a:pPr lvl="2"/>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AACD4A0-01C3-E6BE-FC01-39C9B38B731F}"/>
              </a:ext>
            </a:extLst>
          </p:cNvPr>
          <p:cNvSpPr>
            <a:spLocks noGrp="1"/>
          </p:cNvSpPr>
          <p:nvPr>
            <p:ph type="sldNum" sz="quarter" idx="12"/>
          </p:nvPr>
        </p:nvSpPr>
        <p:spPr/>
        <p:txBody>
          <a:bodyPr/>
          <a:lstStyle/>
          <a:p>
            <a:pPr>
              <a:defRPr/>
            </a:pPr>
            <a:fld id="{3464530E-D695-45C9-AFB6-E411BBE0972A}" type="slidenum">
              <a:rPr lang="en-US" smtClean="0"/>
              <a:pPr>
                <a:defRPr/>
              </a:pPr>
              <a:t>12</a:t>
            </a:fld>
            <a:endParaRPr lang="en-US" dirty="0"/>
          </a:p>
        </p:txBody>
      </p:sp>
      <p:pic>
        <p:nvPicPr>
          <p:cNvPr id="7" name="Picture 6">
            <a:extLst>
              <a:ext uri="{FF2B5EF4-FFF2-40B4-BE49-F238E27FC236}">
                <a16:creationId xmlns:a16="http://schemas.microsoft.com/office/drawing/2014/main" id="{3BAF4FA2-7561-F397-5A08-DBEE73217D4A}"/>
              </a:ext>
            </a:extLst>
          </p:cNvPr>
          <p:cNvPicPr>
            <a:picLocks noChangeAspect="1"/>
          </p:cNvPicPr>
          <p:nvPr/>
        </p:nvPicPr>
        <p:blipFill>
          <a:blip r:embed="rId3"/>
          <a:stretch>
            <a:fillRect/>
          </a:stretch>
        </p:blipFill>
        <p:spPr>
          <a:xfrm>
            <a:off x="400050" y="4977960"/>
            <a:ext cx="8343900" cy="733425"/>
          </a:xfrm>
          <a:prstGeom prst="rect">
            <a:avLst/>
          </a:prstGeom>
        </p:spPr>
      </p:pic>
      <p:pic>
        <p:nvPicPr>
          <p:cNvPr id="8" name="Picture 7">
            <a:extLst>
              <a:ext uri="{FF2B5EF4-FFF2-40B4-BE49-F238E27FC236}">
                <a16:creationId xmlns:a16="http://schemas.microsoft.com/office/drawing/2014/main" id="{4A007ADA-84CC-73C7-3D7B-52A193BAA176}"/>
              </a:ext>
            </a:extLst>
          </p:cNvPr>
          <p:cNvPicPr>
            <a:picLocks noChangeAspect="1"/>
          </p:cNvPicPr>
          <p:nvPr/>
        </p:nvPicPr>
        <p:blipFill>
          <a:blip r:embed="rId4"/>
          <a:stretch>
            <a:fillRect/>
          </a:stretch>
        </p:blipFill>
        <p:spPr>
          <a:xfrm>
            <a:off x="419100" y="2617278"/>
            <a:ext cx="7981950" cy="1924050"/>
          </a:xfrm>
          <a:prstGeom prst="rect">
            <a:avLst/>
          </a:prstGeom>
        </p:spPr>
      </p:pic>
    </p:spTree>
    <p:extLst>
      <p:ext uri="{BB962C8B-B14F-4D97-AF65-F5344CB8AC3E}">
        <p14:creationId xmlns:p14="http://schemas.microsoft.com/office/powerpoint/2010/main" val="2303274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fy26 budget process fy25 year-end estimates</a:t>
            </a:r>
          </a:p>
        </p:txBody>
      </p:sp>
      <p:sp>
        <p:nvSpPr>
          <p:cNvPr id="3" name="Content Placeholder 2"/>
          <p:cNvSpPr>
            <a:spLocks noGrp="1"/>
          </p:cNvSpPr>
          <p:nvPr>
            <p:ph idx="1"/>
          </p:nvPr>
        </p:nvSpPr>
        <p:spPr>
          <a:xfrm>
            <a:off x="235380" y="1489607"/>
            <a:ext cx="8305800" cy="1490045"/>
          </a:xfrm>
        </p:spPr>
        <p:txBody>
          <a:bodyPr/>
          <a:lstStyle/>
          <a:p>
            <a:pPr>
              <a:spcAft>
                <a:spcPts val="0"/>
              </a:spcAft>
            </a:pPr>
            <a:r>
              <a:rPr lang="en-US" sz="2700" dirty="0">
                <a:solidFill>
                  <a:srgbClr val="1B203D"/>
                </a:solidFill>
              </a:rPr>
              <a:t>FY25 Year-end Estimates</a:t>
            </a:r>
          </a:p>
          <a:p>
            <a:pPr lvl="1">
              <a:spcAft>
                <a:spcPts val="0"/>
              </a:spcAft>
            </a:pPr>
            <a:r>
              <a:rPr lang="en-US" sz="2400" dirty="0">
                <a:solidFill>
                  <a:srgbClr val="1B203D"/>
                </a:solidFill>
              </a:rPr>
              <a:t>Due in Anaplan March 21st</a:t>
            </a:r>
          </a:p>
          <a:p>
            <a:pPr marL="0" indent="0">
              <a:spcAft>
                <a:spcPts val="0"/>
              </a:spcAft>
              <a:buNone/>
            </a:pPr>
            <a:endParaRPr lang="en-US" sz="2700" dirty="0">
              <a:solidFill>
                <a:srgbClr val="1B203D"/>
              </a:solidFill>
            </a:endParaRPr>
          </a:p>
          <a:p>
            <a:pPr marL="0" indent="0">
              <a:spcAft>
                <a:spcPts val="0"/>
              </a:spcAft>
              <a:buNone/>
            </a:pPr>
            <a:endParaRPr lang="en-US" sz="2700" dirty="0"/>
          </a:p>
          <a:p>
            <a:pPr marL="0" indent="0">
              <a:spcAft>
                <a:spcPts val="0"/>
              </a:spcAft>
              <a:buNone/>
            </a:pPr>
            <a:endParaRPr lang="en-US" sz="2700" dirty="0">
              <a:solidFill>
                <a:srgbClr val="1B203D"/>
              </a:solidFill>
            </a:endParaRPr>
          </a:p>
          <a:p>
            <a:pPr marL="0" indent="0">
              <a:spcAft>
                <a:spcPts val="0"/>
              </a:spcAft>
              <a:buNone/>
            </a:pPr>
            <a:endParaRPr lang="en-US" sz="2700" dirty="0">
              <a:solidFill>
                <a:srgbClr val="1B203D"/>
              </a:solidFill>
            </a:endParaRPr>
          </a:p>
          <a:p>
            <a:pPr marL="0" indent="0">
              <a:spcAft>
                <a:spcPts val="0"/>
              </a:spcAft>
              <a:buNone/>
            </a:pPr>
            <a:endParaRPr lang="en-US" sz="2700" dirty="0">
              <a:solidFill>
                <a:srgbClr val="1B203D"/>
              </a:solidFill>
            </a:endParaRPr>
          </a:p>
          <a:p>
            <a:pPr lvl="1">
              <a:spcAft>
                <a:spcPts val="0"/>
              </a:spcAft>
            </a:pPr>
            <a:r>
              <a:rPr lang="en-US" sz="2400" dirty="0">
                <a:solidFill>
                  <a:srgbClr val="1B203D"/>
                </a:solidFill>
              </a:rPr>
              <a:t>Will any of your DeptIDs end FY25 with a deficit?</a:t>
            </a:r>
          </a:p>
          <a:p>
            <a:pPr lvl="2">
              <a:spcAft>
                <a:spcPts val="0"/>
              </a:spcAft>
            </a:pPr>
            <a:r>
              <a:rPr lang="en-US" sz="2400" dirty="0">
                <a:solidFill>
                  <a:srgbClr val="1B203D"/>
                </a:solidFill>
              </a:rPr>
              <a:t>YES:  Email a completed Plan of Action to your UBO representative by April 4</a:t>
            </a:r>
            <a:r>
              <a:rPr lang="en-US" sz="2400" baseline="30000" dirty="0">
                <a:solidFill>
                  <a:srgbClr val="1B203D"/>
                </a:solidFill>
              </a:rPr>
              <a:t>th</a:t>
            </a:r>
            <a:r>
              <a:rPr lang="en-US" sz="2400" dirty="0">
                <a:solidFill>
                  <a:srgbClr val="1B203D"/>
                </a:solidFill>
              </a:rPr>
              <a:t>.</a:t>
            </a:r>
          </a:p>
          <a:p>
            <a:pPr marL="0" indent="0">
              <a:spcAft>
                <a:spcPts val="0"/>
              </a:spcAft>
              <a:buNone/>
            </a:pPr>
            <a:endParaRPr lang="en-US" sz="2800" dirty="0"/>
          </a:p>
          <a:p>
            <a:pPr marL="914377" lvl="2" indent="0">
              <a:spcAft>
                <a:spcPts val="0"/>
              </a:spcAft>
              <a:buNone/>
            </a:pPr>
            <a:endParaRPr lang="en-US" sz="2500" dirty="0"/>
          </a:p>
          <a:p>
            <a:pPr marL="457188" lvl="1" indent="0">
              <a:spcAft>
                <a:spcPts val="0"/>
              </a:spcAft>
              <a:buNone/>
            </a:pPr>
            <a:endParaRPr lang="en-US" sz="2100" dirty="0"/>
          </a:p>
          <a:p>
            <a:pPr marL="0" indent="0">
              <a:spcAft>
                <a:spcPts val="0"/>
              </a:spcAft>
              <a:buNone/>
            </a:pPr>
            <a:endParaRPr lang="en-US" sz="1600" dirty="0"/>
          </a:p>
          <a:p>
            <a:pPr marL="457188" lvl="1" indent="0">
              <a:spcAft>
                <a:spcPts val="0"/>
              </a:spcAft>
              <a:buNone/>
            </a:pPr>
            <a:endParaRPr lang="en-US" sz="600" dirty="0"/>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13</a:t>
            </a:fld>
            <a:endParaRPr lang="en-US" dirty="0"/>
          </a:p>
        </p:txBody>
      </p:sp>
      <p:pic>
        <p:nvPicPr>
          <p:cNvPr id="6" name="Picture 5">
            <a:extLst>
              <a:ext uri="{FF2B5EF4-FFF2-40B4-BE49-F238E27FC236}">
                <a16:creationId xmlns:a16="http://schemas.microsoft.com/office/drawing/2014/main" id="{4A549DB3-5A06-A8BB-30A0-21C33443FA26}"/>
              </a:ext>
            </a:extLst>
          </p:cNvPr>
          <p:cNvPicPr>
            <a:picLocks noChangeAspect="1"/>
          </p:cNvPicPr>
          <p:nvPr/>
        </p:nvPicPr>
        <p:blipFill>
          <a:blip r:embed="rId3"/>
          <a:stretch>
            <a:fillRect/>
          </a:stretch>
        </p:blipFill>
        <p:spPr>
          <a:xfrm>
            <a:off x="235380" y="2515150"/>
            <a:ext cx="8673239" cy="2399750"/>
          </a:xfrm>
          <a:prstGeom prst="rect">
            <a:avLst/>
          </a:prstGeom>
        </p:spPr>
      </p:pic>
      <p:sp>
        <p:nvSpPr>
          <p:cNvPr id="7" name="Oval 6">
            <a:extLst>
              <a:ext uri="{FF2B5EF4-FFF2-40B4-BE49-F238E27FC236}">
                <a16:creationId xmlns:a16="http://schemas.microsoft.com/office/drawing/2014/main" id="{6E4EFC4C-AE08-88FB-4073-9ABB3CD94532}"/>
              </a:ext>
            </a:extLst>
          </p:cNvPr>
          <p:cNvSpPr/>
          <p:nvPr/>
        </p:nvSpPr>
        <p:spPr bwMode="auto">
          <a:xfrm>
            <a:off x="3655447" y="2515150"/>
            <a:ext cx="849878" cy="2323550"/>
          </a:xfrm>
          <a:prstGeom prst="ellipse">
            <a:avLst/>
          </a:prstGeom>
          <a:no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28E75CDE-D718-E49B-ECC4-6F4B28DF827B}"/>
                  </a:ext>
                </a:extLst>
              </p14:cNvPr>
              <p14:cNvContentPartPr/>
              <p14:nvPr/>
            </p14:nvContentPartPr>
            <p14:xfrm>
              <a:off x="2542785" y="2695080"/>
              <a:ext cx="353520" cy="11880"/>
            </p14:xfrm>
          </p:contentPart>
        </mc:Choice>
        <mc:Fallback xmlns="">
          <p:pic>
            <p:nvPicPr>
              <p:cNvPr id="10" name="Ink 9">
                <a:extLst>
                  <a:ext uri="{FF2B5EF4-FFF2-40B4-BE49-F238E27FC236}">
                    <a16:creationId xmlns:a16="http://schemas.microsoft.com/office/drawing/2014/main" id="{28E75CDE-D718-E49B-ECC4-6F4B28DF827B}"/>
                  </a:ext>
                </a:extLst>
              </p:cNvPr>
              <p:cNvPicPr/>
              <p:nvPr/>
            </p:nvPicPr>
            <p:blipFill>
              <a:blip r:embed="rId5"/>
              <a:stretch>
                <a:fillRect/>
              </a:stretch>
            </p:blipFill>
            <p:spPr>
              <a:xfrm>
                <a:off x="2489145" y="2587440"/>
                <a:ext cx="461160" cy="2275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Ink 10">
                <a:extLst>
                  <a:ext uri="{FF2B5EF4-FFF2-40B4-BE49-F238E27FC236}">
                    <a16:creationId xmlns:a16="http://schemas.microsoft.com/office/drawing/2014/main" id="{1D845446-07CD-659C-B1F2-599C30FA071C}"/>
                  </a:ext>
                </a:extLst>
              </p14:cNvPr>
              <p14:cNvContentPartPr/>
              <p14:nvPr/>
            </p14:nvContentPartPr>
            <p14:xfrm>
              <a:off x="2552505" y="2838360"/>
              <a:ext cx="305280" cy="47160"/>
            </p14:xfrm>
          </p:contentPart>
        </mc:Choice>
        <mc:Fallback xmlns="">
          <p:pic>
            <p:nvPicPr>
              <p:cNvPr id="11" name="Ink 10">
                <a:extLst>
                  <a:ext uri="{FF2B5EF4-FFF2-40B4-BE49-F238E27FC236}">
                    <a16:creationId xmlns:a16="http://schemas.microsoft.com/office/drawing/2014/main" id="{1D845446-07CD-659C-B1F2-599C30FA071C}"/>
                  </a:ext>
                </a:extLst>
              </p:cNvPr>
              <p:cNvPicPr/>
              <p:nvPr/>
            </p:nvPicPr>
            <p:blipFill>
              <a:blip r:embed="rId7"/>
              <a:stretch>
                <a:fillRect/>
              </a:stretch>
            </p:blipFill>
            <p:spPr>
              <a:xfrm>
                <a:off x="2498865" y="2730720"/>
                <a:ext cx="412920" cy="262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 12">
                <a:extLst>
                  <a:ext uri="{FF2B5EF4-FFF2-40B4-BE49-F238E27FC236}">
                    <a16:creationId xmlns:a16="http://schemas.microsoft.com/office/drawing/2014/main" id="{E30DD381-A33A-2F52-2B1E-5381FECDDCEA}"/>
                  </a:ext>
                </a:extLst>
              </p14:cNvPr>
              <p14:cNvContentPartPr/>
              <p14:nvPr/>
            </p14:nvContentPartPr>
            <p14:xfrm>
              <a:off x="2552505" y="3038160"/>
              <a:ext cx="324000" cy="10080"/>
            </p14:xfrm>
          </p:contentPart>
        </mc:Choice>
        <mc:Fallback xmlns="">
          <p:pic>
            <p:nvPicPr>
              <p:cNvPr id="13" name="Ink 12">
                <a:extLst>
                  <a:ext uri="{FF2B5EF4-FFF2-40B4-BE49-F238E27FC236}">
                    <a16:creationId xmlns:a16="http://schemas.microsoft.com/office/drawing/2014/main" id="{E30DD381-A33A-2F52-2B1E-5381FECDDCEA}"/>
                  </a:ext>
                </a:extLst>
              </p:cNvPr>
              <p:cNvPicPr/>
              <p:nvPr/>
            </p:nvPicPr>
            <p:blipFill>
              <a:blip r:embed="rId9"/>
              <a:stretch>
                <a:fillRect/>
              </a:stretch>
            </p:blipFill>
            <p:spPr>
              <a:xfrm>
                <a:off x="2498505" y="2930160"/>
                <a:ext cx="431640" cy="2257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B83CCD8D-0D37-B049-D1A6-3805450FACF1}"/>
                  </a:ext>
                </a:extLst>
              </p14:cNvPr>
              <p14:cNvContentPartPr/>
              <p14:nvPr/>
            </p14:nvContentPartPr>
            <p14:xfrm>
              <a:off x="2514345" y="3219240"/>
              <a:ext cx="362160" cy="19440"/>
            </p14:xfrm>
          </p:contentPart>
        </mc:Choice>
        <mc:Fallback xmlns="">
          <p:pic>
            <p:nvPicPr>
              <p:cNvPr id="15" name="Ink 14">
                <a:extLst>
                  <a:ext uri="{FF2B5EF4-FFF2-40B4-BE49-F238E27FC236}">
                    <a16:creationId xmlns:a16="http://schemas.microsoft.com/office/drawing/2014/main" id="{B83CCD8D-0D37-B049-D1A6-3805450FACF1}"/>
                  </a:ext>
                </a:extLst>
              </p:cNvPr>
              <p:cNvPicPr/>
              <p:nvPr/>
            </p:nvPicPr>
            <p:blipFill>
              <a:blip r:embed="rId11"/>
              <a:stretch>
                <a:fillRect/>
              </a:stretch>
            </p:blipFill>
            <p:spPr>
              <a:xfrm>
                <a:off x="2460345" y="3111240"/>
                <a:ext cx="469800" cy="235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6" name="Ink 15">
                <a:extLst>
                  <a:ext uri="{FF2B5EF4-FFF2-40B4-BE49-F238E27FC236}">
                    <a16:creationId xmlns:a16="http://schemas.microsoft.com/office/drawing/2014/main" id="{01FD2015-330F-2F69-7949-85C9B101EA94}"/>
                  </a:ext>
                </a:extLst>
              </p14:cNvPr>
              <p14:cNvContentPartPr/>
              <p14:nvPr/>
            </p14:nvContentPartPr>
            <p14:xfrm>
              <a:off x="2533425" y="3389520"/>
              <a:ext cx="362160" cy="11160"/>
            </p14:xfrm>
          </p:contentPart>
        </mc:Choice>
        <mc:Fallback xmlns="">
          <p:pic>
            <p:nvPicPr>
              <p:cNvPr id="16" name="Ink 15">
                <a:extLst>
                  <a:ext uri="{FF2B5EF4-FFF2-40B4-BE49-F238E27FC236}">
                    <a16:creationId xmlns:a16="http://schemas.microsoft.com/office/drawing/2014/main" id="{01FD2015-330F-2F69-7949-85C9B101EA94}"/>
                  </a:ext>
                </a:extLst>
              </p:cNvPr>
              <p:cNvPicPr/>
              <p:nvPr/>
            </p:nvPicPr>
            <p:blipFill>
              <a:blip r:embed="rId13"/>
              <a:stretch>
                <a:fillRect/>
              </a:stretch>
            </p:blipFill>
            <p:spPr>
              <a:xfrm>
                <a:off x="2479785" y="3281880"/>
                <a:ext cx="469800" cy="2268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B2D85966-F9F7-E55C-458A-795793617A48}"/>
                  </a:ext>
                </a:extLst>
              </p14:cNvPr>
              <p14:cNvContentPartPr/>
              <p14:nvPr/>
            </p14:nvContentPartPr>
            <p14:xfrm>
              <a:off x="2523705" y="3562320"/>
              <a:ext cx="371880" cy="360"/>
            </p14:xfrm>
          </p:contentPart>
        </mc:Choice>
        <mc:Fallback xmlns="">
          <p:pic>
            <p:nvPicPr>
              <p:cNvPr id="18" name="Ink 17">
                <a:extLst>
                  <a:ext uri="{FF2B5EF4-FFF2-40B4-BE49-F238E27FC236}">
                    <a16:creationId xmlns:a16="http://schemas.microsoft.com/office/drawing/2014/main" id="{B2D85966-F9F7-E55C-458A-795793617A48}"/>
                  </a:ext>
                </a:extLst>
              </p:cNvPr>
              <p:cNvPicPr/>
              <p:nvPr/>
            </p:nvPicPr>
            <p:blipFill>
              <a:blip r:embed="rId15"/>
              <a:stretch>
                <a:fillRect/>
              </a:stretch>
            </p:blipFill>
            <p:spPr>
              <a:xfrm>
                <a:off x="2469705" y="3454320"/>
                <a:ext cx="4795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0" name="Ink 19">
                <a:extLst>
                  <a:ext uri="{FF2B5EF4-FFF2-40B4-BE49-F238E27FC236}">
                    <a16:creationId xmlns:a16="http://schemas.microsoft.com/office/drawing/2014/main" id="{141D3BAD-6482-2F3A-4731-CEAD6FAC330B}"/>
                  </a:ext>
                </a:extLst>
              </p14:cNvPr>
              <p14:cNvContentPartPr/>
              <p14:nvPr/>
            </p14:nvContentPartPr>
            <p14:xfrm>
              <a:off x="2504985" y="3686160"/>
              <a:ext cx="390600" cy="360"/>
            </p14:xfrm>
          </p:contentPart>
        </mc:Choice>
        <mc:Fallback xmlns="">
          <p:pic>
            <p:nvPicPr>
              <p:cNvPr id="20" name="Ink 19">
                <a:extLst>
                  <a:ext uri="{FF2B5EF4-FFF2-40B4-BE49-F238E27FC236}">
                    <a16:creationId xmlns:a16="http://schemas.microsoft.com/office/drawing/2014/main" id="{141D3BAD-6482-2F3A-4731-CEAD6FAC330B}"/>
                  </a:ext>
                </a:extLst>
              </p:cNvPr>
              <p:cNvPicPr/>
              <p:nvPr/>
            </p:nvPicPr>
            <p:blipFill>
              <a:blip r:embed="rId17"/>
              <a:stretch>
                <a:fillRect/>
              </a:stretch>
            </p:blipFill>
            <p:spPr>
              <a:xfrm>
                <a:off x="2450985" y="3578160"/>
                <a:ext cx="49824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1" name="Ink 20">
                <a:extLst>
                  <a:ext uri="{FF2B5EF4-FFF2-40B4-BE49-F238E27FC236}">
                    <a16:creationId xmlns:a16="http://schemas.microsoft.com/office/drawing/2014/main" id="{45D81099-8A49-9004-4A0D-F9FBB4C63231}"/>
                  </a:ext>
                </a:extLst>
              </p14:cNvPr>
              <p14:cNvContentPartPr/>
              <p14:nvPr/>
            </p14:nvContentPartPr>
            <p14:xfrm>
              <a:off x="2542785" y="3876600"/>
              <a:ext cx="371160" cy="360"/>
            </p14:xfrm>
          </p:contentPart>
        </mc:Choice>
        <mc:Fallback xmlns="">
          <p:pic>
            <p:nvPicPr>
              <p:cNvPr id="21" name="Ink 20">
                <a:extLst>
                  <a:ext uri="{FF2B5EF4-FFF2-40B4-BE49-F238E27FC236}">
                    <a16:creationId xmlns:a16="http://schemas.microsoft.com/office/drawing/2014/main" id="{45D81099-8A49-9004-4A0D-F9FBB4C63231}"/>
                  </a:ext>
                </a:extLst>
              </p:cNvPr>
              <p:cNvPicPr/>
              <p:nvPr/>
            </p:nvPicPr>
            <p:blipFill>
              <a:blip r:embed="rId19"/>
              <a:stretch>
                <a:fillRect/>
              </a:stretch>
            </p:blipFill>
            <p:spPr>
              <a:xfrm>
                <a:off x="2489145" y="3768960"/>
                <a:ext cx="4788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3" name="Ink 22">
                <a:extLst>
                  <a:ext uri="{FF2B5EF4-FFF2-40B4-BE49-F238E27FC236}">
                    <a16:creationId xmlns:a16="http://schemas.microsoft.com/office/drawing/2014/main" id="{65BB666E-2860-93C2-11F1-39BCD6570BCF}"/>
                  </a:ext>
                </a:extLst>
              </p14:cNvPr>
              <p14:cNvContentPartPr/>
              <p14:nvPr/>
            </p14:nvContentPartPr>
            <p14:xfrm>
              <a:off x="2514345" y="4038240"/>
              <a:ext cx="352800" cy="360"/>
            </p14:xfrm>
          </p:contentPart>
        </mc:Choice>
        <mc:Fallback xmlns="">
          <p:pic>
            <p:nvPicPr>
              <p:cNvPr id="23" name="Ink 22">
                <a:extLst>
                  <a:ext uri="{FF2B5EF4-FFF2-40B4-BE49-F238E27FC236}">
                    <a16:creationId xmlns:a16="http://schemas.microsoft.com/office/drawing/2014/main" id="{65BB666E-2860-93C2-11F1-39BCD6570BCF}"/>
                  </a:ext>
                </a:extLst>
              </p:cNvPr>
              <p:cNvPicPr/>
              <p:nvPr/>
            </p:nvPicPr>
            <p:blipFill>
              <a:blip r:embed="rId21"/>
              <a:stretch>
                <a:fillRect/>
              </a:stretch>
            </p:blipFill>
            <p:spPr>
              <a:xfrm>
                <a:off x="2460345" y="3930240"/>
                <a:ext cx="46044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5" name="Ink 24">
                <a:extLst>
                  <a:ext uri="{FF2B5EF4-FFF2-40B4-BE49-F238E27FC236}">
                    <a16:creationId xmlns:a16="http://schemas.microsoft.com/office/drawing/2014/main" id="{4E664CCE-2C3F-AABE-F74F-8E1A3A2F6E51}"/>
                  </a:ext>
                </a:extLst>
              </p14:cNvPr>
              <p14:cNvContentPartPr/>
              <p14:nvPr/>
            </p14:nvContentPartPr>
            <p14:xfrm>
              <a:off x="2514345" y="4209960"/>
              <a:ext cx="400320" cy="360"/>
            </p14:xfrm>
          </p:contentPart>
        </mc:Choice>
        <mc:Fallback xmlns="">
          <p:pic>
            <p:nvPicPr>
              <p:cNvPr id="25" name="Ink 24">
                <a:extLst>
                  <a:ext uri="{FF2B5EF4-FFF2-40B4-BE49-F238E27FC236}">
                    <a16:creationId xmlns:a16="http://schemas.microsoft.com/office/drawing/2014/main" id="{4E664CCE-2C3F-AABE-F74F-8E1A3A2F6E51}"/>
                  </a:ext>
                </a:extLst>
              </p:cNvPr>
              <p:cNvPicPr/>
              <p:nvPr/>
            </p:nvPicPr>
            <p:blipFill>
              <a:blip r:embed="rId23"/>
              <a:stretch>
                <a:fillRect/>
              </a:stretch>
            </p:blipFill>
            <p:spPr>
              <a:xfrm>
                <a:off x="2460345" y="4101960"/>
                <a:ext cx="50796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7" name="Ink 26">
                <a:extLst>
                  <a:ext uri="{FF2B5EF4-FFF2-40B4-BE49-F238E27FC236}">
                    <a16:creationId xmlns:a16="http://schemas.microsoft.com/office/drawing/2014/main" id="{138D8CFA-0B43-F3D3-0E27-0F51323BDB17}"/>
                  </a:ext>
                </a:extLst>
              </p14:cNvPr>
              <p14:cNvContentPartPr/>
              <p14:nvPr/>
            </p14:nvContentPartPr>
            <p14:xfrm>
              <a:off x="2514345" y="4371600"/>
              <a:ext cx="362160" cy="10080"/>
            </p14:xfrm>
          </p:contentPart>
        </mc:Choice>
        <mc:Fallback xmlns="">
          <p:pic>
            <p:nvPicPr>
              <p:cNvPr id="27" name="Ink 26">
                <a:extLst>
                  <a:ext uri="{FF2B5EF4-FFF2-40B4-BE49-F238E27FC236}">
                    <a16:creationId xmlns:a16="http://schemas.microsoft.com/office/drawing/2014/main" id="{138D8CFA-0B43-F3D3-0E27-0F51323BDB17}"/>
                  </a:ext>
                </a:extLst>
              </p:cNvPr>
              <p:cNvPicPr/>
              <p:nvPr/>
            </p:nvPicPr>
            <p:blipFill>
              <a:blip r:embed="rId25"/>
              <a:stretch>
                <a:fillRect/>
              </a:stretch>
            </p:blipFill>
            <p:spPr>
              <a:xfrm>
                <a:off x="2460345" y="4263600"/>
                <a:ext cx="469800" cy="22572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9" name="Ink 28">
                <a:extLst>
                  <a:ext uri="{FF2B5EF4-FFF2-40B4-BE49-F238E27FC236}">
                    <a16:creationId xmlns:a16="http://schemas.microsoft.com/office/drawing/2014/main" id="{9CDBD68A-C6EC-8FD4-944B-0BEEC7D740EF}"/>
                  </a:ext>
                </a:extLst>
              </p14:cNvPr>
              <p14:cNvContentPartPr/>
              <p14:nvPr/>
            </p14:nvContentPartPr>
            <p14:xfrm>
              <a:off x="2504985" y="4533600"/>
              <a:ext cx="400320" cy="29160"/>
            </p14:xfrm>
          </p:contentPart>
        </mc:Choice>
        <mc:Fallback xmlns="">
          <p:pic>
            <p:nvPicPr>
              <p:cNvPr id="29" name="Ink 28">
                <a:extLst>
                  <a:ext uri="{FF2B5EF4-FFF2-40B4-BE49-F238E27FC236}">
                    <a16:creationId xmlns:a16="http://schemas.microsoft.com/office/drawing/2014/main" id="{9CDBD68A-C6EC-8FD4-944B-0BEEC7D740EF}"/>
                  </a:ext>
                </a:extLst>
              </p:cNvPr>
              <p:cNvPicPr/>
              <p:nvPr/>
            </p:nvPicPr>
            <p:blipFill>
              <a:blip r:embed="rId27"/>
              <a:stretch>
                <a:fillRect/>
              </a:stretch>
            </p:blipFill>
            <p:spPr>
              <a:xfrm>
                <a:off x="2450985" y="4425600"/>
                <a:ext cx="507960" cy="2448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30" name="Ink 29">
                <a:extLst>
                  <a:ext uri="{FF2B5EF4-FFF2-40B4-BE49-F238E27FC236}">
                    <a16:creationId xmlns:a16="http://schemas.microsoft.com/office/drawing/2014/main" id="{424A3582-7BA3-6C11-0D85-93844D991BDA}"/>
                  </a:ext>
                </a:extLst>
              </p14:cNvPr>
              <p14:cNvContentPartPr/>
              <p14:nvPr/>
            </p14:nvContentPartPr>
            <p14:xfrm>
              <a:off x="2523705" y="4705320"/>
              <a:ext cx="370800" cy="360"/>
            </p14:xfrm>
          </p:contentPart>
        </mc:Choice>
        <mc:Fallback xmlns="">
          <p:pic>
            <p:nvPicPr>
              <p:cNvPr id="30" name="Ink 29">
                <a:extLst>
                  <a:ext uri="{FF2B5EF4-FFF2-40B4-BE49-F238E27FC236}">
                    <a16:creationId xmlns:a16="http://schemas.microsoft.com/office/drawing/2014/main" id="{424A3582-7BA3-6C11-0D85-93844D991BDA}"/>
                  </a:ext>
                </a:extLst>
              </p:cNvPr>
              <p:cNvPicPr/>
              <p:nvPr/>
            </p:nvPicPr>
            <p:blipFill>
              <a:blip r:embed="rId19"/>
              <a:stretch>
                <a:fillRect/>
              </a:stretch>
            </p:blipFill>
            <p:spPr>
              <a:xfrm>
                <a:off x="2470065" y="4597680"/>
                <a:ext cx="47844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32" name="Ink 31">
                <a:extLst>
                  <a:ext uri="{FF2B5EF4-FFF2-40B4-BE49-F238E27FC236}">
                    <a16:creationId xmlns:a16="http://schemas.microsoft.com/office/drawing/2014/main" id="{1BE84605-26E2-475A-0C57-24CDBA3C03D2}"/>
                  </a:ext>
                </a:extLst>
              </p14:cNvPr>
              <p14:cNvContentPartPr/>
              <p14:nvPr/>
            </p14:nvContentPartPr>
            <p14:xfrm>
              <a:off x="2514345" y="4828800"/>
              <a:ext cx="381240" cy="19440"/>
            </p14:xfrm>
          </p:contentPart>
        </mc:Choice>
        <mc:Fallback xmlns="">
          <p:pic>
            <p:nvPicPr>
              <p:cNvPr id="32" name="Ink 31">
                <a:extLst>
                  <a:ext uri="{FF2B5EF4-FFF2-40B4-BE49-F238E27FC236}">
                    <a16:creationId xmlns:a16="http://schemas.microsoft.com/office/drawing/2014/main" id="{1BE84605-26E2-475A-0C57-24CDBA3C03D2}"/>
                  </a:ext>
                </a:extLst>
              </p:cNvPr>
              <p:cNvPicPr/>
              <p:nvPr/>
            </p:nvPicPr>
            <p:blipFill>
              <a:blip r:embed="rId30"/>
              <a:stretch>
                <a:fillRect/>
              </a:stretch>
            </p:blipFill>
            <p:spPr>
              <a:xfrm>
                <a:off x="2460345" y="4720800"/>
                <a:ext cx="488880" cy="235080"/>
              </a:xfrm>
              <a:prstGeom prst="rect">
                <a:avLst/>
              </a:prstGeom>
            </p:spPr>
          </p:pic>
        </mc:Fallback>
      </mc:AlternateContent>
    </p:spTree>
    <p:extLst>
      <p:ext uri="{BB962C8B-B14F-4D97-AF65-F5344CB8AC3E}">
        <p14:creationId xmlns:p14="http://schemas.microsoft.com/office/powerpoint/2010/main" val="33574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088FB2-812A-B95F-2A9B-0BEB3F7474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2ADF92-CBC4-D191-EFA8-A966BE226E8A}"/>
              </a:ext>
            </a:extLst>
          </p:cNvPr>
          <p:cNvSpPr>
            <a:spLocks noGrp="1"/>
          </p:cNvSpPr>
          <p:nvPr>
            <p:ph type="title"/>
          </p:nvPr>
        </p:nvSpPr>
        <p:spPr/>
        <p:txBody>
          <a:bodyPr/>
          <a:lstStyle/>
          <a:p>
            <a:r>
              <a:rPr lang="en-US" sz="3200" dirty="0"/>
              <a:t>fy26 budget process – position budgeting</a:t>
            </a:r>
          </a:p>
        </p:txBody>
      </p:sp>
      <p:sp>
        <p:nvSpPr>
          <p:cNvPr id="4" name="Slide Number Placeholder 3">
            <a:extLst>
              <a:ext uri="{FF2B5EF4-FFF2-40B4-BE49-F238E27FC236}">
                <a16:creationId xmlns:a16="http://schemas.microsoft.com/office/drawing/2014/main" id="{C6F3BDA6-08D6-CDF8-132D-CB47AB9F850B}"/>
              </a:ext>
            </a:extLst>
          </p:cNvPr>
          <p:cNvSpPr>
            <a:spLocks noGrp="1"/>
          </p:cNvSpPr>
          <p:nvPr>
            <p:ph type="sldNum" sz="quarter" idx="12"/>
          </p:nvPr>
        </p:nvSpPr>
        <p:spPr/>
        <p:txBody>
          <a:bodyPr/>
          <a:lstStyle/>
          <a:p>
            <a:pPr>
              <a:defRPr/>
            </a:pPr>
            <a:fld id="{3464530E-D695-45C9-AFB6-E411BBE0972A}" type="slidenum">
              <a:rPr lang="en-US" smtClean="0"/>
              <a:pPr>
                <a:defRPr/>
              </a:pPr>
              <a:t>14</a:t>
            </a:fld>
            <a:endParaRPr lang="en-US" dirty="0"/>
          </a:p>
        </p:txBody>
      </p:sp>
      <p:graphicFrame>
        <p:nvGraphicFramePr>
          <p:cNvPr id="12" name="Table 11">
            <a:extLst>
              <a:ext uri="{FF2B5EF4-FFF2-40B4-BE49-F238E27FC236}">
                <a16:creationId xmlns:a16="http://schemas.microsoft.com/office/drawing/2014/main" id="{EBFC719D-5C40-DDEA-9DEC-2CB45EB9A7AE}"/>
              </a:ext>
            </a:extLst>
          </p:cNvPr>
          <p:cNvGraphicFramePr>
            <a:graphicFrameLocks noGrp="1"/>
          </p:cNvGraphicFramePr>
          <p:nvPr>
            <p:extLst>
              <p:ext uri="{D42A27DB-BD31-4B8C-83A1-F6EECF244321}">
                <p14:modId xmlns:p14="http://schemas.microsoft.com/office/powerpoint/2010/main" val="4145531444"/>
              </p:ext>
            </p:extLst>
          </p:nvPr>
        </p:nvGraphicFramePr>
        <p:xfrm>
          <a:off x="333375" y="1295400"/>
          <a:ext cx="8181972" cy="819150"/>
        </p:xfrm>
        <a:graphic>
          <a:graphicData uri="http://schemas.openxmlformats.org/drawingml/2006/table">
            <a:tbl>
              <a:tblPr/>
              <a:tblGrid>
                <a:gridCol w="629383">
                  <a:extLst>
                    <a:ext uri="{9D8B030D-6E8A-4147-A177-3AD203B41FA5}">
                      <a16:colId xmlns:a16="http://schemas.microsoft.com/office/drawing/2014/main" val="3467008002"/>
                    </a:ext>
                  </a:extLst>
                </a:gridCol>
                <a:gridCol w="416798">
                  <a:extLst>
                    <a:ext uri="{9D8B030D-6E8A-4147-A177-3AD203B41FA5}">
                      <a16:colId xmlns:a16="http://schemas.microsoft.com/office/drawing/2014/main" val="846359712"/>
                    </a:ext>
                  </a:extLst>
                </a:gridCol>
                <a:gridCol w="497145">
                  <a:extLst>
                    <a:ext uri="{9D8B030D-6E8A-4147-A177-3AD203B41FA5}">
                      <a16:colId xmlns:a16="http://schemas.microsoft.com/office/drawing/2014/main" val="1775543174"/>
                    </a:ext>
                  </a:extLst>
                </a:gridCol>
                <a:gridCol w="542340">
                  <a:extLst>
                    <a:ext uri="{9D8B030D-6E8A-4147-A177-3AD203B41FA5}">
                      <a16:colId xmlns:a16="http://schemas.microsoft.com/office/drawing/2014/main" val="455425359"/>
                    </a:ext>
                  </a:extLst>
                </a:gridCol>
                <a:gridCol w="944074">
                  <a:extLst>
                    <a:ext uri="{9D8B030D-6E8A-4147-A177-3AD203B41FA5}">
                      <a16:colId xmlns:a16="http://schemas.microsoft.com/office/drawing/2014/main" val="4233945549"/>
                    </a:ext>
                  </a:extLst>
                </a:gridCol>
                <a:gridCol w="408429">
                  <a:extLst>
                    <a:ext uri="{9D8B030D-6E8A-4147-A177-3AD203B41FA5}">
                      <a16:colId xmlns:a16="http://schemas.microsoft.com/office/drawing/2014/main" val="191473528"/>
                    </a:ext>
                  </a:extLst>
                </a:gridCol>
                <a:gridCol w="381647">
                  <a:extLst>
                    <a:ext uri="{9D8B030D-6E8A-4147-A177-3AD203B41FA5}">
                      <a16:colId xmlns:a16="http://schemas.microsoft.com/office/drawing/2014/main" val="2425401617"/>
                    </a:ext>
                  </a:extLst>
                </a:gridCol>
                <a:gridCol w="281214">
                  <a:extLst>
                    <a:ext uri="{9D8B030D-6E8A-4147-A177-3AD203B41FA5}">
                      <a16:colId xmlns:a16="http://schemas.microsoft.com/office/drawing/2014/main" val="1817876368"/>
                    </a:ext>
                  </a:extLst>
                </a:gridCol>
                <a:gridCol w="401733">
                  <a:extLst>
                    <a:ext uri="{9D8B030D-6E8A-4147-A177-3AD203B41FA5}">
                      <a16:colId xmlns:a16="http://schemas.microsoft.com/office/drawing/2014/main" val="767508041"/>
                    </a:ext>
                  </a:extLst>
                </a:gridCol>
                <a:gridCol w="301300">
                  <a:extLst>
                    <a:ext uri="{9D8B030D-6E8A-4147-A177-3AD203B41FA5}">
                      <a16:colId xmlns:a16="http://schemas.microsoft.com/office/drawing/2014/main" val="565439275"/>
                    </a:ext>
                  </a:extLst>
                </a:gridCol>
                <a:gridCol w="395038">
                  <a:extLst>
                    <a:ext uri="{9D8B030D-6E8A-4147-A177-3AD203B41FA5}">
                      <a16:colId xmlns:a16="http://schemas.microsoft.com/office/drawing/2014/main" val="350130386"/>
                    </a:ext>
                  </a:extLst>
                </a:gridCol>
                <a:gridCol w="381647">
                  <a:extLst>
                    <a:ext uri="{9D8B030D-6E8A-4147-A177-3AD203B41FA5}">
                      <a16:colId xmlns:a16="http://schemas.microsoft.com/office/drawing/2014/main" val="1032072449"/>
                    </a:ext>
                  </a:extLst>
                </a:gridCol>
                <a:gridCol w="401733">
                  <a:extLst>
                    <a:ext uri="{9D8B030D-6E8A-4147-A177-3AD203B41FA5}">
                      <a16:colId xmlns:a16="http://schemas.microsoft.com/office/drawing/2014/main" val="1073980868"/>
                    </a:ext>
                  </a:extLst>
                </a:gridCol>
                <a:gridCol w="321387">
                  <a:extLst>
                    <a:ext uri="{9D8B030D-6E8A-4147-A177-3AD203B41FA5}">
                      <a16:colId xmlns:a16="http://schemas.microsoft.com/office/drawing/2014/main" val="2107510350"/>
                    </a:ext>
                  </a:extLst>
                </a:gridCol>
                <a:gridCol w="461993">
                  <a:extLst>
                    <a:ext uri="{9D8B030D-6E8A-4147-A177-3AD203B41FA5}">
                      <a16:colId xmlns:a16="http://schemas.microsoft.com/office/drawing/2014/main" val="3953570073"/>
                    </a:ext>
                  </a:extLst>
                </a:gridCol>
                <a:gridCol w="421820">
                  <a:extLst>
                    <a:ext uri="{9D8B030D-6E8A-4147-A177-3AD203B41FA5}">
                      <a16:colId xmlns:a16="http://schemas.microsoft.com/office/drawing/2014/main" val="4049517219"/>
                    </a:ext>
                  </a:extLst>
                </a:gridCol>
                <a:gridCol w="336452">
                  <a:extLst>
                    <a:ext uri="{9D8B030D-6E8A-4147-A177-3AD203B41FA5}">
                      <a16:colId xmlns:a16="http://schemas.microsoft.com/office/drawing/2014/main" val="892814558"/>
                    </a:ext>
                  </a:extLst>
                </a:gridCol>
                <a:gridCol w="321387">
                  <a:extLst>
                    <a:ext uri="{9D8B030D-6E8A-4147-A177-3AD203B41FA5}">
                      <a16:colId xmlns:a16="http://schemas.microsoft.com/office/drawing/2014/main" val="1650263500"/>
                    </a:ext>
                  </a:extLst>
                </a:gridCol>
                <a:gridCol w="336452">
                  <a:extLst>
                    <a:ext uri="{9D8B030D-6E8A-4147-A177-3AD203B41FA5}">
                      <a16:colId xmlns:a16="http://schemas.microsoft.com/office/drawing/2014/main" val="1490938280"/>
                    </a:ext>
                  </a:extLst>
                </a:gridCol>
              </a:tblGrid>
              <a:tr h="675588">
                <a:tc>
                  <a:txBody>
                    <a:bodyPr/>
                    <a:lstStyle/>
                    <a:p>
                      <a:pPr algn="l" fontAlgn="b"/>
                      <a:r>
                        <a:rPr lang="en-US" sz="400" b="0" i="0" u="none" strike="noStrike">
                          <a:solidFill>
                            <a:srgbClr val="000000"/>
                          </a:solidFill>
                          <a:effectLst/>
                          <a:latin typeface="Arial" panose="020B0604020202020204" pitchFamily="34" charset="0"/>
                        </a:rPr>
                        <a:t> </a:t>
                      </a:r>
                    </a:p>
                  </a:txBody>
                  <a:tcPr marL="5102" marR="5102" marT="5102" marB="0" anchor="b">
                    <a:lnL>
                      <a:noFill/>
                    </a:lnL>
                    <a:lnR w="6350" cap="flat" cmpd="sng" algn="ctr">
                      <a:solidFill>
                        <a:srgbClr val="CCCCCC"/>
                      </a:solidFill>
                      <a:prstDash val="solid"/>
                      <a:round/>
                      <a:headEnd type="none" w="med" len="med"/>
                      <a:tailEnd type="none" w="med" len="med"/>
                    </a:lnR>
                    <a:lnT>
                      <a:noFill/>
                    </a:lnT>
                    <a:lnB w="6350" cap="flat" cmpd="sng" algn="ctr">
                      <a:solidFill>
                        <a:srgbClr val="CCCCCC"/>
                      </a:solidFill>
                      <a:prstDash val="solid"/>
                      <a:round/>
                      <a:headEnd type="none" w="med" len="med"/>
                      <a:tailEnd type="none" w="med" len="med"/>
                    </a:lnB>
                    <a:solidFill>
                      <a:srgbClr val="D6E0F4"/>
                    </a:solidFill>
                  </a:tcPr>
                </a:tc>
                <a:tc>
                  <a:txBody>
                    <a:bodyPr/>
                    <a:lstStyle/>
                    <a:p>
                      <a:pPr algn="ctr" fontAlgn="ctr"/>
                      <a:r>
                        <a:rPr lang="en-US" sz="600" b="1" i="0" u="none" strike="noStrike">
                          <a:solidFill>
                            <a:srgbClr val="000000"/>
                          </a:solidFill>
                          <a:effectLst/>
                          <a:latin typeface="Arial" panose="020B0604020202020204" pitchFamily="34" charset="0"/>
                        </a:rPr>
                        <a:t>Employee Name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Position ID</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Title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dirty="0">
                          <a:solidFill>
                            <a:srgbClr val="000000"/>
                          </a:solidFill>
                          <a:effectLst/>
                          <a:latin typeface="Arial" panose="020B0604020202020204" pitchFamily="34" charset="0"/>
                        </a:rPr>
                        <a:t>Organization</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Employee ID</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Budgeted FTE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Actual FTE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dirty="0">
                          <a:solidFill>
                            <a:srgbClr val="000000"/>
                          </a:solidFill>
                          <a:effectLst/>
                          <a:latin typeface="Arial" panose="020B0604020202020204" pitchFamily="34" charset="0"/>
                        </a:rPr>
                        <a:t>FTE Difference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FTE Change</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FY26  Budgeted FTE</a:t>
                      </a:r>
                    </a:p>
                  </a:txBody>
                  <a:tcPr marL="5102" marR="5102" marT="5102" marB="0" anchor="ctr">
                    <a:lnL w="25400" cap="flat" cmpd="dbl" algn="ctr">
                      <a:solidFill>
                        <a:srgbClr val="888888"/>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dirty="0">
                          <a:solidFill>
                            <a:srgbClr val="000000"/>
                          </a:solidFill>
                          <a:effectLst/>
                          <a:latin typeface="Arial" panose="020B0604020202020204" pitchFamily="34" charset="0"/>
                        </a:rPr>
                        <a:t>FY25 Budgeted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Budgeted Full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Actual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Actual Full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Salary Difference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Salary Change</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FY26 Total Salary</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Annual ERE Total</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extLst>
                  <a:ext uri="{0D108BD9-81ED-4DB2-BD59-A6C34878D82A}">
                    <a16:rowId xmlns:a16="http://schemas.microsoft.com/office/drawing/2014/main" val="636509652"/>
                  </a:ext>
                </a:extLst>
              </a:tr>
              <a:tr h="143562">
                <a:tc>
                  <a:txBody>
                    <a:bodyPr/>
                    <a:lstStyle/>
                    <a:p>
                      <a:pPr algn="l" fontAlgn="ctr"/>
                      <a:r>
                        <a:rPr lang="en-US" sz="500" b="0" i="0" u="none" strike="noStrike">
                          <a:solidFill>
                            <a:srgbClr val="000000"/>
                          </a:solidFill>
                          <a:effectLst/>
                          <a:latin typeface="Arial" panose="020B0604020202020204" pitchFamily="34" charset="0"/>
                        </a:rPr>
                        <a:t>POS_00030474</a:t>
                      </a:r>
                    </a:p>
                  </a:txBody>
                  <a:tcPr marL="122444"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r" fontAlgn="ctr"/>
                      <a:r>
                        <a:rPr lang="en-US" sz="500" b="0" i="0" u="none" strike="noStrike">
                          <a:solidFill>
                            <a:srgbClr val="000000"/>
                          </a:solidFill>
                          <a:effectLst/>
                          <a:latin typeface="Arial" panose="020B0604020202020204" pitchFamily="34" charset="0"/>
                        </a:rPr>
                        <a:t> </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00"/>
                    </a:solidFill>
                  </a:tcPr>
                </a:tc>
                <a:tc>
                  <a:txBody>
                    <a:bodyPr/>
                    <a:lstStyle/>
                    <a:p>
                      <a:pPr algn="r" fontAlgn="ctr"/>
                      <a:r>
                        <a:rPr lang="en-US" sz="500" b="0" i="0" u="none" strike="noStrike">
                          <a:solidFill>
                            <a:srgbClr val="000000"/>
                          </a:solidFill>
                          <a:effectLst/>
                          <a:latin typeface="Arial" panose="020B0604020202020204" pitchFamily="34" charset="0"/>
                        </a:rPr>
                        <a:t>POS_00030474</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00"/>
                    </a:solidFill>
                  </a:tcPr>
                </a:tc>
                <a:tc>
                  <a:txBody>
                    <a:bodyPr/>
                    <a:lstStyle/>
                    <a:p>
                      <a:pPr algn="r" fontAlgn="ctr"/>
                      <a:r>
                        <a:rPr lang="en-US" sz="500" b="0" i="0" u="none" strike="noStrike">
                          <a:solidFill>
                            <a:srgbClr val="000000"/>
                          </a:solidFill>
                          <a:effectLst/>
                          <a:latin typeface="Arial" panose="020B0604020202020204" pitchFamily="34" charset="0"/>
                        </a:rPr>
                        <a:t>5000040_E005_1500_0000000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FF"/>
                          </a:solidFill>
                          <a:effectLst/>
                          <a:latin typeface="Arial" panose="020B0604020202020204" pitchFamily="34" charset="0"/>
                        </a:rPr>
                        <a:t>-</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a:t>
                      </a:r>
                    </a:p>
                  </a:txBody>
                  <a:tcPr marL="5102" marR="5102" marT="5102" marB="0" anchor="ctr">
                    <a:lnL w="25400" cap="flat" cmpd="dbl" algn="ctr">
                      <a:solidFill>
                        <a:srgbClr val="888888"/>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00"/>
                    </a:solidFill>
                  </a:tcPr>
                </a:tc>
                <a:tc>
                  <a:txBody>
                    <a:bodyPr/>
                    <a:lstStyle/>
                    <a:p>
                      <a:pPr algn="r" fontAlgn="ctr"/>
                      <a:r>
                        <a:rPr lang="en-US" sz="500" b="0" i="0" u="none" strike="noStrike">
                          <a:solidFill>
                            <a:srgbClr val="000000"/>
                          </a:solidFill>
                          <a:effectLst/>
                          <a:latin typeface="Arial" panose="020B0604020202020204" pitchFamily="34" charset="0"/>
                        </a:rPr>
                        <a:t>$ 10,000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$ 10,500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$ 10,500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$ 500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FF"/>
                          </a:solidFill>
                          <a:effectLst/>
                          <a:latin typeface="Arial" panose="020B0604020202020204" pitchFamily="34" charset="0"/>
                        </a:rPr>
                        <a:t>-</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$ 10,000</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dirty="0">
                          <a:solidFill>
                            <a:srgbClr val="000000"/>
                          </a:solidFill>
                          <a:effectLst/>
                          <a:latin typeface="Arial" panose="020B0604020202020204" pitchFamily="34" charset="0"/>
                        </a:rPr>
                        <a:t>$ 3,000</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19368142"/>
                  </a:ext>
                </a:extLst>
              </a:tr>
            </a:tbl>
          </a:graphicData>
        </a:graphic>
      </p:graphicFrame>
      <p:sp>
        <p:nvSpPr>
          <p:cNvPr id="14" name="TextBox 13">
            <a:extLst>
              <a:ext uri="{FF2B5EF4-FFF2-40B4-BE49-F238E27FC236}">
                <a16:creationId xmlns:a16="http://schemas.microsoft.com/office/drawing/2014/main" id="{537235E2-AE73-5954-94D1-6C2D8D981ACD}"/>
              </a:ext>
            </a:extLst>
          </p:cNvPr>
          <p:cNvSpPr txBox="1"/>
          <p:nvPr/>
        </p:nvSpPr>
        <p:spPr>
          <a:xfrm>
            <a:off x="180973" y="2360563"/>
            <a:ext cx="8486775" cy="1384995"/>
          </a:xfrm>
          <a:prstGeom prst="rect">
            <a:avLst/>
          </a:prstGeom>
          <a:noFill/>
        </p:spPr>
        <p:txBody>
          <a:bodyPr wrap="square">
            <a:spAutoFit/>
          </a:bodyPr>
          <a:lstStyle/>
          <a:p>
            <a:pPr marL="342900" indent="-342900">
              <a:buFont typeface="Arial" panose="020B0604020202020204" pitchFamily="34" charset="0"/>
              <a:buChar char="•"/>
            </a:pPr>
            <a:r>
              <a:rPr lang="en-US" sz="2400" dirty="0"/>
              <a:t>Review each position</a:t>
            </a:r>
          </a:p>
          <a:p>
            <a:pPr marL="800100" lvl="1" indent="-342900">
              <a:buFont typeface="Arial" panose="020B0604020202020204" pitchFamily="34" charset="0"/>
              <a:buChar char="‾"/>
            </a:pPr>
            <a:r>
              <a:rPr lang="en-US" dirty="0"/>
              <a:t>Is FTE count correct</a:t>
            </a:r>
          </a:p>
          <a:p>
            <a:pPr marL="1257300" lvl="2" indent="-342900">
              <a:buFont typeface="Arial" panose="020B0604020202020204" pitchFamily="34" charset="0"/>
              <a:buChar char="•"/>
            </a:pPr>
            <a:r>
              <a:rPr lang="en-US" dirty="0"/>
              <a:t>Split funded positions: confirm they total 100%</a:t>
            </a:r>
          </a:p>
          <a:p>
            <a:pPr marL="1257300" lvl="2" indent="-342900">
              <a:buFont typeface="Arial" panose="020B0604020202020204" pitchFamily="34" charset="0"/>
              <a:buChar char="•"/>
            </a:pPr>
            <a:r>
              <a:rPr lang="en-US" dirty="0"/>
              <a:t>Communicate with other departments involved in split</a:t>
            </a:r>
          </a:p>
        </p:txBody>
      </p:sp>
      <p:sp>
        <p:nvSpPr>
          <p:cNvPr id="15" name="Oval 14">
            <a:extLst>
              <a:ext uri="{FF2B5EF4-FFF2-40B4-BE49-F238E27FC236}">
                <a16:creationId xmlns:a16="http://schemas.microsoft.com/office/drawing/2014/main" id="{A3077A3E-DC0B-DBAF-47FE-F99FC1E96FE1}"/>
              </a:ext>
            </a:extLst>
          </p:cNvPr>
          <p:cNvSpPr/>
          <p:nvPr/>
        </p:nvSpPr>
        <p:spPr bwMode="auto">
          <a:xfrm>
            <a:off x="5105400" y="1362075"/>
            <a:ext cx="455047" cy="612793"/>
          </a:xfrm>
          <a:prstGeom prst="ellipse">
            <a:avLst/>
          </a:prstGeom>
          <a:no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19" name="TextBox 18">
            <a:extLst>
              <a:ext uri="{FF2B5EF4-FFF2-40B4-BE49-F238E27FC236}">
                <a16:creationId xmlns:a16="http://schemas.microsoft.com/office/drawing/2014/main" id="{28F0697E-0AE2-CBB8-C66F-C1281C07F226}"/>
              </a:ext>
            </a:extLst>
          </p:cNvPr>
          <p:cNvSpPr txBox="1"/>
          <p:nvPr/>
        </p:nvSpPr>
        <p:spPr>
          <a:xfrm>
            <a:off x="180972" y="3808274"/>
            <a:ext cx="8486775" cy="769441"/>
          </a:xfrm>
          <a:prstGeom prst="rect">
            <a:avLst/>
          </a:prstGeom>
          <a:noFill/>
        </p:spPr>
        <p:txBody>
          <a:bodyPr wrap="square">
            <a:spAutoFit/>
          </a:bodyPr>
          <a:lstStyle/>
          <a:p>
            <a:pPr marL="800100" lvl="1" indent="-342900">
              <a:buFont typeface="Arial" panose="020B0604020202020204" pitchFamily="34" charset="0"/>
              <a:buChar char="‾"/>
            </a:pPr>
            <a:r>
              <a:rPr lang="en-US" sz="2400" dirty="0"/>
              <a:t>Is the funding source correct</a:t>
            </a:r>
          </a:p>
          <a:p>
            <a:pPr marL="1257300" lvl="2" indent="-342900">
              <a:buFont typeface="Arial" panose="020B0604020202020204" pitchFamily="34" charset="0"/>
              <a:buChar char="•"/>
            </a:pPr>
            <a:r>
              <a:rPr lang="en-US" dirty="0"/>
              <a:t>No: submit </a:t>
            </a:r>
            <a:r>
              <a:rPr lang="en-US" dirty="0" err="1"/>
              <a:t>ePAR</a:t>
            </a:r>
            <a:r>
              <a:rPr lang="en-US" dirty="0"/>
              <a:t> and/or funding change form (by April 11</a:t>
            </a:r>
            <a:r>
              <a:rPr lang="en-US" baseline="30000" dirty="0"/>
              <a:t>th</a:t>
            </a:r>
            <a:r>
              <a:rPr lang="en-US" dirty="0"/>
              <a:t>)</a:t>
            </a:r>
          </a:p>
        </p:txBody>
      </p:sp>
      <p:sp>
        <p:nvSpPr>
          <p:cNvPr id="20" name="Oval 19">
            <a:extLst>
              <a:ext uri="{FF2B5EF4-FFF2-40B4-BE49-F238E27FC236}">
                <a16:creationId xmlns:a16="http://schemas.microsoft.com/office/drawing/2014/main" id="{9DE5C2E2-E00E-37D4-05BF-607ACAFB18DC}"/>
              </a:ext>
            </a:extLst>
          </p:cNvPr>
          <p:cNvSpPr/>
          <p:nvPr/>
        </p:nvSpPr>
        <p:spPr bwMode="auto">
          <a:xfrm>
            <a:off x="2381250" y="1666875"/>
            <a:ext cx="1047750" cy="612793"/>
          </a:xfrm>
          <a:prstGeom prst="ellipse">
            <a:avLst/>
          </a:prstGeom>
          <a:no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pic>
        <p:nvPicPr>
          <p:cNvPr id="22" name="Picture 21">
            <a:extLst>
              <a:ext uri="{FF2B5EF4-FFF2-40B4-BE49-F238E27FC236}">
                <a16:creationId xmlns:a16="http://schemas.microsoft.com/office/drawing/2014/main" id="{F0ABC727-CB63-2FF2-2C9B-19DD9A9EC3C8}"/>
              </a:ext>
            </a:extLst>
          </p:cNvPr>
          <p:cNvPicPr>
            <a:picLocks noChangeAspect="1"/>
          </p:cNvPicPr>
          <p:nvPr/>
        </p:nvPicPr>
        <p:blipFill>
          <a:blip r:embed="rId3"/>
          <a:stretch>
            <a:fillRect/>
          </a:stretch>
        </p:blipFill>
        <p:spPr>
          <a:xfrm>
            <a:off x="95247" y="4640431"/>
            <a:ext cx="6238877" cy="914479"/>
          </a:xfrm>
          <a:prstGeom prst="rect">
            <a:avLst/>
          </a:prstGeom>
        </p:spPr>
      </p:pic>
    </p:spTree>
    <p:extLst>
      <p:ext uri="{BB962C8B-B14F-4D97-AF65-F5344CB8AC3E}">
        <p14:creationId xmlns:p14="http://schemas.microsoft.com/office/powerpoint/2010/main" val="3405046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DD3240-1048-BFF3-EADE-EA4EA51888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9BC194-34B7-5855-528A-3AB3861B93DE}"/>
              </a:ext>
            </a:extLst>
          </p:cNvPr>
          <p:cNvSpPr>
            <a:spLocks noGrp="1"/>
          </p:cNvSpPr>
          <p:nvPr>
            <p:ph type="title"/>
          </p:nvPr>
        </p:nvSpPr>
        <p:spPr/>
        <p:txBody>
          <a:bodyPr/>
          <a:lstStyle/>
          <a:p>
            <a:r>
              <a:rPr lang="en-US" sz="3200" dirty="0"/>
              <a:t>fy26 budget process – vacant positions</a:t>
            </a:r>
          </a:p>
        </p:txBody>
      </p:sp>
      <p:sp>
        <p:nvSpPr>
          <p:cNvPr id="4" name="Slide Number Placeholder 3">
            <a:extLst>
              <a:ext uri="{FF2B5EF4-FFF2-40B4-BE49-F238E27FC236}">
                <a16:creationId xmlns:a16="http://schemas.microsoft.com/office/drawing/2014/main" id="{D85A878D-D326-C0C5-73D8-1D62B179E341}"/>
              </a:ext>
            </a:extLst>
          </p:cNvPr>
          <p:cNvSpPr>
            <a:spLocks noGrp="1"/>
          </p:cNvSpPr>
          <p:nvPr>
            <p:ph type="sldNum" sz="quarter" idx="12"/>
          </p:nvPr>
        </p:nvSpPr>
        <p:spPr/>
        <p:txBody>
          <a:bodyPr/>
          <a:lstStyle/>
          <a:p>
            <a:pPr>
              <a:defRPr/>
            </a:pPr>
            <a:fld id="{3464530E-D695-45C9-AFB6-E411BBE0972A}" type="slidenum">
              <a:rPr lang="en-US" smtClean="0"/>
              <a:pPr>
                <a:defRPr/>
              </a:pPr>
              <a:t>15</a:t>
            </a:fld>
            <a:endParaRPr lang="en-US" dirty="0"/>
          </a:p>
        </p:txBody>
      </p:sp>
      <p:graphicFrame>
        <p:nvGraphicFramePr>
          <p:cNvPr id="12" name="Table 11">
            <a:extLst>
              <a:ext uri="{FF2B5EF4-FFF2-40B4-BE49-F238E27FC236}">
                <a16:creationId xmlns:a16="http://schemas.microsoft.com/office/drawing/2014/main" id="{B52120B7-6517-8020-2ECE-F51A9E665912}"/>
              </a:ext>
            </a:extLst>
          </p:cNvPr>
          <p:cNvGraphicFramePr>
            <a:graphicFrameLocks noGrp="1"/>
          </p:cNvGraphicFramePr>
          <p:nvPr/>
        </p:nvGraphicFramePr>
        <p:xfrm>
          <a:off x="333375" y="1295400"/>
          <a:ext cx="8181972" cy="819150"/>
        </p:xfrm>
        <a:graphic>
          <a:graphicData uri="http://schemas.openxmlformats.org/drawingml/2006/table">
            <a:tbl>
              <a:tblPr/>
              <a:tblGrid>
                <a:gridCol w="629383">
                  <a:extLst>
                    <a:ext uri="{9D8B030D-6E8A-4147-A177-3AD203B41FA5}">
                      <a16:colId xmlns:a16="http://schemas.microsoft.com/office/drawing/2014/main" val="3467008002"/>
                    </a:ext>
                  </a:extLst>
                </a:gridCol>
                <a:gridCol w="416798">
                  <a:extLst>
                    <a:ext uri="{9D8B030D-6E8A-4147-A177-3AD203B41FA5}">
                      <a16:colId xmlns:a16="http://schemas.microsoft.com/office/drawing/2014/main" val="846359712"/>
                    </a:ext>
                  </a:extLst>
                </a:gridCol>
                <a:gridCol w="497145">
                  <a:extLst>
                    <a:ext uri="{9D8B030D-6E8A-4147-A177-3AD203B41FA5}">
                      <a16:colId xmlns:a16="http://schemas.microsoft.com/office/drawing/2014/main" val="1775543174"/>
                    </a:ext>
                  </a:extLst>
                </a:gridCol>
                <a:gridCol w="542340">
                  <a:extLst>
                    <a:ext uri="{9D8B030D-6E8A-4147-A177-3AD203B41FA5}">
                      <a16:colId xmlns:a16="http://schemas.microsoft.com/office/drawing/2014/main" val="455425359"/>
                    </a:ext>
                  </a:extLst>
                </a:gridCol>
                <a:gridCol w="944074">
                  <a:extLst>
                    <a:ext uri="{9D8B030D-6E8A-4147-A177-3AD203B41FA5}">
                      <a16:colId xmlns:a16="http://schemas.microsoft.com/office/drawing/2014/main" val="4233945549"/>
                    </a:ext>
                  </a:extLst>
                </a:gridCol>
                <a:gridCol w="408429">
                  <a:extLst>
                    <a:ext uri="{9D8B030D-6E8A-4147-A177-3AD203B41FA5}">
                      <a16:colId xmlns:a16="http://schemas.microsoft.com/office/drawing/2014/main" val="191473528"/>
                    </a:ext>
                  </a:extLst>
                </a:gridCol>
                <a:gridCol w="381647">
                  <a:extLst>
                    <a:ext uri="{9D8B030D-6E8A-4147-A177-3AD203B41FA5}">
                      <a16:colId xmlns:a16="http://schemas.microsoft.com/office/drawing/2014/main" val="2425401617"/>
                    </a:ext>
                  </a:extLst>
                </a:gridCol>
                <a:gridCol w="281214">
                  <a:extLst>
                    <a:ext uri="{9D8B030D-6E8A-4147-A177-3AD203B41FA5}">
                      <a16:colId xmlns:a16="http://schemas.microsoft.com/office/drawing/2014/main" val="1817876368"/>
                    </a:ext>
                  </a:extLst>
                </a:gridCol>
                <a:gridCol w="401733">
                  <a:extLst>
                    <a:ext uri="{9D8B030D-6E8A-4147-A177-3AD203B41FA5}">
                      <a16:colId xmlns:a16="http://schemas.microsoft.com/office/drawing/2014/main" val="767508041"/>
                    </a:ext>
                  </a:extLst>
                </a:gridCol>
                <a:gridCol w="301300">
                  <a:extLst>
                    <a:ext uri="{9D8B030D-6E8A-4147-A177-3AD203B41FA5}">
                      <a16:colId xmlns:a16="http://schemas.microsoft.com/office/drawing/2014/main" val="565439275"/>
                    </a:ext>
                  </a:extLst>
                </a:gridCol>
                <a:gridCol w="395038">
                  <a:extLst>
                    <a:ext uri="{9D8B030D-6E8A-4147-A177-3AD203B41FA5}">
                      <a16:colId xmlns:a16="http://schemas.microsoft.com/office/drawing/2014/main" val="350130386"/>
                    </a:ext>
                  </a:extLst>
                </a:gridCol>
                <a:gridCol w="381647">
                  <a:extLst>
                    <a:ext uri="{9D8B030D-6E8A-4147-A177-3AD203B41FA5}">
                      <a16:colId xmlns:a16="http://schemas.microsoft.com/office/drawing/2014/main" val="1032072449"/>
                    </a:ext>
                  </a:extLst>
                </a:gridCol>
                <a:gridCol w="401733">
                  <a:extLst>
                    <a:ext uri="{9D8B030D-6E8A-4147-A177-3AD203B41FA5}">
                      <a16:colId xmlns:a16="http://schemas.microsoft.com/office/drawing/2014/main" val="1073980868"/>
                    </a:ext>
                  </a:extLst>
                </a:gridCol>
                <a:gridCol w="321387">
                  <a:extLst>
                    <a:ext uri="{9D8B030D-6E8A-4147-A177-3AD203B41FA5}">
                      <a16:colId xmlns:a16="http://schemas.microsoft.com/office/drawing/2014/main" val="2107510350"/>
                    </a:ext>
                  </a:extLst>
                </a:gridCol>
                <a:gridCol w="461993">
                  <a:extLst>
                    <a:ext uri="{9D8B030D-6E8A-4147-A177-3AD203B41FA5}">
                      <a16:colId xmlns:a16="http://schemas.microsoft.com/office/drawing/2014/main" val="3953570073"/>
                    </a:ext>
                  </a:extLst>
                </a:gridCol>
                <a:gridCol w="421820">
                  <a:extLst>
                    <a:ext uri="{9D8B030D-6E8A-4147-A177-3AD203B41FA5}">
                      <a16:colId xmlns:a16="http://schemas.microsoft.com/office/drawing/2014/main" val="4049517219"/>
                    </a:ext>
                  </a:extLst>
                </a:gridCol>
                <a:gridCol w="336452">
                  <a:extLst>
                    <a:ext uri="{9D8B030D-6E8A-4147-A177-3AD203B41FA5}">
                      <a16:colId xmlns:a16="http://schemas.microsoft.com/office/drawing/2014/main" val="892814558"/>
                    </a:ext>
                  </a:extLst>
                </a:gridCol>
                <a:gridCol w="321387">
                  <a:extLst>
                    <a:ext uri="{9D8B030D-6E8A-4147-A177-3AD203B41FA5}">
                      <a16:colId xmlns:a16="http://schemas.microsoft.com/office/drawing/2014/main" val="1650263500"/>
                    </a:ext>
                  </a:extLst>
                </a:gridCol>
                <a:gridCol w="336452">
                  <a:extLst>
                    <a:ext uri="{9D8B030D-6E8A-4147-A177-3AD203B41FA5}">
                      <a16:colId xmlns:a16="http://schemas.microsoft.com/office/drawing/2014/main" val="1490938280"/>
                    </a:ext>
                  </a:extLst>
                </a:gridCol>
              </a:tblGrid>
              <a:tr h="675588">
                <a:tc>
                  <a:txBody>
                    <a:bodyPr/>
                    <a:lstStyle/>
                    <a:p>
                      <a:pPr algn="l" fontAlgn="b"/>
                      <a:r>
                        <a:rPr lang="en-US" sz="400" b="0" i="0" u="none" strike="noStrike">
                          <a:solidFill>
                            <a:srgbClr val="000000"/>
                          </a:solidFill>
                          <a:effectLst/>
                          <a:latin typeface="Arial" panose="020B0604020202020204" pitchFamily="34" charset="0"/>
                        </a:rPr>
                        <a:t> </a:t>
                      </a:r>
                    </a:p>
                  </a:txBody>
                  <a:tcPr marL="5102" marR="5102" marT="5102" marB="0" anchor="b">
                    <a:lnL>
                      <a:noFill/>
                    </a:lnL>
                    <a:lnR w="6350" cap="flat" cmpd="sng" algn="ctr">
                      <a:solidFill>
                        <a:srgbClr val="CCCCCC"/>
                      </a:solidFill>
                      <a:prstDash val="solid"/>
                      <a:round/>
                      <a:headEnd type="none" w="med" len="med"/>
                      <a:tailEnd type="none" w="med" len="med"/>
                    </a:lnR>
                    <a:lnT>
                      <a:noFill/>
                    </a:lnT>
                    <a:lnB w="6350" cap="flat" cmpd="sng" algn="ctr">
                      <a:solidFill>
                        <a:srgbClr val="CCCCCC"/>
                      </a:solidFill>
                      <a:prstDash val="solid"/>
                      <a:round/>
                      <a:headEnd type="none" w="med" len="med"/>
                      <a:tailEnd type="none" w="med" len="med"/>
                    </a:lnB>
                    <a:solidFill>
                      <a:srgbClr val="D6E0F4"/>
                    </a:solidFill>
                  </a:tcPr>
                </a:tc>
                <a:tc>
                  <a:txBody>
                    <a:bodyPr/>
                    <a:lstStyle/>
                    <a:p>
                      <a:pPr algn="ctr" fontAlgn="ctr"/>
                      <a:r>
                        <a:rPr lang="en-US" sz="600" b="1" i="0" u="none" strike="noStrike">
                          <a:solidFill>
                            <a:srgbClr val="000000"/>
                          </a:solidFill>
                          <a:effectLst/>
                          <a:latin typeface="Arial" panose="020B0604020202020204" pitchFamily="34" charset="0"/>
                        </a:rPr>
                        <a:t>Employee Name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Position ID</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Title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dirty="0">
                          <a:solidFill>
                            <a:srgbClr val="000000"/>
                          </a:solidFill>
                          <a:effectLst/>
                          <a:latin typeface="Arial" panose="020B0604020202020204" pitchFamily="34" charset="0"/>
                        </a:rPr>
                        <a:t>Organization</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Employee ID</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Budgeted FTE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Actual FTE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dirty="0">
                          <a:solidFill>
                            <a:srgbClr val="000000"/>
                          </a:solidFill>
                          <a:effectLst/>
                          <a:latin typeface="Arial" panose="020B0604020202020204" pitchFamily="34" charset="0"/>
                        </a:rPr>
                        <a:t>FTE Difference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FTE Change</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FY26  Budgeted FTE</a:t>
                      </a:r>
                    </a:p>
                  </a:txBody>
                  <a:tcPr marL="5102" marR="5102" marT="5102" marB="0" anchor="ctr">
                    <a:lnL w="25400" cap="flat" cmpd="dbl" algn="ctr">
                      <a:solidFill>
                        <a:srgbClr val="888888"/>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dirty="0">
                          <a:solidFill>
                            <a:srgbClr val="000000"/>
                          </a:solidFill>
                          <a:effectLst/>
                          <a:latin typeface="Arial" panose="020B0604020202020204" pitchFamily="34" charset="0"/>
                        </a:rPr>
                        <a:t>FY25 Budgeted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Budgeted Full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Actual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Actual Full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Salary Difference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Salary Change</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FY26 Total Salary</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Annual ERE Total</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extLst>
                  <a:ext uri="{0D108BD9-81ED-4DB2-BD59-A6C34878D82A}">
                    <a16:rowId xmlns:a16="http://schemas.microsoft.com/office/drawing/2014/main" val="636509652"/>
                  </a:ext>
                </a:extLst>
              </a:tr>
              <a:tr h="143562">
                <a:tc>
                  <a:txBody>
                    <a:bodyPr/>
                    <a:lstStyle/>
                    <a:p>
                      <a:pPr algn="l" fontAlgn="ctr"/>
                      <a:r>
                        <a:rPr lang="en-US" sz="500" b="0" i="0" u="none" strike="noStrike">
                          <a:solidFill>
                            <a:srgbClr val="000000"/>
                          </a:solidFill>
                          <a:effectLst/>
                          <a:latin typeface="Arial" panose="020B0604020202020204" pitchFamily="34" charset="0"/>
                        </a:rPr>
                        <a:t>POS_00030474</a:t>
                      </a:r>
                    </a:p>
                  </a:txBody>
                  <a:tcPr marL="122444"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r" fontAlgn="ctr"/>
                      <a:r>
                        <a:rPr lang="en-US" sz="500" b="0" i="0" u="none" strike="noStrike">
                          <a:solidFill>
                            <a:srgbClr val="000000"/>
                          </a:solidFill>
                          <a:effectLst/>
                          <a:latin typeface="Arial" panose="020B0604020202020204" pitchFamily="34" charset="0"/>
                        </a:rPr>
                        <a:t> </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00"/>
                    </a:solidFill>
                  </a:tcPr>
                </a:tc>
                <a:tc>
                  <a:txBody>
                    <a:bodyPr/>
                    <a:lstStyle/>
                    <a:p>
                      <a:pPr algn="r" fontAlgn="ctr"/>
                      <a:r>
                        <a:rPr lang="en-US" sz="500" b="0" i="0" u="none" strike="noStrike">
                          <a:solidFill>
                            <a:srgbClr val="000000"/>
                          </a:solidFill>
                          <a:effectLst/>
                          <a:latin typeface="Arial" panose="020B0604020202020204" pitchFamily="34" charset="0"/>
                        </a:rPr>
                        <a:t>POS_00030474</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00"/>
                    </a:solidFill>
                  </a:tcPr>
                </a:tc>
                <a:tc>
                  <a:txBody>
                    <a:bodyPr/>
                    <a:lstStyle/>
                    <a:p>
                      <a:pPr algn="r" fontAlgn="ctr"/>
                      <a:r>
                        <a:rPr lang="en-US" sz="500" b="0" i="0" u="none" strike="noStrike">
                          <a:solidFill>
                            <a:srgbClr val="000000"/>
                          </a:solidFill>
                          <a:effectLst/>
                          <a:latin typeface="Arial" panose="020B0604020202020204" pitchFamily="34" charset="0"/>
                        </a:rPr>
                        <a:t>5000040_E005_1500_0000000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FF"/>
                          </a:solidFill>
                          <a:effectLst/>
                          <a:latin typeface="Arial" panose="020B0604020202020204" pitchFamily="34" charset="0"/>
                        </a:rPr>
                        <a:t>-</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a:t>
                      </a:r>
                    </a:p>
                  </a:txBody>
                  <a:tcPr marL="5102" marR="5102" marT="5102" marB="0" anchor="ctr">
                    <a:lnL w="25400" cap="flat" cmpd="dbl" algn="ctr">
                      <a:solidFill>
                        <a:srgbClr val="888888"/>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00"/>
                    </a:solidFill>
                  </a:tcPr>
                </a:tc>
                <a:tc>
                  <a:txBody>
                    <a:bodyPr/>
                    <a:lstStyle/>
                    <a:p>
                      <a:pPr algn="r" fontAlgn="ctr"/>
                      <a:r>
                        <a:rPr lang="en-US" sz="500" b="0" i="0" u="none" strike="noStrike">
                          <a:solidFill>
                            <a:srgbClr val="000000"/>
                          </a:solidFill>
                          <a:effectLst/>
                          <a:latin typeface="Arial" panose="020B0604020202020204" pitchFamily="34" charset="0"/>
                        </a:rPr>
                        <a:t>$ 10,000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$ 10,500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$ 10,500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$ 500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FF"/>
                          </a:solidFill>
                          <a:effectLst/>
                          <a:latin typeface="Arial" panose="020B0604020202020204" pitchFamily="34" charset="0"/>
                        </a:rPr>
                        <a:t>-</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$ 10,000</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dirty="0">
                          <a:solidFill>
                            <a:srgbClr val="000000"/>
                          </a:solidFill>
                          <a:effectLst/>
                          <a:latin typeface="Arial" panose="020B0604020202020204" pitchFamily="34" charset="0"/>
                        </a:rPr>
                        <a:t>$ 3,000</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19368142"/>
                  </a:ext>
                </a:extLst>
              </a:tr>
            </a:tbl>
          </a:graphicData>
        </a:graphic>
      </p:graphicFrame>
      <p:sp>
        <p:nvSpPr>
          <p:cNvPr id="14" name="TextBox 13">
            <a:extLst>
              <a:ext uri="{FF2B5EF4-FFF2-40B4-BE49-F238E27FC236}">
                <a16:creationId xmlns:a16="http://schemas.microsoft.com/office/drawing/2014/main" id="{B5D2254F-EDB4-F3EE-F050-8BA9E3C4847F}"/>
              </a:ext>
            </a:extLst>
          </p:cNvPr>
          <p:cNvSpPr txBox="1"/>
          <p:nvPr/>
        </p:nvSpPr>
        <p:spPr>
          <a:xfrm>
            <a:off x="180973" y="2360563"/>
            <a:ext cx="8486775" cy="3847207"/>
          </a:xfrm>
          <a:prstGeom prst="rect">
            <a:avLst/>
          </a:prstGeom>
          <a:noFill/>
        </p:spPr>
        <p:txBody>
          <a:bodyPr wrap="square">
            <a:spAutoFit/>
          </a:bodyPr>
          <a:lstStyle/>
          <a:p>
            <a:pPr marL="342900" indent="-342900">
              <a:buFont typeface="Arial" panose="020B0604020202020204" pitchFamily="34" charset="0"/>
              <a:buChar char="•"/>
            </a:pPr>
            <a:r>
              <a:rPr lang="en-US" sz="2400" dirty="0"/>
              <a:t>Review Vacant Positions</a:t>
            </a:r>
          </a:p>
          <a:p>
            <a:pPr marL="800100" lvl="1" indent="-342900">
              <a:buFont typeface="Arial" panose="020B0604020202020204" pitchFamily="34" charset="0"/>
              <a:buChar char="‾"/>
            </a:pPr>
            <a:r>
              <a:rPr lang="en-US" dirty="0"/>
              <a:t>Truly vacant positions will be inactivated</a:t>
            </a:r>
          </a:p>
          <a:p>
            <a:pPr marL="1257300" lvl="2" indent="-342900">
              <a:buFont typeface="Arial" panose="020B0604020202020204" pitchFamily="34" charset="0"/>
              <a:buChar char="•"/>
            </a:pPr>
            <a:r>
              <a:rPr lang="en-US" dirty="0"/>
              <a:t>Not approved by Bjorn and Josh</a:t>
            </a:r>
          </a:p>
          <a:p>
            <a:pPr marL="1257300" lvl="2" indent="-342900">
              <a:buFont typeface="Arial" panose="020B0604020202020204" pitchFamily="34" charset="0"/>
              <a:buChar char="•"/>
            </a:pPr>
            <a:r>
              <a:rPr lang="en-US" dirty="0"/>
              <a:t>Not actively being searched</a:t>
            </a:r>
          </a:p>
          <a:p>
            <a:pPr marL="1257300" lvl="2" indent="-342900">
              <a:buFont typeface="Arial" panose="020B0604020202020204" pitchFamily="34" charset="0"/>
              <a:buChar char="•"/>
            </a:pPr>
            <a:r>
              <a:rPr lang="en-US" dirty="0"/>
              <a:t>Not posted</a:t>
            </a:r>
          </a:p>
          <a:p>
            <a:pPr marL="800100" lvl="1" indent="-342900">
              <a:buFont typeface="Arial" panose="020B0604020202020204" pitchFamily="34" charset="0"/>
              <a:buChar char="‾"/>
            </a:pPr>
            <a:r>
              <a:rPr lang="en-US" dirty="0"/>
              <a:t>Any positions that is not going to be used in FY26 need to be deactivated.  </a:t>
            </a:r>
          </a:p>
          <a:p>
            <a:pPr marL="1257300" lvl="2" indent="-342900">
              <a:buFont typeface="Arial" panose="020B0604020202020204" pitchFamily="34" charset="0"/>
              <a:buChar char="•"/>
            </a:pPr>
            <a:r>
              <a:rPr lang="en-US" dirty="0"/>
              <a:t>To deactivate email the Budget Office, </a:t>
            </a:r>
            <a:r>
              <a:rPr lang="en-US" dirty="0">
                <a:hlinkClick r:id="rId3"/>
              </a:rPr>
              <a:t>Budget@nau.edu</a:t>
            </a:r>
            <a:r>
              <a:rPr lang="en-US" dirty="0"/>
              <a:t>. Include the position(s) you would like inactivated and any pertinent information to the inactivation.</a:t>
            </a:r>
          </a:p>
          <a:p>
            <a:pPr marL="800100" lvl="1" indent="-342900">
              <a:buFont typeface="Arial" panose="020B0604020202020204" pitchFamily="34" charset="0"/>
              <a:buChar char="‾"/>
            </a:pPr>
            <a:r>
              <a:rPr lang="en-US" dirty="0"/>
              <a:t>Future need for new positions should be presented to the budget office for discussion with a source of funding identified.</a:t>
            </a:r>
          </a:p>
        </p:txBody>
      </p:sp>
      <p:sp>
        <p:nvSpPr>
          <p:cNvPr id="15" name="Oval 14">
            <a:extLst>
              <a:ext uri="{FF2B5EF4-FFF2-40B4-BE49-F238E27FC236}">
                <a16:creationId xmlns:a16="http://schemas.microsoft.com/office/drawing/2014/main" id="{4537812B-02B1-9DBE-EF7D-F3AE9978D354}"/>
              </a:ext>
            </a:extLst>
          </p:cNvPr>
          <p:cNvSpPr/>
          <p:nvPr/>
        </p:nvSpPr>
        <p:spPr bwMode="auto">
          <a:xfrm>
            <a:off x="5105400" y="1362075"/>
            <a:ext cx="455047" cy="612793"/>
          </a:xfrm>
          <a:prstGeom prst="ellipse">
            <a:avLst/>
          </a:prstGeom>
          <a:no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20" name="Oval 19">
            <a:extLst>
              <a:ext uri="{FF2B5EF4-FFF2-40B4-BE49-F238E27FC236}">
                <a16:creationId xmlns:a16="http://schemas.microsoft.com/office/drawing/2014/main" id="{1231D4BD-EDB4-122D-1B01-0F8EEA72FFE0}"/>
              </a:ext>
            </a:extLst>
          </p:cNvPr>
          <p:cNvSpPr/>
          <p:nvPr/>
        </p:nvSpPr>
        <p:spPr bwMode="auto">
          <a:xfrm>
            <a:off x="2381250" y="1666875"/>
            <a:ext cx="1047750" cy="612793"/>
          </a:xfrm>
          <a:prstGeom prst="ellipse">
            <a:avLst/>
          </a:prstGeom>
          <a:no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4159500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6C523-CFAB-97C9-C730-479DF4547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763DB3-A2C8-D323-0F3F-221AE0489301}"/>
              </a:ext>
            </a:extLst>
          </p:cNvPr>
          <p:cNvSpPr>
            <a:spLocks noGrp="1"/>
          </p:cNvSpPr>
          <p:nvPr>
            <p:ph type="title"/>
          </p:nvPr>
        </p:nvSpPr>
        <p:spPr/>
        <p:txBody>
          <a:bodyPr/>
          <a:lstStyle/>
          <a:p>
            <a:r>
              <a:rPr lang="en-US" sz="3200" dirty="0"/>
              <a:t>Fy26 budget process – position budgeting</a:t>
            </a:r>
          </a:p>
        </p:txBody>
      </p:sp>
      <p:sp>
        <p:nvSpPr>
          <p:cNvPr id="4" name="Slide Number Placeholder 3">
            <a:extLst>
              <a:ext uri="{FF2B5EF4-FFF2-40B4-BE49-F238E27FC236}">
                <a16:creationId xmlns:a16="http://schemas.microsoft.com/office/drawing/2014/main" id="{B3EA8885-D2A9-97A2-06F1-61BCBC0285C5}"/>
              </a:ext>
            </a:extLst>
          </p:cNvPr>
          <p:cNvSpPr>
            <a:spLocks noGrp="1"/>
          </p:cNvSpPr>
          <p:nvPr>
            <p:ph type="sldNum" sz="quarter" idx="12"/>
          </p:nvPr>
        </p:nvSpPr>
        <p:spPr/>
        <p:txBody>
          <a:bodyPr/>
          <a:lstStyle/>
          <a:p>
            <a:pPr>
              <a:defRPr/>
            </a:pPr>
            <a:fld id="{3464530E-D695-45C9-AFB6-E411BBE0972A}" type="slidenum">
              <a:rPr lang="en-US" smtClean="0"/>
              <a:pPr>
                <a:defRPr/>
              </a:pPr>
              <a:t>16</a:t>
            </a:fld>
            <a:endParaRPr lang="en-US" dirty="0"/>
          </a:p>
        </p:txBody>
      </p:sp>
      <p:graphicFrame>
        <p:nvGraphicFramePr>
          <p:cNvPr id="12" name="Table 11">
            <a:extLst>
              <a:ext uri="{FF2B5EF4-FFF2-40B4-BE49-F238E27FC236}">
                <a16:creationId xmlns:a16="http://schemas.microsoft.com/office/drawing/2014/main" id="{C7E16160-D788-53F6-CDCF-CDFA3C180BAE}"/>
              </a:ext>
            </a:extLst>
          </p:cNvPr>
          <p:cNvGraphicFramePr>
            <a:graphicFrameLocks noGrp="1"/>
          </p:cNvGraphicFramePr>
          <p:nvPr/>
        </p:nvGraphicFramePr>
        <p:xfrm>
          <a:off x="333375" y="1295400"/>
          <a:ext cx="8181972" cy="819150"/>
        </p:xfrm>
        <a:graphic>
          <a:graphicData uri="http://schemas.openxmlformats.org/drawingml/2006/table">
            <a:tbl>
              <a:tblPr/>
              <a:tblGrid>
                <a:gridCol w="629383">
                  <a:extLst>
                    <a:ext uri="{9D8B030D-6E8A-4147-A177-3AD203B41FA5}">
                      <a16:colId xmlns:a16="http://schemas.microsoft.com/office/drawing/2014/main" val="3467008002"/>
                    </a:ext>
                  </a:extLst>
                </a:gridCol>
                <a:gridCol w="416798">
                  <a:extLst>
                    <a:ext uri="{9D8B030D-6E8A-4147-A177-3AD203B41FA5}">
                      <a16:colId xmlns:a16="http://schemas.microsoft.com/office/drawing/2014/main" val="846359712"/>
                    </a:ext>
                  </a:extLst>
                </a:gridCol>
                <a:gridCol w="497145">
                  <a:extLst>
                    <a:ext uri="{9D8B030D-6E8A-4147-A177-3AD203B41FA5}">
                      <a16:colId xmlns:a16="http://schemas.microsoft.com/office/drawing/2014/main" val="1775543174"/>
                    </a:ext>
                  </a:extLst>
                </a:gridCol>
                <a:gridCol w="542340">
                  <a:extLst>
                    <a:ext uri="{9D8B030D-6E8A-4147-A177-3AD203B41FA5}">
                      <a16:colId xmlns:a16="http://schemas.microsoft.com/office/drawing/2014/main" val="455425359"/>
                    </a:ext>
                  </a:extLst>
                </a:gridCol>
                <a:gridCol w="944074">
                  <a:extLst>
                    <a:ext uri="{9D8B030D-6E8A-4147-A177-3AD203B41FA5}">
                      <a16:colId xmlns:a16="http://schemas.microsoft.com/office/drawing/2014/main" val="4233945549"/>
                    </a:ext>
                  </a:extLst>
                </a:gridCol>
                <a:gridCol w="408429">
                  <a:extLst>
                    <a:ext uri="{9D8B030D-6E8A-4147-A177-3AD203B41FA5}">
                      <a16:colId xmlns:a16="http://schemas.microsoft.com/office/drawing/2014/main" val="191473528"/>
                    </a:ext>
                  </a:extLst>
                </a:gridCol>
                <a:gridCol w="381647">
                  <a:extLst>
                    <a:ext uri="{9D8B030D-6E8A-4147-A177-3AD203B41FA5}">
                      <a16:colId xmlns:a16="http://schemas.microsoft.com/office/drawing/2014/main" val="2425401617"/>
                    </a:ext>
                  </a:extLst>
                </a:gridCol>
                <a:gridCol w="281214">
                  <a:extLst>
                    <a:ext uri="{9D8B030D-6E8A-4147-A177-3AD203B41FA5}">
                      <a16:colId xmlns:a16="http://schemas.microsoft.com/office/drawing/2014/main" val="1817876368"/>
                    </a:ext>
                  </a:extLst>
                </a:gridCol>
                <a:gridCol w="401733">
                  <a:extLst>
                    <a:ext uri="{9D8B030D-6E8A-4147-A177-3AD203B41FA5}">
                      <a16:colId xmlns:a16="http://schemas.microsoft.com/office/drawing/2014/main" val="767508041"/>
                    </a:ext>
                  </a:extLst>
                </a:gridCol>
                <a:gridCol w="301300">
                  <a:extLst>
                    <a:ext uri="{9D8B030D-6E8A-4147-A177-3AD203B41FA5}">
                      <a16:colId xmlns:a16="http://schemas.microsoft.com/office/drawing/2014/main" val="565439275"/>
                    </a:ext>
                  </a:extLst>
                </a:gridCol>
                <a:gridCol w="395038">
                  <a:extLst>
                    <a:ext uri="{9D8B030D-6E8A-4147-A177-3AD203B41FA5}">
                      <a16:colId xmlns:a16="http://schemas.microsoft.com/office/drawing/2014/main" val="350130386"/>
                    </a:ext>
                  </a:extLst>
                </a:gridCol>
                <a:gridCol w="381647">
                  <a:extLst>
                    <a:ext uri="{9D8B030D-6E8A-4147-A177-3AD203B41FA5}">
                      <a16:colId xmlns:a16="http://schemas.microsoft.com/office/drawing/2014/main" val="1032072449"/>
                    </a:ext>
                  </a:extLst>
                </a:gridCol>
                <a:gridCol w="401733">
                  <a:extLst>
                    <a:ext uri="{9D8B030D-6E8A-4147-A177-3AD203B41FA5}">
                      <a16:colId xmlns:a16="http://schemas.microsoft.com/office/drawing/2014/main" val="1073980868"/>
                    </a:ext>
                  </a:extLst>
                </a:gridCol>
                <a:gridCol w="321387">
                  <a:extLst>
                    <a:ext uri="{9D8B030D-6E8A-4147-A177-3AD203B41FA5}">
                      <a16:colId xmlns:a16="http://schemas.microsoft.com/office/drawing/2014/main" val="2107510350"/>
                    </a:ext>
                  </a:extLst>
                </a:gridCol>
                <a:gridCol w="461993">
                  <a:extLst>
                    <a:ext uri="{9D8B030D-6E8A-4147-A177-3AD203B41FA5}">
                      <a16:colId xmlns:a16="http://schemas.microsoft.com/office/drawing/2014/main" val="3953570073"/>
                    </a:ext>
                  </a:extLst>
                </a:gridCol>
                <a:gridCol w="421820">
                  <a:extLst>
                    <a:ext uri="{9D8B030D-6E8A-4147-A177-3AD203B41FA5}">
                      <a16:colId xmlns:a16="http://schemas.microsoft.com/office/drawing/2014/main" val="4049517219"/>
                    </a:ext>
                  </a:extLst>
                </a:gridCol>
                <a:gridCol w="336452">
                  <a:extLst>
                    <a:ext uri="{9D8B030D-6E8A-4147-A177-3AD203B41FA5}">
                      <a16:colId xmlns:a16="http://schemas.microsoft.com/office/drawing/2014/main" val="892814558"/>
                    </a:ext>
                  </a:extLst>
                </a:gridCol>
                <a:gridCol w="321387">
                  <a:extLst>
                    <a:ext uri="{9D8B030D-6E8A-4147-A177-3AD203B41FA5}">
                      <a16:colId xmlns:a16="http://schemas.microsoft.com/office/drawing/2014/main" val="1650263500"/>
                    </a:ext>
                  </a:extLst>
                </a:gridCol>
                <a:gridCol w="336452">
                  <a:extLst>
                    <a:ext uri="{9D8B030D-6E8A-4147-A177-3AD203B41FA5}">
                      <a16:colId xmlns:a16="http://schemas.microsoft.com/office/drawing/2014/main" val="1490938280"/>
                    </a:ext>
                  </a:extLst>
                </a:gridCol>
              </a:tblGrid>
              <a:tr h="675588">
                <a:tc>
                  <a:txBody>
                    <a:bodyPr/>
                    <a:lstStyle/>
                    <a:p>
                      <a:pPr algn="l" fontAlgn="b"/>
                      <a:r>
                        <a:rPr lang="en-US" sz="400" b="0" i="0" u="none" strike="noStrike">
                          <a:solidFill>
                            <a:srgbClr val="000000"/>
                          </a:solidFill>
                          <a:effectLst/>
                          <a:latin typeface="Arial" panose="020B0604020202020204" pitchFamily="34" charset="0"/>
                        </a:rPr>
                        <a:t> </a:t>
                      </a:r>
                    </a:p>
                  </a:txBody>
                  <a:tcPr marL="5102" marR="5102" marT="5102" marB="0" anchor="b">
                    <a:lnL>
                      <a:noFill/>
                    </a:lnL>
                    <a:lnR w="6350" cap="flat" cmpd="sng" algn="ctr">
                      <a:solidFill>
                        <a:srgbClr val="CCCCCC"/>
                      </a:solidFill>
                      <a:prstDash val="solid"/>
                      <a:round/>
                      <a:headEnd type="none" w="med" len="med"/>
                      <a:tailEnd type="none" w="med" len="med"/>
                    </a:lnR>
                    <a:lnT>
                      <a:noFill/>
                    </a:lnT>
                    <a:lnB w="6350" cap="flat" cmpd="sng" algn="ctr">
                      <a:solidFill>
                        <a:srgbClr val="CCCCCC"/>
                      </a:solidFill>
                      <a:prstDash val="solid"/>
                      <a:round/>
                      <a:headEnd type="none" w="med" len="med"/>
                      <a:tailEnd type="none" w="med" len="med"/>
                    </a:lnB>
                    <a:solidFill>
                      <a:srgbClr val="D6E0F4"/>
                    </a:solidFill>
                  </a:tcPr>
                </a:tc>
                <a:tc>
                  <a:txBody>
                    <a:bodyPr/>
                    <a:lstStyle/>
                    <a:p>
                      <a:pPr algn="ctr" fontAlgn="ctr"/>
                      <a:r>
                        <a:rPr lang="en-US" sz="600" b="1" i="0" u="none" strike="noStrike">
                          <a:solidFill>
                            <a:srgbClr val="000000"/>
                          </a:solidFill>
                          <a:effectLst/>
                          <a:latin typeface="Arial" panose="020B0604020202020204" pitchFamily="34" charset="0"/>
                        </a:rPr>
                        <a:t>Employee Name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Position ID</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Title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dirty="0">
                          <a:solidFill>
                            <a:srgbClr val="000000"/>
                          </a:solidFill>
                          <a:effectLst/>
                          <a:latin typeface="Arial" panose="020B0604020202020204" pitchFamily="34" charset="0"/>
                        </a:rPr>
                        <a:t>Organization</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Employee ID</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Budgeted FTE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Actual FTE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dirty="0">
                          <a:solidFill>
                            <a:srgbClr val="000000"/>
                          </a:solidFill>
                          <a:effectLst/>
                          <a:latin typeface="Arial" panose="020B0604020202020204" pitchFamily="34" charset="0"/>
                        </a:rPr>
                        <a:t>FTE Difference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FTE Change</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FY26  Budgeted FTE</a:t>
                      </a:r>
                    </a:p>
                  </a:txBody>
                  <a:tcPr marL="5102" marR="5102" marT="5102" marB="0" anchor="ctr">
                    <a:lnL w="25400" cap="flat" cmpd="dbl" algn="ctr">
                      <a:solidFill>
                        <a:srgbClr val="888888"/>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dirty="0">
                          <a:solidFill>
                            <a:srgbClr val="000000"/>
                          </a:solidFill>
                          <a:effectLst/>
                          <a:latin typeface="Arial" panose="020B0604020202020204" pitchFamily="34" charset="0"/>
                        </a:rPr>
                        <a:t>FY25 Budgeted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Budgeted Full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Actual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FY25 Actual Full Salary</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Salary Difference</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Salary Change</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FY26 Total Salary</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ctr" fontAlgn="ctr"/>
                      <a:r>
                        <a:rPr lang="en-US" sz="600" b="1" i="0" u="none" strike="noStrike">
                          <a:solidFill>
                            <a:srgbClr val="000000"/>
                          </a:solidFill>
                          <a:effectLst/>
                          <a:latin typeface="Arial" panose="020B0604020202020204" pitchFamily="34" charset="0"/>
                        </a:rPr>
                        <a:t>Annual ERE Total</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extLst>
                  <a:ext uri="{0D108BD9-81ED-4DB2-BD59-A6C34878D82A}">
                    <a16:rowId xmlns:a16="http://schemas.microsoft.com/office/drawing/2014/main" val="636509652"/>
                  </a:ext>
                </a:extLst>
              </a:tr>
              <a:tr h="143562">
                <a:tc>
                  <a:txBody>
                    <a:bodyPr/>
                    <a:lstStyle/>
                    <a:p>
                      <a:pPr algn="l" fontAlgn="ctr"/>
                      <a:r>
                        <a:rPr lang="en-US" sz="500" b="0" i="0" u="none" strike="noStrike">
                          <a:solidFill>
                            <a:srgbClr val="000000"/>
                          </a:solidFill>
                          <a:effectLst/>
                          <a:latin typeface="Arial" panose="020B0604020202020204" pitchFamily="34" charset="0"/>
                        </a:rPr>
                        <a:t>POS_00030474</a:t>
                      </a:r>
                    </a:p>
                  </a:txBody>
                  <a:tcPr marL="122444"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EF7"/>
                    </a:solidFill>
                  </a:tcPr>
                </a:tc>
                <a:tc>
                  <a:txBody>
                    <a:bodyPr/>
                    <a:lstStyle/>
                    <a:p>
                      <a:pPr algn="r" fontAlgn="ctr"/>
                      <a:r>
                        <a:rPr lang="en-US" sz="500" b="0" i="0" u="none" strike="noStrike">
                          <a:solidFill>
                            <a:srgbClr val="000000"/>
                          </a:solidFill>
                          <a:effectLst/>
                          <a:latin typeface="Arial" panose="020B0604020202020204" pitchFamily="34" charset="0"/>
                        </a:rPr>
                        <a:t> </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00"/>
                    </a:solidFill>
                  </a:tcPr>
                </a:tc>
                <a:tc>
                  <a:txBody>
                    <a:bodyPr/>
                    <a:lstStyle/>
                    <a:p>
                      <a:pPr algn="r" fontAlgn="ctr"/>
                      <a:r>
                        <a:rPr lang="en-US" sz="500" b="0" i="0" u="none" strike="noStrike">
                          <a:solidFill>
                            <a:srgbClr val="000000"/>
                          </a:solidFill>
                          <a:effectLst/>
                          <a:latin typeface="Arial" panose="020B0604020202020204" pitchFamily="34" charset="0"/>
                        </a:rPr>
                        <a:t>POS_00030474</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00"/>
                    </a:solidFill>
                  </a:tcPr>
                </a:tc>
                <a:tc>
                  <a:txBody>
                    <a:bodyPr/>
                    <a:lstStyle/>
                    <a:p>
                      <a:pPr algn="r" fontAlgn="ctr"/>
                      <a:r>
                        <a:rPr lang="en-US" sz="500" b="0" i="0" u="none" strike="noStrike">
                          <a:solidFill>
                            <a:srgbClr val="000000"/>
                          </a:solidFill>
                          <a:effectLst/>
                          <a:latin typeface="Arial" panose="020B0604020202020204" pitchFamily="34" charset="0"/>
                        </a:rPr>
                        <a:t>5000040_E005_1500_0000000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FF"/>
                          </a:solidFill>
                          <a:effectLst/>
                          <a:latin typeface="Arial" panose="020B0604020202020204" pitchFamily="34" charset="0"/>
                        </a:rPr>
                        <a:t>-</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a:t>
                      </a:r>
                    </a:p>
                  </a:txBody>
                  <a:tcPr marL="5102" marR="5102" marT="5102" marB="0" anchor="ctr">
                    <a:lnL w="25400" cap="flat" cmpd="dbl" algn="ctr">
                      <a:solidFill>
                        <a:srgbClr val="888888"/>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00"/>
                    </a:solidFill>
                  </a:tcPr>
                </a:tc>
                <a:tc>
                  <a:txBody>
                    <a:bodyPr/>
                    <a:lstStyle/>
                    <a:p>
                      <a:pPr algn="r" fontAlgn="ctr"/>
                      <a:r>
                        <a:rPr lang="en-US" sz="500" b="0" i="0" u="none" strike="noStrike">
                          <a:solidFill>
                            <a:srgbClr val="000000"/>
                          </a:solidFill>
                          <a:effectLst/>
                          <a:latin typeface="Arial" panose="020B0604020202020204" pitchFamily="34" charset="0"/>
                        </a:rPr>
                        <a:t>$ 10,000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10,000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$ 10,500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$ 10,500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$ 500</a:t>
                      </a:r>
                    </a:p>
                  </a:txBody>
                  <a:tcPr marL="5102" marR="5102" marT="5102"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FF"/>
                          </a:solidFill>
                          <a:effectLst/>
                          <a:latin typeface="Arial" panose="020B0604020202020204" pitchFamily="34" charset="0"/>
                        </a:rPr>
                        <a:t>-</a:t>
                      </a:r>
                    </a:p>
                  </a:txBody>
                  <a:tcPr marL="5102" marR="5102" marT="5102" marB="0" anchor="ctr">
                    <a:lnL w="6350" cap="flat" cmpd="sng" algn="ctr">
                      <a:solidFill>
                        <a:srgbClr val="CCCCCC"/>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a:solidFill>
                            <a:srgbClr val="000000"/>
                          </a:solidFill>
                          <a:effectLst/>
                          <a:latin typeface="Arial" panose="020B0604020202020204" pitchFamily="34" charset="0"/>
                        </a:rPr>
                        <a:t>$ 10,000</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fontAlgn="ctr"/>
                      <a:r>
                        <a:rPr lang="en-US" sz="500" b="0" i="0" u="none" strike="noStrike" dirty="0">
                          <a:solidFill>
                            <a:srgbClr val="000000"/>
                          </a:solidFill>
                          <a:effectLst/>
                          <a:latin typeface="Arial" panose="020B0604020202020204" pitchFamily="34" charset="0"/>
                        </a:rPr>
                        <a:t>$ 3,000</a:t>
                      </a:r>
                    </a:p>
                  </a:txBody>
                  <a:tcPr marL="5102" marR="5102" marT="5102" marB="0" anchor="ctr">
                    <a:lnL w="25400" cap="flat" cmpd="dbl" algn="ctr">
                      <a:solidFill>
                        <a:srgbClr val="888888"/>
                      </a:solidFill>
                      <a:prstDash val="solid"/>
                      <a:round/>
                      <a:headEnd type="none" w="med" len="med"/>
                      <a:tailEnd type="none" w="med" len="med"/>
                    </a:lnL>
                    <a:lnR w="25400" cap="flat" cmpd="dbl" algn="ctr">
                      <a:solidFill>
                        <a:srgbClr val="888888"/>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19368142"/>
                  </a:ext>
                </a:extLst>
              </a:tr>
            </a:tbl>
          </a:graphicData>
        </a:graphic>
      </p:graphicFrame>
      <p:sp>
        <p:nvSpPr>
          <p:cNvPr id="15" name="Oval 14">
            <a:extLst>
              <a:ext uri="{FF2B5EF4-FFF2-40B4-BE49-F238E27FC236}">
                <a16:creationId xmlns:a16="http://schemas.microsoft.com/office/drawing/2014/main" id="{F4A09B7E-17D5-DC86-D933-690C6858B4A3}"/>
              </a:ext>
            </a:extLst>
          </p:cNvPr>
          <p:cNvSpPr/>
          <p:nvPr/>
        </p:nvSpPr>
        <p:spPr bwMode="auto">
          <a:xfrm>
            <a:off x="5105400" y="1362075"/>
            <a:ext cx="455047" cy="612793"/>
          </a:xfrm>
          <a:prstGeom prst="ellipse">
            <a:avLst/>
          </a:prstGeom>
          <a:no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20" name="Oval 19">
            <a:extLst>
              <a:ext uri="{FF2B5EF4-FFF2-40B4-BE49-F238E27FC236}">
                <a16:creationId xmlns:a16="http://schemas.microsoft.com/office/drawing/2014/main" id="{3BD156EF-05D4-B6B1-E95C-5239A3B619A2}"/>
              </a:ext>
            </a:extLst>
          </p:cNvPr>
          <p:cNvSpPr/>
          <p:nvPr/>
        </p:nvSpPr>
        <p:spPr bwMode="auto">
          <a:xfrm>
            <a:off x="2381250" y="1666875"/>
            <a:ext cx="1047750" cy="612793"/>
          </a:xfrm>
          <a:prstGeom prst="ellipse">
            <a:avLst/>
          </a:prstGeom>
          <a:no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D3B7CB71-A02D-CAEA-DB87-02812C28A782}"/>
              </a:ext>
            </a:extLst>
          </p:cNvPr>
          <p:cNvSpPr txBox="1"/>
          <p:nvPr/>
        </p:nvSpPr>
        <p:spPr>
          <a:xfrm>
            <a:off x="0" y="2885562"/>
            <a:ext cx="8686800" cy="1692771"/>
          </a:xfrm>
          <a:prstGeom prst="rect">
            <a:avLst/>
          </a:prstGeom>
          <a:noFill/>
        </p:spPr>
        <p:txBody>
          <a:bodyPr wrap="square">
            <a:spAutoFit/>
          </a:bodyPr>
          <a:lstStyle/>
          <a:p>
            <a:pPr marL="800100" lvl="1" indent="-342900">
              <a:buFont typeface="Arial" panose="020B0604020202020204" pitchFamily="34" charset="0"/>
              <a:buChar char="‾"/>
            </a:pPr>
            <a:r>
              <a:rPr lang="en-US" sz="2400" dirty="0"/>
              <a:t>Salaries will roll into Anaplan on April 24th</a:t>
            </a:r>
            <a:endParaRPr lang="en-US" sz="1800" dirty="0"/>
          </a:p>
          <a:p>
            <a:pPr marL="1257300" lvl="2" indent="-342900">
              <a:buFont typeface="Arial" panose="020B0604020202020204" pitchFamily="34" charset="0"/>
              <a:buChar char="•"/>
            </a:pPr>
            <a:r>
              <a:rPr lang="en-US" dirty="0"/>
              <a:t>UBO will review salaries beginning April 25th to confirm they are accurate</a:t>
            </a:r>
          </a:p>
          <a:p>
            <a:pPr marL="1257300" lvl="2" indent="-342900">
              <a:buFont typeface="Arial" panose="020B0604020202020204" pitchFamily="34" charset="0"/>
              <a:buChar char="•"/>
            </a:pPr>
            <a:r>
              <a:rPr lang="en-US" dirty="0"/>
              <a:t>Consider position costs when budgeting operations, funding must be left to cover salaries/wages and ERE.</a:t>
            </a:r>
          </a:p>
        </p:txBody>
      </p:sp>
      <p:cxnSp>
        <p:nvCxnSpPr>
          <p:cNvPr id="9" name="Straight Arrow Connector 8">
            <a:extLst>
              <a:ext uri="{FF2B5EF4-FFF2-40B4-BE49-F238E27FC236}">
                <a16:creationId xmlns:a16="http://schemas.microsoft.com/office/drawing/2014/main" id="{AD1B3981-C497-954F-94EF-DA6429CE927C}"/>
              </a:ext>
            </a:extLst>
          </p:cNvPr>
          <p:cNvCxnSpPr>
            <a:cxnSpLocks/>
          </p:cNvCxnSpPr>
          <p:nvPr/>
        </p:nvCxnSpPr>
        <p:spPr bwMode="auto">
          <a:xfrm flipV="1">
            <a:off x="6515100" y="2120936"/>
            <a:ext cx="0" cy="603214"/>
          </a:xfrm>
          <a:prstGeom prst="straightConnector1">
            <a:avLst/>
          </a:prstGeom>
          <a:ln w="57150">
            <a:headEnd type="none" w="med" len="med"/>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42589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5E673-C004-E5E2-25FA-99540E0AC6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46A304-4E01-C715-268E-57BDB6E8D894}"/>
              </a:ext>
            </a:extLst>
          </p:cNvPr>
          <p:cNvSpPr>
            <a:spLocks noGrp="1"/>
          </p:cNvSpPr>
          <p:nvPr>
            <p:ph type="title"/>
          </p:nvPr>
        </p:nvSpPr>
        <p:spPr/>
        <p:txBody>
          <a:bodyPr/>
          <a:lstStyle/>
          <a:p>
            <a:r>
              <a:rPr lang="en-US" sz="3200" dirty="0"/>
              <a:t>fy26 budget process– local fy26 revenue budget</a:t>
            </a:r>
          </a:p>
        </p:txBody>
      </p:sp>
      <p:sp>
        <p:nvSpPr>
          <p:cNvPr id="3" name="Content Placeholder 2">
            <a:extLst>
              <a:ext uri="{FF2B5EF4-FFF2-40B4-BE49-F238E27FC236}">
                <a16:creationId xmlns:a16="http://schemas.microsoft.com/office/drawing/2014/main" id="{2E21EEAC-8F25-9343-E482-4FF3E00DCF10}"/>
              </a:ext>
            </a:extLst>
          </p:cNvPr>
          <p:cNvSpPr>
            <a:spLocks noGrp="1"/>
          </p:cNvSpPr>
          <p:nvPr>
            <p:ph idx="1"/>
          </p:nvPr>
        </p:nvSpPr>
        <p:spPr>
          <a:xfrm>
            <a:off x="264763" y="1308368"/>
            <a:ext cx="8305800" cy="4790680"/>
          </a:xfrm>
        </p:spPr>
        <p:txBody>
          <a:bodyPr/>
          <a:lstStyle/>
          <a:p>
            <a:pPr marL="914377" lvl="2" indent="0">
              <a:spcAft>
                <a:spcPts val="0"/>
              </a:spcAft>
              <a:buNone/>
            </a:pPr>
            <a:endParaRPr lang="en-US" sz="2500" dirty="0"/>
          </a:p>
          <a:p>
            <a:pPr marL="457188" lvl="1" indent="0">
              <a:spcAft>
                <a:spcPts val="0"/>
              </a:spcAft>
              <a:buNone/>
            </a:pPr>
            <a:endParaRPr lang="en-US" sz="2100" dirty="0"/>
          </a:p>
          <a:p>
            <a:pPr marL="0" indent="0">
              <a:spcAft>
                <a:spcPts val="0"/>
              </a:spcAft>
              <a:buNone/>
            </a:pPr>
            <a:endParaRPr lang="en-US" sz="1600" dirty="0"/>
          </a:p>
          <a:p>
            <a:pPr marL="457188" lvl="1" indent="0">
              <a:spcAft>
                <a:spcPts val="0"/>
              </a:spcAft>
              <a:buNone/>
            </a:pPr>
            <a:endParaRPr lang="en-US" sz="600" dirty="0"/>
          </a:p>
        </p:txBody>
      </p:sp>
      <p:sp>
        <p:nvSpPr>
          <p:cNvPr id="4" name="Slide Number Placeholder 3">
            <a:extLst>
              <a:ext uri="{FF2B5EF4-FFF2-40B4-BE49-F238E27FC236}">
                <a16:creationId xmlns:a16="http://schemas.microsoft.com/office/drawing/2014/main" id="{2B68F3E6-8EE6-4377-68F4-F44AF6C11A0D}"/>
              </a:ext>
            </a:extLst>
          </p:cNvPr>
          <p:cNvSpPr>
            <a:spLocks noGrp="1"/>
          </p:cNvSpPr>
          <p:nvPr>
            <p:ph type="sldNum" sz="quarter" idx="12"/>
          </p:nvPr>
        </p:nvSpPr>
        <p:spPr/>
        <p:txBody>
          <a:bodyPr/>
          <a:lstStyle/>
          <a:p>
            <a:pPr>
              <a:defRPr/>
            </a:pPr>
            <a:fld id="{3464530E-D695-45C9-AFB6-E411BBE0972A}" type="slidenum">
              <a:rPr lang="en-US" smtClean="0"/>
              <a:pPr>
                <a:defRPr/>
              </a:pPr>
              <a:t>17</a:t>
            </a:fld>
            <a:endParaRPr lang="en-US" dirty="0"/>
          </a:p>
        </p:txBody>
      </p:sp>
      <p:pic>
        <p:nvPicPr>
          <p:cNvPr id="8" name="Picture 7">
            <a:extLst>
              <a:ext uri="{FF2B5EF4-FFF2-40B4-BE49-F238E27FC236}">
                <a16:creationId xmlns:a16="http://schemas.microsoft.com/office/drawing/2014/main" id="{12286540-FC85-5439-EC4F-FEC94E290B1C}"/>
              </a:ext>
            </a:extLst>
          </p:cNvPr>
          <p:cNvPicPr>
            <a:picLocks noChangeAspect="1"/>
          </p:cNvPicPr>
          <p:nvPr/>
        </p:nvPicPr>
        <p:blipFill>
          <a:blip r:embed="rId3"/>
          <a:stretch>
            <a:fillRect/>
          </a:stretch>
        </p:blipFill>
        <p:spPr>
          <a:xfrm>
            <a:off x="47625" y="1216818"/>
            <a:ext cx="9048750" cy="3681413"/>
          </a:xfrm>
          <a:prstGeom prst="rect">
            <a:avLst/>
          </a:prstGeom>
        </p:spPr>
      </p:pic>
      <p:sp>
        <p:nvSpPr>
          <p:cNvPr id="9" name="Oval 8">
            <a:extLst>
              <a:ext uri="{FF2B5EF4-FFF2-40B4-BE49-F238E27FC236}">
                <a16:creationId xmlns:a16="http://schemas.microsoft.com/office/drawing/2014/main" id="{2C781A04-AA57-9713-4472-EDF4CF459A10}"/>
              </a:ext>
            </a:extLst>
          </p:cNvPr>
          <p:cNvSpPr/>
          <p:nvPr/>
        </p:nvSpPr>
        <p:spPr bwMode="auto">
          <a:xfrm>
            <a:off x="7867650" y="1137887"/>
            <a:ext cx="571500" cy="528988"/>
          </a:xfrm>
          <a:prstGeom prst="ellipse">
            <a:avLst/>
          </a:prstGeom>
          <a:no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11" name="TextBox 10">
            <a:extLst>
              <a:ext uri="{FF2B5EF4-FFF2-40B4-BE49-F238E27FC236}">
                <a16:creationId xmlns:a16="http://schemas.microsoft.com/office/drawing/2014/main" id="{64E7AAC2-1B41-8333-2EC3-F53CC68D7C8D}"/>
              </a:ext>
            </a:extLst>
          </p:cNvPr>
          <p:cNvSpPr txBox="1"/>
          <p:nvPr/>
        </p:nvSpPr>
        <p:spPr>
          <a:xfrm>
            <a:off x="-371475" y="4989781"/>
            <a:ext cx="9250712" cy="400110"/>
          </a:xfrm>
          <a:prstGeom prst="rect">
            <a:avLst/>
          </a:prstGeom>
          <a:noFill/>
        </p:spPr>
        <p:txBody>
          <a:bodyPr wrap="square">
            <a:spAutoFit/>
          </a:bodyPr>
          <a:lstStyle/>
          <a:p>
            <a:pPr lvl="1">
              <a:spcAft>
                <a:spcPts val="0"/>
              </a:spcAft>
            </a:pPr>
            <a:r>
              <a:rPr lang="en-US" sz="2000" dirty="0">
                <a:solidFill>
                  <a:srgbClr val="1B203D"/>
                </a:solidFill>
              </a:rPr>
              <a:t>Enter FY26 projected revenues into the FY26 Budget Input column</a:t>
            </a:r>
          </a:p>
        </p:txBody>
      </p:sp>
      <p:sp>
        <p:nvSpPr>
          <p:cNvPr id="14" name="TextBox 13">
            <a:extLst>
              <a:ext uri="{FF2B5EF4-FFF2-40B4-BE49-F238E27FC236}">
                <a16:creationId xmlns:a16="http://schemas.microsoft.com/office/drawing/2014/main" id="{F1F7E7E2-0403-CAAF-D806-16792F9FD560}"/>
              </a:ext>
            </a:extLst>
          </p:cNvPr>
          <p:cNvSpPr txBox="1"/>
          <p:nvPr/>
        </p:nvSpPr>
        <p:spPr>
          <a:xfrm>
            <a:off x="-831057" y="5352383"/>
            <a:ext cx="9927431" cy="1015663"/>
          </a:xfrm>
          <a:prstGeom prst="rect">
            <a:avLst/>
          </a:prstGeom>
          <a:noFill/>
        </p:spPr>
        <p:txBody>
          <a:bodyPr wrap="square">
            <a:spAutoFit/>
          </a:bodyPr>
          <a:lstStyle/>
          <a:p>
            <a:pPr lvl="2">
              <a:spcAft>
                <a:spcPts val="0"/>
              </a:spcAft>
            </a:pPr>
            <a:r>
              <a:rPr lang="en-US" sz="2000" dirty="0">
                <a:solidFill>
                  <a:srgbClr val="1B203D"/>
                </a:solidFill>
              </a:rPr>
              <a:t>Review your FY25 estimate – did you hit your budget?  Use this as information to budget FY26 your FY26 revenues</a:t>
            </a:r>
          </a:p>
          <a:p>
            <a:pPr lvl="2">
              <a:spcAft>
                <a:spcPts val="0"/>
              </a:spcAft>
            </a:pPr>
            <a:r>
              <a:rPr lang="en-US" dirty="0">
                <a:solidFill>
                  <a:srgbClr val="1B203D"/>
                </a:solidFill>
              </a:rPr>
              <a:t>Administrative Overhead will automatically be calculated for eligible revenues</a:t>
            </a:r>
            <a:endParaRPr lang="en-US" sz="2000" dirty="0">
              <a:solidFill>
                <a:srgbClr val="1B203D"/>
              </a:solidFill>
            </a:endParaRPr>
          </a:p>
        </p:txBody>
      </p:sp>
    </p:spTree>
    <p:extLst>
      <p:ext uri="{BB962C8B-B14F-4D97-AF65-F5344CB8AC3E}">
        <p14:creationId xmlns:p14="http://schemas.microsoft.com/office/powerpoint/2010/main" val="93350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F22245-D80E-C785-D39E-46523859E0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3EA2E8-6966-A0C7-45C2-51126AAA0986}"/>
              </a:ext>
            </a:extLst>
          </p:cNvPr>
          <p:cNvSpPr>
            <a:spLocks noGrp="1"/>
          </p:cNvSpPr>
          <p:nvPr>
            <p:ph type="title"/>
          </p:nvPr>
        </p:nvSpPr>
        <p:spPr/>
        <p:txBody>
          <a:bodyPr/>
          <a:lstStyle/>
          <a:p>
            <a:r>
              <a:rPr lang="en-US" sz="3200" dirty="0"/>
              <a:t>fy26 budget process – Local fy26 expense budget</a:t>
            </a:r>
          </a:p>
        </p:txBody>
      </p:sp>
      <p:sp>
        <p:nvSpPr>
          <p:cNvPr id="3" name="Content Placeholder 2">
            <a:extLst>
              <a:ext uri="{FF2B5EF4-FFF2-40B4-BE49-F238E27FC236}">
                <a16:creationId xmlns:a16="http://schemas.microsoft.com/office/drawing/2014/main" id="{78D47877-8FF0-A0A1-4468-C05DD612882F}"/>
              </a:ext>
            </a:extLst>
          </p:cNvPr>
          <p:cNvSpPr>
            <a:spLocks noGrp="1"/>
          </p:cNvSpPr>
          <p:nvPr>
            <p:ph idx="1"/>
          </p:nvPr>
        </p:nvSpPr>
        <p:spPr>
          <a:xfrm>
            <a:off x="264763" y="1308368"/>
            <a:ext cx="8305800" cy="4790680"/>
          </a:xfrm>
        </p:spPr>
        <p:txBody>
          <a:bodyPr/>
          <a:lstStyle/>
          <a:p>
            <a:pPr marL="914377" lvl="2" indent="0">
              <a:spcAft>
                <a:spcPts val="0"/>
              </a:spcAft>
              <a:buNone/>
            </a:pPr>
            <a:endParaRPr lang="en-US" sz="2500" dirty="0"/>
          </a:p>
          <a:p>
            <a:pPr marL="457188" lvl="1" indent="0">
              <a:spcAft>
                <a:spcPts val="0"/>
              </a:spcAft>
              <a:buNone/>
            </a:pPr>
            <a:endParaRPr lang="en-US" sz="2100" dirty="0"/>
          </a:p>
          <a:p>
            <a:pPr marL="0" indent="0">
              <a:spcAft>
                <a:spcPts val="0"/>
              </a:spcAft>
              <a:buNone/>
            </a:pPr>
            <a:endParaRPr lang="en-US" sz="1600" dirty="0"/>
          </a:p>
          <a:p>
            <a:pPr marL="457188" lvl="1" indent="0">
              <a:spcAft>
                <a:spcPts val="0"/>
              </a:spcAft>
              <a:buNone/>
            </a:pPr>
            <a:endParaRPr lang="en-US" sz="600" dirty="0"/>
          </a:p>
        </p:txBody>
      </p:sp>
      <p:sp>
        <p:nvSpPr>
          <p:cNvPr id="4" name="Slide Number Placeholder 3">
            <a:extLst>
              <a:ext uri="{FF2B5EF4-FFF2-40B4-BE49-F238E27FC236}">
                <a16:creationId xmlns:a16="http://schemas.microsoft.com/office/drawing/2014/main" id="{4F9D6509-70A5-DB41-D495-AB400C7A1FFD}"/>
              </a:ext>
            </a:extLst>
          </p:cNvPr>
          <p:cNvSpPr>
            <a:spLocks noGrp="1"/>
          </p:cNvSpPr>
          <p:nvPr>
            <p:ph type="sldNum" sz="quarter" idx="12"/>
          </p:nvPr>
        </p:nvSpPr>
        <p:spPr/>
        <p:txBody>
          <a:bodyPr/>
          <a:lstStyle/>
          <a:p>
            <a:pPr>
              <a:defRPr/>
            </a:pPr>
            <a:fld id="{3464530E-D695-45C9-AFB6-E411BBE0972A}" type="slidenum">
              <a:rPr lang="en-US" smtClean="0"/>
              <a:pPr>
                <a:defRPr/>
              </a:pPr>
              <a:t>18</a:t>
            </a:fld>
            <a:endParaRPr lang="en-US" dirty="0"/>
          </a:p>
        </p:txBody>
      </p:sp>
      <p:sp>
        <p:nvSpPr>
          <p:cNvPr id="11" name="TextBox 10">
            <a:extLst>
              <a:ext uri="{FF2B5EF4-FFF2-40B4-BE49-F238E27FC236}">
                <a16:creationId xmlns:a16="http://schemas.microsoft.com/office/drawing/2014/main" id="{7697F314-40F1-89CA-3B8A-CE06D084EE51}"/>
              </a:ext>
            </a:extLst>
          </p:cNvPr>
          <p:cNvSpPr txBox="1"/>
          <p:nvPr/>
        </p:nvSpPr>
        <p:spPr>
          <a:xfrm>
            <a:off x="-168625" y="4628145"/>
            <a:ext cx="9250712" cy="1938992"/>
          </a:xfrm>
          <a:prstGeom prst="rect">
            <a:avLst/>
          </a:prstGeom>
          <a:noFill/>
        </p:spPr>
        <p:txBody>
          <a:bodyPr wrap="square">
            <a:spAutoFit/>
          </a:bodyPr>
          <a:lstStyle/>
          <a:p>
            <a:pPr lvl="1">
              <a:spcAft>
                <a:spcPts val="0"/>
              </a:spcAft>
            </a:pPr>
            <a:r>
              <a:rPr lang="en-US" sz="2000" dirty="0">
                <a:solidFill>
                  <a:srgbClr val="1B203D"/>
                </a:solidFill>
              </a:rPr>
              <a:t>Enter FY26 projected expenses into the FY26 Budget Input column</a:t>
            </a:r>
          </a:p>
          <a:p>
            <a:pPr lvl="1">
              <a:spcAft>
                <a:spcPts val="0"/>
              </a:spcAft>
            </a:pPr>
            <a:r>
              <a:rPr lang="en-US" sz="2000" b="0" dirty="0">
                <a:solidFill>
                  <a:srgbClr val="1B203D"/>
                </a:solidFill>
              </a:rPr>
              <a:t>Salary expense (711) and EREs (720) automatically load from the position budget template</a:t>
            </a:r>
          </a:p>
          <a:p>
            <a:pPr lvl="1">
              <a:spcAft>
                <a:spcPts val="0"/>
              </a:spcAft>
            </a:pPr>
            <a:r>
              <a:rPr lang="en-US" sz="2000" b="0" dirty="0">
                <a:solidFill>
                  <a:srgbClr val="1B203D"/>
                </a:solidFill>
              </a:rPr>
              <a:t>Non-personnel expense can be reallocated with the changes to the budget netting to zero</a:t>
            </a:r>
            <a:endParaRPr lang="en-US" sz="2400" b="0" dirty="0">
              <a:solidFill>
                <a:srgbClr val="1B203D"/>
              </a:solidFill>
            </a:endParaRPr>
          </a:p>
          <a:p>
            <a:pPr lvl="1">
              <a:spcAft>
                <a:spcPts val="0"/>
              </a:spcAft>
            </a:pPr>
            <a:endParaRPr lang="en-US" sz="2000" dirty="0">
              <a:solidFill>
                <a:srgbClr val="1B203D"/>
              </a:solidFill>
            </a:endParaRPr>
          </a:p>
        </p:txBody>
      </p:sp>
      <p:pic>
        <p:nvPicPr>
          <p:cNvPr id="5" name="Picture 4">
            <a:extLst>
              <a:ext uri="{FF2B5EF4-FFF2-40B4-BE49-F238E27FC236}">
                <a16:creationId xmlns:a16="http://schemas.microsoft.com/office/drawing/2014/main" id="{72F919AD-8A77-428B-4DE7-2C84A7FDDB11}"/>
              </a:ext>
            </a:extLst>
          </p:cNvPr>
          <p:cNvPicPr>
            <a:picLocks noChangeAspect="1"/>
          </p:cNvPicPr>
          <p:nvPr/>
        </p:nvPicPr>
        <p:blipFill>
          <a:blip r:embed="rId3"/>
          <a:stretch>
            <a:fillRect/>
          </a:stretch>
        </p:blipFill>
        <p:spPr>
          <a:xfrm>
            <a:off x="0" y="1137887"/>
            <a:ext cx="9082087" cy="3524250"/>
          </a:xfrm>
          <a:prstGeom prst="rect">
            <a:avLst/>
          </a:prstGeom>
        </p:spPr>
      </p:pic>
    </p:spTree>
    <p:extLst>
      <p:ext uri="{BB962C8B-B14F-4D97-AF65-F5344CB8AC3E}">
        <p14:creationId xmlns:p14="http://schemas.microsoft.com/office/powerpoint/2010/main" val="1768852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fy26 budget process – Local fy26 expense budget</a:t>
            </a:r>
          </a:p>
        </p:txBody>
      </p:sp>
      <p:sp>
        <p:nvSpPr>
          <p:cNvPr id="3" name="Content Placeholder 2"/>
          <p:cNvSpPr>
            <a:spLocks noGrp="1"/>
          </p:cNvSpPr>
          <p:nvPr>
            <p:ph idx="1"/>
          </p:nvPr>
        </p:nvSpPr>
        <p:spPr>
          <a:xfrm>
            <a:off x="264763" y="1308368"/>
            <a:ext cx="8305800" cy="3071142"/>
          </a:xfrm>
        </p:spPr>
        <p:txBody>
          <a:bodyPr/>
          <a:lstStyle/>
          <a:p>
            <a:pPr>
              <a:spcAft>
                <a:spcPts val="0"/>
              </a:spcAft>
            </a:pPr>
            <a:r>
              <a:rPr lang="en-US" sz="2800" dirty="0"/>
              <a:t>Administrative Overhead Charge</a:t>
            </a:r>
          </a:p>
          <a:p>
            <a:pPr lvl="1">
              <a:spcAft>
                <a:spcPts val="0"/>
              </a:spcAft>
            </a:pPr>
            <a:r>
              <a:rPr lang="en-US" sz="2400" b="0" dirty="0">
                <a:solidFill>
                  <a:srgbClr val="1B203D"/>
                </a:solidFill>
              </a:rPr>
              <a:t>Consider this expense when setting fees and rates for some services and conferences</a:t>
            </a:r>
          </a:p>
          <a:p>
            <a:pPr lvl="1">
              <a:spcAft>
                <a:spcPts val="0"/>
              </a:spcAft>
            </a:pPr>
            <a:r>
              <a:rPr lang="en-US" sz="2400" b="0" dirty="0">
                <a:solidFill>
                  <a:srgbClr val="1B203D"/>
                </a:solidFill>
              </a:rPr>
              <a:t>Expense is budgeted as an operating expense in class 741 – University Charges</a:t>
            </a:r>
          </a:p>
          <a:p>
            <a:pPr marL="457188" lvl="1" indent="0">
              <a:spcAft>
                <a:spcPts val="0"/>
              </a:spcAft>
              <a:buNone/>
            </a:pPr>
            <a:endParaRPr lang="en-US" sz="2500" dirty="0"/>
          </a:p>
          <a:p>
            <a:pPr marL="0" indent="0">
              <a:spcAft>
                <a:spcPts val="0"/>
              </a:spcAft>
              <a:buNone/>
            </a:pPr>
            <a:endParaRPr lang="en-US" sz="1600" dirty="0"/>
          </a:p>
          <a:p>
            <a:pPr marL="457188" lvl="1" indent="0">
              <a:spcAft>
                <a:spcPts val="0"/>
              </a:spcAft>
              <a:buNone/>
            </a:pPr>
            <a:endParaRPr lang="en-US" sz="600" dirty="0"/>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19</a:t>
            </a:fld>
            <a:endParaRPr lang="en-US" dirty="0"/>
          </a:p>
        </p:txBody>
      </p:sp>
      <p:pic>
        <p:nvPicPr>
          <p:cNvPr id="5" name="Picture 4">
            <a:extLst>
              <a:ext uri="{FF2B5EF4-FFF2-40B4-BE49-F238E27FC236}">
                <a16:creationId xmlns:a16="http://schemas.microsoft.com/office/drawing/2014/main" id="{B4A1E066-93D3-8F2A-EC6F-C6614170A09A}"/>
              </a:ext>
            </a:extLst>
          </p:cNvPr>
          <p:cNvPicPr>
            <a:picLocks noChangeAspect="1"/>
          </p:cNvPicPr>
          <p:nvPr/>
        </p:nvPicPr>
        <p:blipFill>
          <a:blip r:embed="rId3"/>
          <a:stretch>
            <a:fillRect/>
          </a:stretch>
        </p:blipFill>
        <p:spPr>
          <a:xfrm>
            <a:off x="1226764" y="3739882"/>
            <a:ext cx="2390775" cy="733425"/>
          </a:xfrm>
          <a:prstGeom prst="rect">
            <a:avLst/>
          </a:prstGeom>
        </p:spPr>
      </p:pic>
      <p:pic>
        <p:nvPicPr>
          <p:cNvPr id="6" name="Picture 5">
            <a:extLst>
              <a:ext uri="{FF2B5EF4-FFF2-40B4-BE49-F238E27FC236}">
                <a16:creationId xmlns:a16="http://schemas.microsoft.com/office/drawing/2014/main" id="{FBC92CC8-3FDC-5DB6-137B-2E6467AEEAB8}"/>
              </a:ext>
            </a:extLst>
          </p:cNvPr>
          <p:cNvPicPr>
            <a:picLocks noChangeAspect="1"/>
          </p:cNvPicPr>
          <p:nvPr/>
        </p:nvPicPr>
        <p:blipFill>
          <a:blip r:embed="rId4"/>
          <a:stretch>
            <a:fillRect/>
          </a:stretch>
        </p:blipFill>
        <p:spPr>
          <a:xfrm>
            <a:off x="5048059" y="3858944"/>
            <a:ext cx="1438275" cy="495300"/>
          </a:xfrm>
          <a:prstGeom prst="rect">
            <a:avLst/>
          </a:prstGeom>
        </p:spPr>
      </p:pic>
    </p:spTree>
    <p:extLst>
      <p:ext uri="{BB962C8B-B14F-4D97-AF65-F5344CB8AC3E}">
        <p14:creationId xmlns:p14="http://schemas.microsoft.com/office/powerpoint/2010/main" val="195162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agenda</a:t>
            </a:r>
          </a:p>
        </p:txBody>
      </p:sp>
      <p:sp>
        <p:nvSpPr>
          <p:cNvPr id="3" name="Content Placeholder 2"/>
          <p:cNvSpPr>
            <a:spLocks noGrp="1"/>
          </p:cNvSpPr>
          <p:nvPr>
            <p:ph sz="half" idx="1"/>
          </p:nvPr>
        </p:nvSpPr>
        <p:spPr>
          <a:xfrm>
            <a:off x="457200" y="924764"/>
            <a:ext cx="8401858" cy="5008472"/>
          </a:xfrm>
        </p:spPr>
        <p:txBody>
          <a:bodyPr/>
          <a:lstStyle/>
          <a:p>
            <a:pPr>
              <a:lnSpc>
                <a:spcPct val="200000"/>
              </a:lnSpc>
              <a:spcAft>
                <a:spcPts val="1200"/>
              </a:spcAft>
            </a:pPr>
            <a:r>
              <a:rPr lang="en-US" sz="2400" dirty="0"/>
              <a:t>Welcome</a:t>
            </a:r>
          </a:p>
          <a:p>
            <a:pPr>
              <a:lnSpc>
                <a:spcPct val="200000"/>
              </a:lnSpc>
              <a:spcAft>
                <a:spcPts val="1200"/>
              </a:spcAft>
            </a:pPr>
            <a:r>
              <a:rPr lang="en-US" sz="2400" dirty="0"/>
              <a:t>FY26 Landscape</a:t>
            </a:r>
          </a:p>
          <a:p>
            <a:pPr>
              <a:lnSpc>
                <a:spcPct val="200000"/>
              </a:lnSpc>
              <a:spcAft>
                <a:spcPts val="1200"/>
              </a:spcAft>
            </a:pPr>
            <a:r>
              <a:rPr lang="en-US" sz="2400" dirty="0"/>
              <a:t>Budget Timeline</a:t>
            </a:r>
          </a:p>
          <a:p>
            <a:pPr>
              <a:lnSpc>
                <a:spcPct val="200000"/>
              </a:lnSpc>
              <a:spcAft>
                <a:spcPts val="1200"/>
              </a:spcAft>
            </a:pPr>
            <a:r>
              <a:rPr lang="en-US" sz="2400" dirty="0"/>
              <a:t>FY25 Process and Expectations</a:t>
            </a:r>
          </a:p>
          <a:p>
            <a:pPr>
              <a:lnSpc>
                <a:spcPct val="200000"/>
              </a:lnSpc>
              <a:spcAft>
                <a:spcPts val="1200"/>
              </a:spcAft>
            </a:pPr>
            <a:r>
              <a:rPr lang="en-US" sz="2400" dirty="0"/>
              <a:t>Questions and Contacts</a:t>
            </a:r>
            <a:endParaRPr lang="en-US" sz="1580" dirty="0"/>
          </a:p>
        </p:txBody>
      </p:sp>
      <p:sp>
        <p:nvSpPr>
          <p:cNvPr id="6" name="Slide Number Placeholder 5"/>
          <p:cNvSpPr>
            <a:spLocks noGrp="1"/>
          </p:cNvSpPr>
          <p:nvPr>
            <p:ph type="sldNum" sz="quarter" idx="12"/>
          </p:nvPr>
        </p:nvSpPr>
        <p:spPr/>
        <p:txBody>
          <a:bodyPr/>
          <a:lstStyle/>
          <a:p>
            <a:pPr>
              <a:defRPr/>
            </a:pPr>
            <a:fld id="{5EA02BB6-1A9C-452C-B494-FBD8DDFC7C76}" type="slidenum">
              <a:rPr lang="en-US" smtClean="0"/>
              <a:pPr>
                <a:defRPr/>
              </a:pPr>
              <a:t>2</a:t>
            </a:fld>
            <a:endParaRPr lang="en-US"/>
          </a:p>
        </p:txBody>
      </p:sp>
    </p:spTree>
    <p:extLst>
      <p:ext uri="{BB962C8B-B14F-4D97-AF65-F5344CB8AC3E}">
        <p14:creationId xmlns:p14="http://schemas.microsoft.com/office/powerpoint/2010/main" val="3009675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fy26 budget process – Local fy26 expense budget</a:t>
            </a:r>
          </a:p>
        </p:txBody>
      </p:sp>
      <p:sp>
        <p:nvSpPr>
          <p:cNvPr id="3" name="Content Placeholder 2"/>
          <p:cNvSpPr>
            <a:spLocks noGrp="1"/>
          </p:cNvSpPr>
          <p:nvPr>
            <p:ph idx="1"/>
          </p:nvPr>
        </p:nvSpPr>
        <p:spPr>
          <a:xfrm>
            <a:off x="264763" y="1308368"/>
            <a:ext cx="8305800" cy="3071142"/>
          </a:xfrm>
        </p:spPr>
        <p:txBody>
          <a:bodyPr/>
          <a:lstStyle/>
          <a:p>
            <a:pPr>
              <a:spcAft>
                <a:spcPts val="0"/>
              </a:spcAft>
            </a:pPr>
            <a:r>
              <a:rPr lang="en-US" sz="2700" dirty="0">
                <a:solidFill>
                  <a:srgbClr val="1B203D"/>
                </a:solidFill>
              </a:rPr>
              <a:t>Risk Insurance </a:t>
            </a:r>
          </a:p>
          <a:p>
            <a:pPr lvl="1">
              <a:spcAft>
                <a:spcPts val="0"/>
              </a:spcAft>
            </a:pPr>
            <a:r>
              <a:rPr lang="en-US" sz="2400" b="0" dirty="0">
                <a:solidFill>
                  <a:srgbClr val="1B203D"/>
                </a:solidFill>
              </a:rPr>
              <a:t>Vehicle calculation is based on total number of automobiles</a:t>
            </a:r>
          </a:p>
          <a:p>
            <a:pPr lvl="2">
              <a:spcAft>
                <a:spcPts val="0"/>
              </a:spcAft>
            </a:pPr>
            <a:r>
              <a:rPr lang="en-US" sz="2400" dirty="0">
                <a:solidFill>
                  <a:srgbClr val="1B203D"/>
                </a:solidFill>
              </a:rPr>
              <a:t>Manually enter budget in account class 741 – University Charges</a:t>
            </a:r>
          </a:p>
          <a:p>
            <a:pPr lvl="1">
              <a:spcAft>
                <a:spcPts val="0"/>
              </a:spcAft>
            </a:pPr>
            <a:r>
              <a:rPr lang="en-US" sz="2400" b="0" dirty="0">
                <a:solidFill>
                  <a:srgbClr val="1B203D"/>
                </a:solidFill>
              </a:rPr>
              <a:t>Liability based on % of prior year personnel services (711, 712, 713, 714, 715)</a:t>
            </a:r>
          </a:p>
          <a:p>
            <a:pPr lvl="2">
              <a:spcAft>
                <a:spcPts val="0"/>
              </a:spcAft>
            </a:pPr>
            <a:r>
              <a:rPr lang="en-US" sz="2400" dirty="0">
                <a:solidFill>
                  <a:srgbClr val="1B203D"/>
                </a:solidFill>
              </a:rPr>
              <a:t>Automatically calculated in account class 741 – University Charges</a:t>
            </a:r>
          </a:p>
          <a:p>
            <a:pPr marL="0" indent="0">
              <a:spcAft>
                <a:spcPts val="0"/>
              </a:spcAft>
              <a:buNone/>
            </a:pPr>
            <a:endParaRPr lang="en-US" sz="1600" dirty="0"/>
          </a:p>
          <a:p>
            <a:pPr marL="457188" lvl="1" indent="0">
              <a:spcAft>
                <a:spcPts val="0"/>
              </a:spcAft>
              <a:buNone/>
            </a:pPr>
            <a:endParaRPr lang="en-US" sz="600" dirty="0"/>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20</a:t>
            </a:fld>
            <a:endParaRPr lang="en-US" dirty="0"/>
          </a:p>
        </p:txBody>
      </p:sp>
      <p:pic>
        <p:nvPicPr>
          <p:cNvPr id="5" name="Picture 4">
            <a:extLst>
              <a:ext uri="{FF2B5EF4-FFF2-40B4-BE49-F238E27FC236}">
                <a16:creationId xmlns:a16="http://schemas.microsoft.com/office/drawing/2014/main" id="{8B7A6182-5663-E9A7-481B-6EF88EA7A058}"/>
              </a:ext>
            </a:extLst>
          </p:cNvPr>
          <p:cNvPicPr>
            <a:picLocks noChangeAspect="1"/>
          </p:cNvPicPr>
          <p:nvPr/>
        </p:nvPicPr>
        <p:blipFill>
          <a:blip r:embed="rId3"/>
          <a:stretch>
            <a:fillRect/>
          </a:stretch>
        </p:blipFill>
        <p:spPr>
          <a:xfrm>
            <a:off x="2295144" y="5218704"/>
            <a:ext cx="4005071" cy="788903"/>
          </a:xfrm>
          <a:prstGeom prst="rect">
            <a:avLst/>
          </a:prstGeom>
        </p:spPr>
      </p:pic>
    </p:spTree>
    <p:extLst>
      <p:ext uri="{BB962C8B-B14F-4D97-AF65-F5344CB8AC3E}">
        <p14:creationId xmlns:p14="http://schemas.microsoft.com/office/powerpoint/2010/main" val="3490256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fy26 Budget Process – Local fy26 expense budget</a:t>
            </a:r>
          </a:p>
        </p:txBody>
      </p:sp>
      <p:sp>
        <p:nvSpPr>
          <p:cNvPr id="3" name="Content Placeholder 2"/>
          <p:cNvSpPr>
            <a:spLocks noGrp="1"/>
          </p:cNvSpPr>
          <p:nvPr>
            <p:ph idx="1"/>
          </p:nvPr>
        </p:nvSpPr>
        <p:spPr>
          <a:xfrm>
            <a:off x="264763" y="1308368"/>
            <a:ext cx="8305800" cy="3071142"/>
          </a:xfrm>
        </p:spPr>
        <p:txBody>
          <a:bodyPr/>
          <a:lstStyle/>
          <a:p>
            <a:pPr>
              <a:spcAft>
                <a:spcPts val="0"/>
              </a:spcAft>
            </a:pPr>
            <a:r>
              <a:rPr lang="en-US" sz="2700" dirty="0">
                <a:solidFill>
                  <a:srgbClr val="1B203D"/>
                </a:solidFill>
              </a:rPr>
              <a:t>ITS Network Charge and Long Distance</a:t>
            </a:r>
          </a:p>
          <a:p>
            <a:pPr lvl="1">
              <a:spcAft>
                <a:spcPts val="0"/>
              </a:spcAft>
            </a:pPr>
            <a:r>
              <a:rPr lang="en-US" sz="2400" b="0" dirty="0">
                <a:solidFill>
                  <a:srgbClr val="1B203D"/>
                </a:solidFill>
              </a:rPr>
              <a:t>Charge for network expenses is calculated as a % of personnel services (711, 712, 713, 714, 715)</a:t>
            </a:r>
          </a:p>
          <a:p>
            <a:pPr lvl="2">
              <a:spcAft>
                <a:spcPts val="0"/>
              </a:spcAft>
            </a:pPr>
            <a:r>
              <a:rPr lang="en-US" sz="2400" dirty="0">
                <a:solidFill>
                  <a:srgbClr val="1B203D"/>
                </a:solidFill>
              </a:rPr>
              <a:t>Automatically calculated in account class 740 – Utilities/Other Ops/Insurance</a:t>
            </a:r>
          </a:p>
          <a:p>
            <a:pPr lvl="2">
              <a:spcAft>
                <a:spcPts val="0"/>
              </a:spcAft>
            </a:pPr>
            <a:endParaRPr lang="en-US" sz="2400" dirty="0">
              <a:solidFill>
                <a:srgbClr val="1B203D"/>
              </a:solidFill>
            </a:endParaRPr>
          </a:p>
          <a:p>
            <a:pPr lvl="2">
              <a:spcAft>
                <a:spcPts val="0"/>
              </a:spcAft>
            </a:pPr>
            <a:endParaRPr lang="en-US" sz="2400" dirty="0">
              <a:solidFill>
                <a:srgbClr val="1B203D"/>
              </a:solidFill>
            </a:endParaRPr>
          </a:p>
          <a:p>
            <a:pPr>
              <a:spcAft>
                <a:spcPts val="0"/>
              </a:spcAft>
            </a:pPr>
            <a:r>
              <a:rPr lang="en-US" sz="2700" dirty="0"/>
              <a:t>Long Distance Calls</a:t>
            </a:r>
          </a:p>
          <a:p>
            <a:pPr lvl="1">
              <a:spcAft>
                <a:spcPts val="0"/>
              </a:spcAft>
            </a:pPr>
            <a:r>
              <a:rPr lang="en-US" sz="2400" b="0" dirty="0">
                <a:solidFill>
                  <a:srgbClr val="1B203D"/>
                </a:solidFill>
              </a:rPr>
              <a:t>Continue to be an additional charge and should be budgeted</a:t>
            </a:r>
          </a:p>
          <a:p>
            <a:pPr lvl="2">
              <a:spcAft>
                <a:spcPts val="0"/>
              </a:spcAft>
            </a:pPr>
            <a:r>
              <a:rPr lang="en-US" sz="2400" dirty="0">
                <a:solidFill>
                  <a:srgbClr val="1B203D"/>
                </a:solidFill>
              </a:rPr>
              <a:t>Manually enter budget in account class 740 – Utilities/Other Ops/Insurance</a:t>
            </a:r>
          </a:p>
          <a:p>
            <a:pPr marL="0" indent="0">
              <a:spcAft>
                <a:spcPts val="0"/>
              </a:spcAft>
              <a:buNone/>
            </a:pPr>
            <a:endParaRPr lang="en-US" sz="1600" dirty="0"/>
          </a:p>
          <a:p>
            <a:pPr marL="457188" lvl="1" indent="0">
              <a:spcAft>
                <a:spcPts val="0"/>
              </a:spcAft>
              <a:buNone/>
            </a:pPr>
            <a:endParaRPr lang="en-US" sz="600" dirty="0"/>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21</a:t>
            </a:fld>
            <a:endParaRPr lang="en-US" dirty="0"/>
          </a:p>
        </p:txBody>
      </p:sp>
      <p:pic>
        <p:nvPicPr>
          <p:cNvPr id="6" name="Picture 5">
            <a:extLst>
              <a:ext uri="{FF2B5EF4-FFF2-40B4-BE49-F238E27FC236}">
                <a16:creationId xmlns:a16="http://schemas.microsoft.com/office/drawing/2014/main" id="{7331BAD5-CAFD-4CAA-97CC-C06DDF3BE7EF}"/>
              </a:ext>
            </a:extLst>
          </p:cNvPr>
          <p:cNvPicPr>
            <a:picLocks noChangeAspect="1"/>
          </p:cNvPicPr>
          <p:nvPr/>
        </p:nvPicPr>
        <p:blipFill>
          <a:blip r:embed="rId3"/>
          <a:stretch>
            <a:fillRect/>
          </a:stretch>
        </p:blipFill>
        <p:spPr>
          <a:xfrm>
            <a:off x="2409985" y="3524008"/>
            <a:ext cx="3835831" cy="435810"/>
          </a:xfrm>
          <a:prstGeom prst="rect">
            <a:avLst/>
          </a:prstGeom>
        </p:spPr>
      </p:pic>
    </p:spTree>
    <p:extLst>
      <p:ext uri="{BB962C8B-B14F-4D97-AF65-F5344CB8AC3E}">
        <p14:creationId xmlns:p14="http://schemas.microsoft.com/office/powerpoint/2010/main" val="1815804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fy26 budget process – Local fy26 transfer budget</a:t>
            </a:r>
          </a:p>
        </p:txBody>
      </p:sp>
      <p:sp>
        <p:nvSpPr>
          <p:cNvPr id="3" name="Content Placeholder 2"/>
          <p:cNvSpPr>
            <a:spLocks noGrp="1"/>
          </p:cNvSpPr>
          <p:nvPr>
            <p:ph idx="1"/>
          </p:nvPr>
        </p:nvSpPr>
        <p:spPr>
          <a:xfrm>
            <a:off x="264763" y="1308368"/>
            <a:ext cx="8305800" cy="931678"/>
          </a:xfrm>
        </p:spPr>
        <p:txBody>
          <a:bodyPr/>
          <a:lstStyle/>
          <a:p>
            <a:pPr>
              <a:spcAft>
                <a:spcPts val="0"/>
              </a:spcAft>
            </a:pPr>
            <a:r>
              <a:rPr lang="en-US" sz="2700" dirty="0"/>
              <a:t>Non-UCA Transfers Between DeptIDs</a:t>
            </a:r>
            <a:endParaRPr lang="en-US" sz="2700" dirty="0">
              <a:solidFill>
                <a:srgbClr val="1B203D"/>
              </a:solidFill>
            </a:endParaRPr>
          </a:p>
          <a:p>
            <a:pPr lvl="1">
              <a:spcAft>
                <a:spcPts val="0"/>
              </a:spcAft>
            </a:pPr>
            <a:r>
              <a:rPr lang="en-US" sz="2400" b="0" dirty="0">
                <a:solidFill>
                  <a:srgbClr val="1B203D"/>
                </a:solidFill>
              </a:rPr>
              <a:t>Input on the Local transfer tab at DeptID level</a:t>
            </a:r>
          </a:p>
          <a:p>
            <a:pPr marL="457188" lvl="1" indent="0">
              <a:spcAft>
                <a:spcPts val="0"/>
              </a:spcAft>
              <a:buNone/>
            </a:pPr>
            <a:endParaRPr lang="en-US" sz="2400" b="0" dirty="0">
              <a:solidFill>
                <a:srgbClr val="1B203D"/>
              </a:solidFill>
            </a:endParaRPr>
          </a:p>
          <a:p>
            <a:pPr marL="0" indent="0">
              <a:spcAft>
                <a:spcPts val="0"/>
              </a:spcAft>
              <a:buNone/>
            </a:pPr>
            <a:endParaRPr lang="en-US" sz="1600" dirty="0"/>
          </a:p>
          <a:p>
            <a:pPr marL="457188" lvl="1" indent="0">
              <a:spcAft>
                <a:spcPts val="0"/>
              </a:spcAft>
              <a:buNone/>
            </a:pPr>
            <a:endParaRPr lang="en-US" sz="600" dirty="0"/>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22</a:t>
            </a:fld>
            <a:endParaRPr lang="en-US" dirty="0"/>
          </a:p>
        </p:txBody>
      </p:sp>
      <p:pic>
        <p:nvPicPr>
          <p:cNvPr id="9" name="Picture 8">
            <a:extLst>
              <a:ext uri="{FF2B5EF4-FFF2-40B4-BE49-F238E27FC236}">
                <a16:creationId xmlns:a16="http://schemas.microsoft.com/office/drawing/2014/main" id="{1221F548-C35C-4A90-AAB3-890726A66E1D}"/>
              </a:ext>
            </a:extLst>
          </p:cNvPr>
          <p:cNvPicPr>
            <a:picLocks noChangeAspect="1"/>
          </p:cNvPicPr>
          <p:nvPr/>
        </p:nvPicPr>
        <p:blipFill>
          <a:blip r:embed="rId3"/>
          <a:stretch>
            <a:fillRect/>
          </a:stretch>
        </p:blipFill>
        <p:spPr>
          <a:xfrm>
            <a:off x="2674051" y="2240046"/>
            <a:ext cx="3067478" cy="562053"/>
          </a:xfrm>
          <a:prstGeom prst="rect">
            <a:avLst/>
          </a:prstGeom>
        </p:spPr>
      </p:pic>
      <p:pic>
        <p:nvPicPr>
          <p:cNvPr id="6" name="Picture 5">
            <a:extLst>
              <a:ext uri="{FF2B5EF4-FFF2-40B4-BE49-F238E27FC236}">
                <a16:creationId xmlns:a16="http://schemas.microsoft.com/office/drawing/2014/main" id="{154AD1B5-0069-1BBF-0080-8CF1C3D9381C}"/>
              </a:ext>
            </a:extLst>
          </p:cNvPr>
          <p:cNvPicPr>
            <a:picLocks noChangeAspect="1"/>
          </p:cNvPicPr>
          <p:nvPr/>
        </p:nvPicPr>
        <p:blipFill>
          <a:blip r:embed="rId4"/>
          <a:stretch>
            <a:fillRect/>
          </a:stretch>
        </p:blipFill>
        <p:spPr>
          <a:xfrm>
            <a:off x="264762" y="2847418"/>
            <a:ext cx="8614475" cy="2204077"/>
          </a:xfrm>
          <a:prstGeom prst="rect">
            <a:avLst/>
          </a:prstGeom>
        </p:spPr>
      </p:pic>
      <p:sp>
        <p:nvSpPr>
          <p:cNvPr id="13" name="TextBox 12">
            <a:extLst>
              <a:ext uri="{FF2B5EF4-FFF2-40B4-BE49-F238E27FC236}">
                <a16:creationId xmlns:a16="http://schemas.microsoft.com/office/drawing/2014/main" id="{954BD0EF-3D87-46AD-7C10-9983AEC367C0}"/>
              </a:ext>
            </a:extLst>
          </p:cNvPr>
          <p:cNvSpPr txBox="1"/>
          <p:nvPr/>
        </p:nvSpPr>
        <p:spPr>
          <a:xfrm>
            <a:off x="243775" y="5202183"/>
            <a:ext cx="8614475" cy="1200329"/>
          </a:xfrm>
          <a:prstGeom prst="rect">
            <a:avLst/>
          </a:prstGeom>
          <a:noFill/>
        </p:spPr>
        <p:txBody>
          <a:bodyPr wrap="square">
            <a:spAutoFit/>
          </a:bodyPr>
          <a:lstStyle/>
          <a:p>
            <a:pPr marL="342900" indent="-342900">
              <a:spcAft>
                <a:spcPts val="0"/>
              </a:spcAft>
              <a:buFont typeface="Arial" panose="020B0604020202020204" pitchFamily="34" charset="0"/>
              <a:buChar char="•"/>
            </a:pPr>
            <a:r>
              <a:rPr lang="en-US" sz="2400" dirty="0">
                <a:solidFill>
                  <a:srgbClr val="1B203D"/>
                </a:solidFill>
              </a:rPr>
              <a:t>Coordinate with the other departments or Fiscal Oversight representatives if part of the transfer is outside of your direct area</a:t>
            </a:r>
          </a:p>
        </p:txBody>
      </p:sp>
    </p:spTree>
    <p:extLst>
      <p:ext uri="{BB962C8B-B14F-4D97-AF65-F5344CB8AC3E}">
        <p14:creationId xmlns:p14="http://schemas.microsoft.com/office/powerpoint/2010/main" val="1236775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7183EB-C36B-0AAE-4A1E-5E184893CA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BBA33B-9E19-9BDE-F348-092FC6B13F51}"/>
              </a:ext>
            </a:extLst>
          </p:cNvPr>
          <p:cNvSpPr>
            <a:spLocks noGrp="1"/>
          </p:cNvSpPr>
          <p:nvPr>
            <p:ph type="title"/>
          </p:nvPr>
        </p:nvSpPr>
        <p:spPr/>
        <p:txBody>
          <a:bodyPr/>
          <a:lstStyle/>
          <a:p>
            <a:r>
              <a:rPr lang="en-US" sz="3200" dirty="0"/>
              <a:t>fy26 budget process – local fy26 transfer budget</a:t>
            </a:r>
          </a:p>
        </p:txBody>
      </p:sp>
      <p:sp>
        <p:nvSpPr>
          <p:cNvPr id="3" name="Content Placeholder 2">
            <a:extLst>
              <a:ext uri="{FF2B5EF4-FFF2-40B4-BE49-F238E27FC236}">
                <a16:creationId xmlns:a16="http://schemas.microsoft.com/office/drawing/2014/main" id="{2085153F-41F3-3416-96F4-AD9DE3682B88}"/>
              </a:ext>
            </a:extLst>
          </p:cNvPr>
          <p:cNvSpPr>
            <a:spLocks noGrp="1"/>
          </p:cNvSpPr>
          <p:nvPr>
            <p:ph idx="1"/>
          </p:nvPr>
        </p:nvSpPr>
        <p:spPr>
          <a:xfrm>
            <a:off x="264763" y="1308368"/>
            <a:ext cx="8305800" cy="5244832"/>
          </a:xfrm>
        </p:spPr>
        <p:txBody>
          <a:bodyPr/>
          <a:lstStyle/>
          <a:p>
            <a:pPr>
              <a:spcAft>
                <a:spcPts val="0"/>
              </a:spcAft>
            </a:pPr>
            <a:r>
              <a:rPr lang="en-US" sz="2700" dirty="0"/>
              <a:t>Transfer Account Classes</a:t>
            </a:r>
            <a:endParaRPr lang="en-US" sz="2700" dirty="0">
              <a:solidFill>
                <a:srgbClr val="1B203D"/>
              </a:solidFill>
            </a:endParaRPr>
          </a:p>
          <a:p>
            <a:pPr lvl="2">
              <a:spcAft>
                <a:spcPts val="0"/>
              </a:spcAft>
            </a:pPr>
            <a:endParaRPr lang="en-US" sz="2400" dirty="0">
              <a:solidFill>
                <a:srgbClr val="1B203D"/>
              </a:solidFill>
            </a:endParaRPr>
          </a:p>
          <a:p>
            <a:pPr marL="0" indent="0">
              <a:spcAft>
                <a:spcPts val="0"/>
              </a:spcAft>
              <a:buNone/>
            </a:pPr>
            <a:endParaRPr lang="en-US" sz="1600" dirty="0"/>
          </a:p>
          <a:p>
            <a:pPr marL="457188" lvl="1" indent="0">
              <a:spcAft>
                <a:spcPts val="0"/>
              </a:spcAft>
              <a:buNone/>
            </a:pPr>
            <a:endParaRPr lang="en-US" sz="600" dirty="0"/>
          </a:p>
        </p:txBody>
      </p:sp>
      <p:sp>
        <p:nvSpPr>
          <p:cNvPr id="4" name="Slide Number Placeholder 3">
            <a:extLst>
              <a:ext uri="{FF2B5EF4-FFF2-40B4-BE49-F238E27FC236}">
                <a16:creationId xmlns:a16="http://schemas.microsoft.com/office/drawing/2014/main" id="{75FC63E7-3C4D-FBDB-EDDA-C41CB3244F21}"/>
              </a:ext>
            </a:extLst>
          </p:cNvPr>
          <p:cNvSpPr>
            <a:spLocks noGrp="1"/>
          </p:cNvSpPr>
          <p:nvPr>
            <p:ph type="sldNum" sz="quarter" idx="12"/>
          </p:nvPr>
        </p:nvSpPr>
        <p:spPr/>
        <p:txBody>
          <a:bodyPr/>
          <a:lstStyle/>
          <a:p>
            <a:pPr>
              <a:defRPr/>
            </a:pPr>
            <a:fld id="{3464530E-D695-45C9-AFB6-E411BBE0972A}" type="slidenum">
              <a:rPr lang="en-US" smtClean="0"/>
              <a:pPr>
                <a:defRPr/>
              </a:pPr>
              <a:t>23</a:t>
            </a:fld>
            <a:endParaRPr lang="en-US" dirty="0"/>
          </a:p>
        </p:txBody>
      </p:sp>
      <p:pic>
        <p:nvPicPr>
          <p:cNvPr id="5" name="Picture 4">
            <a:extLst>
              <a:ext uri="{FF2B5EF4-FFF2-40B4-BE49-F238E27FC236}">
                <a16:creationId xmlns:a16="http://schemas.microsoft.com/office/drawing/2014/main" id="{9DFAD7D3-126F-B7BA-8537-ADCF44075458}"/>
              </a:ext>
            </a:extLst>
          </p:cNvPr>
          <p:cNvPicPr>
            <a:picLocks noChangeAspect="1"/>
          </p:cNvPicPr>
          <p:nvPr/>
        </p:nvPicPr>
        <p:blipFill>
          <a:blip r:embed="rId3"/>
          <a:stretch>
            <a:fillRect/>
          </a:stretch>
        </p:blipFill>
        <p:spPr>
          <a:xfrm>
            <a:off x="2566987" y="1791749"/>
            <a:ext cx="3400425" cy="1952625"/>
          </a:xfrm>
          <a:prstGeom prst="rect">
            <a:avLst/>
          </a:prstGeom>
        </p:spPr>
      </p:pic>
      <p:pic>
        <p:nvPicPr>
          <p:cNvPr id="6" name="Picture 5">
            <a:extLst>
              <a:ext uri="{FF2B5EF4-FFF2-40B4-BE49-F238E27FC236}">
                <a16:creationId xmlns:a16="http://schemas.microsoft.com/office/drawing/2014/main" id="{238242AA-494A-2A65-4B53-E77A2E0391F4}"/>
              </a:ext>
            </a:extLst>
          </p:cNvPr>
          <p:cNvPicPr>
            <a:picLocks noChangeAspect="1"/>
          </p:cNvPicPr>
          <p:nvPr/>
        </p:nvPicPr>
        <p:blipFill>
          <a:blip r:embed="rId4"/>
          <a:stretch>
            <a:fillRect/>
          </a:stretch>
        </p:blipFill>
        <p:spPr>
          <a:xfrm>
            <a:off x="1017238" y="4386787"/>
            <a:ext cx="3400425" cy="762000"/>
          </a:xfrm>
          <a:prstGeom prst="rect">
            <a:avLst/>
          </a:prstGeom>
        </p:spPr>
      </p:pic>
      <p:sp>
        <p:nvSpPr>
          <p:cNvPr id="7" name="TextBox 6">
            <a:extLst>
              <a:ext uri="{FF2B5EF4-FFF2-40B4-BE49-F238E27FC236}">
                <a16:creationId xmlns:a16="http://schemas.microsoft.com/office/drawing/2014/main" id="{D365E0EF-81A5-9682-A5DC-5D16BF3D5186}"/>
              </a:ext>
            </a:extLst>
          </p:cNvPr>
          <p:cNvSpPr txBox="1"/>
          <p:nvPr/>
        </p:nvSpPr>
        <p:spPr>
          <a:xfrm>
            <a:off x="6191249" y="2499843"/>
            <a:ext cx="2379314" cy="707886"/>
          </a:xfrm>
          <a:prstGeom prst="rect">
            <a:avLst/>
          </a:prstGeom>
          <a:noFill/>
          <a:ln w="19050">
            <a:solidFill>
              <a:schemeClr val="tx1"/>
            </a:solidFill>
          </a:ln>
        </p:spPr>
        <p:txBody>
          <a:bodyPr wrap="square" rtlCol="0">
            <a:spAutoFit/>
          </a:bodyPr>
          <a:lstStyle/>
          <a:p>
            <a:pPr algn="ctr"/>
            <a:r>
              <a:rPr lang="en-US" dirty="0"/>
              <a:t>Used by University Budget Office</a:t>
            </a:r>
          </a:p>
        </p:txBody>
      </p:sp>
      <p:cxnSp>
        <p:nvCxnSpPr>
          <p:cNvPr id="13" name="Straight Arrow Connector 12">
            <a:extLst>
              <a:ext uri="{FF2B5EF4-FFF2-40B4-BE49-F238E27FC236}">
                <a16:creationId xmlns:a16="http://schemas.microsoft.com/office/drawing/2014/main" id="{6D30E1D7-AAD9-AB46-8450-D567C82E2059}"/>
              </a:ext>
            </a:extLst>
          </p:cNvPr>
          <p:cNvCxnSpPr>
            <a:cxnSpLocks/>
          </p:cNvCxnSpPr>
          <p:nvPr/>
        </p:nvCxnSpPr>
        <p:spPr bwMode="auto">
          <a:xfrm flipH="1" flipV="1">
            <a:off x="5967412" y="2371725"/>
            <a:ext cx="863910" cy="106516"/>
          </a:xfrm>
          <a:prstGeom prst="straightConnector1">
            <a:avLst/>
          </a:prstGeom>
          <a:ln w="38100">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14" name="Straight Arrow Connector 13">
            <a:extLst>
              <a:ext uri="{FF2B5EF4-FFF2-40B4-BE49-F238E27FC236}">
                <a16:creationId xmlns:a16="http://schemas.microsoft.com/office/drawing/2014/main" id="{A65758FB-7EFD-60F3-5676-F45206304A39}"/>
              </a:ext>
            </a:extLst>
          </p:cNvPr>
          <p:cNvCxnSpPr>
            <a:cxnSpLocks/>
          </p:cNvCxnSpPr>
          <p:nvPr/>
        </p:nvCxnSpPr>
        <p:spPr bwMode="auto">
          <a:xfrm flipH="1">
            <a:off x="5994091" y="3227199"/>
            <a:ext cx="837231" cy="132930"/>
          </a:xfrm>
          <a:prstGeom prst="straightConnector1">
            <a:avLst/>
          </a:prstGeom>
          <a:ln w="38100">
            <a:headEnd type="none" w="med" len="med"/>
            <a:tailEnd type="triangle"/>
          </a:ln>
        </p:spPr>
        <p:style>
          <a:lnRef idx="1">
            <a:schemeClr val="accent6"/>
          </a:lnRef>
          <a:fillRef idx="0">
            <a:schemeClr val="accent6"/>
          </a:fillRef>
          <a:effectRef idx="0">
            <a:schemeClr val="accent6"/>
          </a:effectRef>
          <a:fontRef idx="minor">
            <a:schemeClr val="tx1"/>
          </a:fontRef>
        </p:style>
      </p:cxnSp>
      <mc:AlternateContent xmlns:mc="http://schemas.openxmlformats.org/markup-compatibility/2006" xmlns:p14="http://schemas.microsoft.com/office/powerpoint/2010/main">
        <mc:Choice Requires="p14">
          <p:contentPart p14:bwMode="auto" r:id="rId5">
            <p14:nvContentPartPr>
              <p14:cNvPr id="19" name="Ink 18">
                <a:extLst>
                  <a:ext uri="{FF2B5EF4-FFF2-40B4-BE49-F238E27FC236}">
                    <a16:creationId xmlns:a16="http://schemas.microsoft.com/office/drawing/2014/main" id="{3F17792E-5EFC-DE9D-0625-4AAC8A0A3623}"/>
                  </a:ext>
                </a:extLst>
              </p14:cNvPr>
              <p14:cNvContentPartPr/>
              <p14:nvPr/>
            </p14:nvContentPartPr>
            <p14:xfrm>
              <a:off x="2600025" y="2409600"/>
              <a:ext cx="3305520" cy="28800"/>
            </p14:xfrm>
          </p:contentPart>
        </mc:Choice>
        <mc:Fallback xmlns="">
          <p:pic>
            <p:nvPicPr>
              <p:cNvPr id="19" name="Ink 18">
                <a:extLst>
                  <a:ext uri="{FF2B5EF4-FFF2-40B4-BE49-F238E27FC236}">
                    <a16:creationId xmlns:a16="http://schemas.microsoft.com/office/drawing/2014/main" id="{3F17792E-5EFC-DE9D-0625-4AAC8A0A3623}"/>
                  </a:ext>
                </a:extLst>
              </p:cNvPr>
              <p:cNvPicPr/>
              <p:nvPr/>
            </p:nvPicPr>
            <p:blipFill>
              <a:blip r:embed="rId6"/>
              <a:stretch>
                <a:fillRect/>
              </a:stretch>
            </p:blipFill>
            <p:spPr>
              <a:xfrm>
                <a:off x="2546025" y="2301600"/>
                <a:ext cx="3413160" cy="244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4" name="Ink 23">
                <a:extLst>
                  <a:ext uri="{FF2B5EF4-FFF2-40B4-BE49-F238E27FC236}">
                    <a16:creationId xmlns:a16="http://schemas.microsoft.com/office/drawing/2014/main" id="{092E9534-5630-EC1D-C6CB-33AF2ADF426B}"/>
                  </a:ext>
                </a:extLst>
              </p14:cNvPr>
              <p14:cNvContentPartPr/>
              <p14:nvPr/>
            </p14:nvContentPartPr>
            <p14:xfrm>
              <a:off x="2619105" y="3370800"/>
              <a:ext cx="3272400" cy="24480"/>
            </p14:xfrm>
          </p:contentPart>
        </mc:Choice>
        <mc:Fallback xmlns="">
          <p:pic>
            <p:nvPicPr>
              <p:cNvPr id="24" name="Ink 23">
                <a:extLst>
                  <a:ext uri="{FF2B5EF4-FFF2-40B4-BE49-F238E27FC236}">
                    <a16:creationId xmlns:a16="http://schemas.microsoft.com/office/drawing/2014/main" id="{092E9534-5630-EC1D-C6CB-33AF2ADF426B}"/>
                  </a:ext>
                </a:extLst>
              </p:cNvPr>
              <p:cNvPicPr/>
              <p:nvPr/>
            </p:nvPicPr>
            <p:blipFill>
              <a:blip r:embed="rId8"/>
              <a:stretch>
                <a:fillRect/>
              </a:stretch>
            </p:blipFill>
            <p:spPr>
              <a:xfrm>
                <a:off x="2565465" y="3262800"/>
                <a:ext cx="3380040" cy="2401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3" name="Ink 42">
                <a:extLst>
                  <a:ext uri="{FF2B5EF4-FFF2-40B4-BE49-F238E27FC236}">
                    <a16:creationId xmlns:a16="http://schemas.microsoft.com/office/drawing/2014/main" id="{FAC48326-4520-9CE5-8F9D-9EAE5142745F}"/>
                  </a:ext>
                </a:extLst>
              </p14:cNvPr>
              <p14:cNvContentPartPr/>
              <p14:nvPr/>
            </p14:nvContentPartPr>
            <p14:xfrm>
              <a:off x="4057305" y="2400240"/>
              <a:ext cx="1838880" cy="19440"/>
            </p14:xfrm>
          </p:contentPart>
        </mc:Choice>
        <mc:Fallback xmlns="">
          <p:pic>
            <p:nvPicPr>
              <p:cNvPr id="43" name="Ink 42">
                <a:extLst>
                  <a:ext uri="{FF2B5EF4-FFF2-40B4-BE49-F238E27FC236}">
                    <a16:creationId xmlns:a16="http://schemas.microsoft.com/office/drawing/2014/main" id="{FAC48326-4520-9CE5-8F9D-9EAE5142745F}"/>
                  </a:ext>
                </a:extLst>
              </p:cNvPr>
              <p:cNvPicPr/>
              <p:nvPr/>
            </p:nvPicPr>
            <p:blipFill>
              <a:blip r:embed="rId10"/>
              <a:stretch>
                <a:fillRect/>
              </a:stretch>
            </p:blipFill>
            <p:spPr>
              <a:xfrm>
                <a:off x="4003305" y="2292240"/>
                <a:ext cx="1946520" cy="2350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44" name="Ink 43">
                <a:extLst>
                  <a:ext uri="{FF2B5EF4-FFF2-40B4-BE49-F238E27FC236}">
                    <a16:creationId xmlns:a16="http://schemas.microsoft.com/office/drawing/2014/main" id="{9795515D-92E4-F592-A05B-73ABD51AB2EA}"/>
                  </a:ext>
                </a:extLst>
              </p14:cNvPr>
              <p14:cNvContentPartPr/>
              <p14:nvPr/>
            </p14:nvContentPartPr>
            <p14:xfrm>
              <a:off x="2619105" y="3360360"/>
              <a:ext cx="961200" cy="21240"/>
            </p14:xfrm>
          </p:contentPart>
        </mc:Choice>
        <mc:Fallback xmlns="">
          <p:pic>
            <p:nvPicPr>
              <p:cNvPr id="44" name="Ink 43">
                <a:extLst>
                  <a:ext uri="{FF2B5EF4-FFF2-40B4-BE49-F238E27FC236}">
                    <a16:creationId xmlns:a16="http://schemas.microsoft.com/office/drawing/2014/main" id="{9795515D-92E4-F592-A05B-73ABD51AB2EA}"/>
                  </a:ext>
                </a:extLst>
              </p:cNvPr>
              <p:cNvPicPr/>
              <p:nvPr/>
            </p:nvPicPr>
            <p:blipFill>
              <a:blip r:embed="rId12"/>
              <a:stretch>
                <a:fillRect/>
              </a:stretch>
            </p:blipFill>
            <p:spPr>
              <a:xfrm>
                <a:off x="2565465" y="3252720"/>
                <a:ext cx="1068840" cy="236880"/>
              </a:xfrm>
              <a:prstGeom prst="rect">
                <a:avLst/>
              </a:prstGeom>
            </p:spPr>
          </p:pic>
        </mc:Fallback>
      </mc:AlternateContent>
    </p:spTree>
    <p:extLst>
      <p:ext uri="{BB962C8B-B14F-4D97-AF65-F5344CB8AC3E}">
        <p14:creationId xmlns:p14="http://schemas.microsoft.com/office/powerpoint/2010/main" val="1393449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5110B-D299-5AA7-D2C3-097BB6DA80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9E7DC4-3625-1B65-B788-F84071D56AFB}"/>
              </a:ext>
            </a:extLst>
          </p:cNvPr>
          <p:cNvSpPr>
            <a:spLocks noGrp="1"/>
          </p:cNvSpPr>
          <p:nvPr>
            <p:ph type="title"/>
          </p:nvPr>
        </p:nvSpPr>
        <p:spPr/>
        <p:txBody>
          <a:bodyPr/>
          <a:lstStyle/>
          <a:p>
            <a:r>
              <a:rPr lang="en-US" sz="3200" dirty="0"/>
              <a:t>fy26 budget process – state fy26</a:t>
            </a:r>
          </a:p>
        </p:txBody>
      </p:sp>
      <p:sp>
        <p:nvSpPr>
          <p:cNvPr id="4" name="Slide Number Placeholder 3">
            <a:extLst>
              <a:ext uri="{FF2B5EF4-FFF2-40B4-BE49-F238E27FC236}">
                <a16:creationId xmlns:a16="http://schemas.microsoft.com/office/drawing/2014/main" id="{66B5F968-C6C3-D400-7271-295E37544212}"/>
              </a:ext>
            </a:extLst>
          </p:cNvPr>
          <p:cNvSpPr>
            <a:spLocks noGrp="1"/>
          </p:cNvSpPr>
          <p:nvPr>
            <p:ph type="sldNum" sz="quarter" idx="12"/>
          </p:nvPr>
        </p:nvSpPr>
        <p:spPr/>
        <p:txBody>
          <a:bodyPr/>
          <a:lstStyle/>
          <a:p>
            <a:pPr>
              <a:defRPr/>
            </a:pPr>
            <a:fld id="{3464530E-D695-45C9-AFB6-E411BBE0972A}" type="slidenum">
              <a:rPr lang="en-US" smtClean="0"/>
              <a:pPr>
                <a:defRPr/>
              </a:pPr>
              <a:t>24</a:t>
            </a:fld>
            <a:endParaRPr lang="en-US" dirty="0"/>
          </a:p>
        </p:txBody>
      </p:sp>
      <p:pic>
        <p:nvPicPr>
          <p:cNvPr id="12" name="Picture 11">
            <a:extLst>
              <a:ext uri="{FF2B5EF4-FFF2-40B4-BE49-F238E27FC236}">
                <a16:creationId xmlns:a16="http://schemas.microsoft.com/office/drawing/2014/main" id="{0C50A472-055E-A396-0E2C-87E53C8D32D7}"/>
              </a:ext>
            </a:extLst>
          </p:cNvPr>
          <p:cNvPicPr>
            <a:picLocks noChangeAspect="1"/>
          </p:cNvPicPr>
          <p:nvPr/>
        </p:nvPicPr>
        <p:blipFill>
          <a:blip r:embed="rId3"/>
          <a:stretch>
            <a:fillRect/>
          </a:stretch>
        </p:blipFill>
        <p:spPr>
          <a:xfrm>
            <a:off x="95250" y="1247665"/>
            <a:ext cx="8953500" cy="3152294"/>
          </a:xfrm>
          <a:prstGeom prst="rect">
            <a:avLst/>
          </a:prstGeom>
        </p:spPr>
      </p:pic>
      <p:sp>
        <p:nvSpPr>
          <p:cNvPr id="14" name="Oval 13">
            <a:extLst>
              <a:ext uri="{FF2B5EF4-FFF2-40B4-BE49-F238E27FC236}">
                <a16:creationId xmlns:a16="http://schemas.microsoft.com/office/drawing/2014/main" id="{F297CA30-3DD7-7567-FB8E-149399DC1CFC}"/>
              </a:ext>
            </a:extLst>
          </p:cNvPr>
          <p:cNvSpPr/>
          <p:nvPr/>
        </p:nvSpPr>
        <p:spPr bwMode="auto">
          <a:xfrm>
            <a:off x="4572000" y="1247665"/>
            <a:ext cx="676275" cy="442672"/>
          </a:xfrm>
          <a:prstGeom prst="ellipse">
            <a:avLst/>
          </a:prstGeom>
          <a:no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15" name="Oval 14">
            <a:extLst>
              <a:ext uri="{FF2B5EF4-FFF2-40B4-BE49-F238E27FC236}">
                <a16:creationId xmlns:a16="http://schemas.microsoft.com/office/drawing/2014/main" id="{054164D6-0E5B-9EEE-4C0D-F41D6F2ECF26}"/>
              </a:ext>
            </a:extLst>
          </p:cNvPr>
          <p:cNvSpPr/>
          <p:nvPr/>
        </p:nvSpPr>
        <p:spPr bwMode="auto">
          <a:xfrm>
            <a:off x="7315200" y="1247665"/>
            <a:ext cx="676275" cy="442672"/>
          </a:xfrm>
          <a:prstGeom prst="ellipse">
            <a:avLst/>
          </a:prstGeom>
          <a:no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16" name="Oval 15">
            <a:extLst>
              <a:ext uri="{FF2B5EF4-FFF2-40B4-BE49-F238E27FC236}">
                <a16:creationId xmlns:a16="http://schemas.microsoft.com/office/drawing/2014/main" id="{B2ED46A5-2013-1FB2-50FF-24EA481698A0}"/>
              </a:ext>
            </a:extLst>
          </p:cNvPr>
          <p:cNvSpPr/>
          <p:nvPr/>
        </p:nvSpPr>
        <p:spPr bwMode="auto">
          <a:xfrm>
            <a:off x="8410575" y="1245514"/>
            <a:ext cx="676275" cy="442672"/>
          </a:xfrm>
          <a:prstGeom prst="ellipse">
            <a:avLst/>
          </a:prstGeom>
          <a:no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18" name="TextBox 17">
            <a:extLst>
              <a:ext uri="{FF2B5EF4-FFF2-40B4-BE49-F238E27FC236}">
                <a16:creationId xmlns:a16="http://schemas.microsoft.com/office/drawing/2014/main" id="{145DE5E2-B519-A0F2-1B34-29CB0588EA2E}"/>
              </a:ext>
            </a:extLst>
          </p:cNvPr>
          <p:cNvSpPr txBox="1"/>
          <p:nvPr/>
        </p:nvSpPr>
        <p:spPr>
          <a:xfrm>
            <a:off x="95250" y="4399959"/>
            <a:ext cx="8953500" cy="1938992"/>
          </a:xfrm>
          <a:prstGeom prst="rect">
            <a:avLst/>
          </a:prstGeom>
          <a:noFill/>
          <a:ln w="38100">
            <a:solidFill>
              <a:schemeClr val="tx1"/>
            </a:solidFill>
          </a:ln>
        </p:spPr>
        <p:txBody>
          <a:bodyPr wrap="square" rtlCol="0">
            <a:spAutoFit/>
          </a:bodyPr>
          <a:lstStyle/>
          <a:p>
            <a:pPr marL="342900" indent="-342900">
              <a:buFont typeface="Arial" panose="020B0604020202020204" pitchFamily="34" charset="0"/>
              <a:buChar char="•"/>
            </a:pPr>
            <a:r>
              <a:rPr lang="en-US" dirty="0"/>
              <a:t>The State budget template calculates the FY26 Final Budget by adding the FY26 Starting Budget with the FY26 Budget Reallocation column.</a:t>
            </a:r>
          </a:p>
          <a:p>
            <a:pPr marL="342900" indent="-342900">
              <a:buFont typeface="Arial" panose="020B0604020202020204" pitchFamily="34" charset="0"/>
              <a:buChar char="•"/>
            </a:pPr>
            <a:r>
              <a:rPr lang="en-US" dirty="0"/>
              <a:t>Other columns are for UBO use</a:t>
            </a:r>
          </a:p>
          <a:p>
            <a:pPr marL="342900" indent="-342900">
              <a:buFont typeface="Arial" panose="020B0604020202020204" pitchFamily="34" charset="0"/>
              <a:buChar char="•"/>
            </a:pPr>
            <a:r>
              <a:rPr lang="en-US" dirty="0"/>
              <a:t>The 1% Network Fee is auto calculated in 740 – Utilities/Other Ops/Insurance</a:t>
            </a:r>
          </a:p>
          <a:p>
            <a:pPr marL="342900" indent="-342900">
              <a:buFont typeface="Arial" panose="020B0604020202020204" pitchFamily="34" charset="0"/>
              <a:buChar char="•"/>
            </a:pPr>
            <a:r>
              <a:rPr lang="en-US" dirty="0"/>
              <a:t>Non-personnel expenses can be reallocated – must net to zero</a:t>
            </a:r>
          </a:p>
        </p:txBody>
      </p:sp>
      <p:sp>
        <p:nvSpPr>
          <p:cNvPr id="23" name="TextBox 22">
            <a:extLst>
              <a:ext uri="{FF2B5EF4-FFF2-40B4-BE49-F238E27FC236}">
                <a16:creationId xmlns:a16="http://schemas.microsoft.com/office/drawing/2014/main" id="{C2B7A37A-D619-F0EB-E02C-B935E0886D75}"/>
              </a:ext>
            </a:extLst>
          </p:cNvPr>
          <p:cNvSpPr txBox="1"/>
          <p:nvPr/>
        </p:nvSpPr>
        <p:spPr>
          <a:xfrm>
            <a:off x="7381874" y="2609850"/>
            <a:ext cx="514351" cy="200055"/>
          </a:xfrm>
          <a:prstGeom prst="rect">
            <a:avLst/>
          </a:prstGeom>
          <a:noFill/>
        </p:spPr>
        <p:txBody>
          <a:bodyPr wrap="square" rtlCol="0">
            <a:spAutoFit/>
          </a:bodyPr>
          <a:lstStyle/>
          <a:p>
            <a:r>
              <a:rPr lang="en-US" sz="700" dirty="0"/>
              <a:t>-7000</a:t>
            </a:r>
          </a:p>
        </p:txBody>
      </p:sp>
      <p:sp>
        <p:nvSpPr>
          <p:cNvPr id="24" name="TextBox 23">
            <a:extLst>
              <a:ext uri="{FF2B5EF4-FFF2-40B4-BE49-F238E27FC236}">
                <a16:creationId xmlns:a16="http://schemas.microsoft.com/office/drawing/2014/main" id="{E496FA19-7AB2-947E-76D9-FB92CE6B8A19}"/>
              </a:ext>
            </a:extLst>
          </p:cNvPr>
          <p:cNvSpPr txBox="1"/>
          <p:nvPr/>
        </p:nvSpPr>
        <p:spPr>
          <a:xfrm>
            <a:off x="7396161" y="3089861"/>
            <a:ext cx="514351" cy="200055"/>
          </a:xfrm>
          <a:prstGeom prst="rect">
            <a:avLst/>
          </a:prstGeom>
          <a:noFill/>
        </p:spPr>
        <p:txBody>
          <a:bodyPr wrap="square" rtlCol="0">
            <a:spAutoFit/>
          </a:bodyPr>
          <a:lstStyle/>
          <a:p>
            <a:r>
              <a:rPr lang="en-US" sz="700" dirty="0"/>
              <a:t>1000</a:t>
            </a:r>
          </a:p>
        </p:txBody>
      </p:sp>
      <p:sp useBgFill="1">
        <p:nvSpPr>
          <p:cNvPr id="26" name="TextBox 25">
            <a:extLst>
              <a:ext uri="{FF2B5EF4-FFF2-40B4-BE49-F238E27FC236}">
                <a16:creationId xmlns:a16="http://schemas.microsoft.com/office/drawing/2014/main" id="{4626A667-466C-B928-5A9F-E5716D827249}"/>
              </a:ext>
            </a:extLst>
          </p:cNvPr>
          <p:cNvSpPr txBox="1"/>
          <p:nvPr/>
        </p:nvSpPr>
        <p:spPr>
          <a:xfrm>
            <a:off x="8548687" y="2609850"/>
            <a:ext cx="428626" cy="184666"/>
          </a:xfrm>
          <a:prstGeom prst="rect">
            <a:avLst/>
          </a:prstGeom>
        </p:spPr>
        <p:txBody>
          <a:bodyPr wrap="square" rtlCol="0">
            <a:spAutoFit/>
          </a:bodyPr>
          <a:lstStyle/>
          <a:p>
            <a:r>
              <a:rPr lang="en-US" sz="600" dirty="0"/>
              <a:t>1000</a:t>
            </a:r>
          </a:p>
        </p:txBody>
      </p:sp>
      <p:sp useBgFill="1">
        <p:nvSpPr>
          <p:cNvPr id="27" name="TextBox 26">
            <a:extLst>
              <a:ext uri="{FF2B5EF4-FFF2-40B4-BE49-F238E27FC236}">
                <a16:creationId xmlns:a16="http://schemas.microsoft.com/office/drawing/2014/main" id="{564F2591-B44A-E108-555F-F9803CDFF06D}"/>
              </a:ext>
            </a:extLst>
          </p:cNvPr>
          <p:cNvSpPr txBox="1"/>
          <p:nvPr/>
        </p:nvSpPr>
        <p:spPr>
          <a:xfrm>
            <a:off x="8548687" y="3116315"/>
            <a:ext cx="428626" cy="184666"/>
          </a:xfrm>
          <a:prstGeom prst="rect">
            <a:avLst/>
          </a:prstGeom>
        </p:spPr>
        <p:txBody>
          <a:bodyPr wrap="square" rtlCol="0">
            <a:spAutoFit/>
          </a:bodyPr>
          <a:lstStyle/>
          <a:p>
            <a:r>
              <a:rPr lang="en-US" sz="600" dirty="0"/>
              <a:t>24000</a:t>
            </a:r>
          </a:p>
        </p:txBody>
      </p:sp>
    </p:spTree>
    <p:extLst>
      <p:ext uri="{BB962C8B-B14F-4D97-AF65-F5344CB8AC3E}">
        <p14:creationId xmlns:p14="http://schemas.microsoft.com/office/powerpoint/2010/main" val="2224045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F6E9-5B97-7984-8D0C-9FC922CDDA17}"/>
              </a:ext>
            </a:extLst>
          </p:cNvPr>
          <p:cNvSpPr>
            <a:spLocks noGrp="1"/>
          </p:cNvSpPr>
          <p:nvPr>
            <p:ph type="title"/>
          </p:nvPr>
        </p:nvSpPr>
        <p:spPr/>
        <p:txBody>
          <a:bodyPr/>
          <a:lstStyle/>
          <a:p>
            <a:r>
              <a:rPr lang="en-US" dirty="0"/>
              <a:t>FY26 RATES</a:t>
            </a:r>
          </a:p>
        </p:txBody>
      </p:sp>
      <p:sp>
        <p:nvSpPr>
          <p:cNvPr id="3" name="Content Placeholder 2">
            <a:extLst>
              <a:ext uri="{FF2B5EF4-FFF2-40B4-BE49-F238E27FC236}">
                <a16:creationId xmlns:a16="http://schemas.microsoft.com/office/drawing/2014/main" id="{36DA1059-EC14-45B1-9574-EA88A6B3419A}"/>
              </a:ext>
            </a:extLst>
          </p:cNvPr>
          <p:cNvSpPr>
            <a:spLocks noGrp="1"/>
          </p:cNvSpPr>
          <p:nvPr>
            <p:ph idx="1"/>
          </p:nvPr>
        </p:nvSpPr>
        <p:spPr>
          <a:xfrm>
            <a:off x="3008823" y="2907263"/>
            <a:ext cx="3198247" cy="625520"/>
          </a:xfrm>
        </p:spPr>
        <p:txBody>
          <a:bodyPr/>
          <a:lstStyle/>
          <a:p>
            <a:pPr marL="0" indent="0">
              <a:buNone/>
            </a:pPr>
            <a:r>
              <a:rPr lang="en-US" sz="3600" dirty="0"/>
              <a:t>FY26 RATES</a:t>
            </a:r>
          </a:p>
          <a:p>
            <a:endParaRPr lang="en-US" dirty="0"/>
          </a:p>
        </p:txBody>
      </p:sp>
      <p:sp>
        <p:nvSpPr>
          <p:cNvPr id="4" name="Slide Number Placeholder 3">
            <a:extLst>
              <a:ext uri="{FF2B5EF4-FFF2-40B4-BE49-F238E27FC236}">
                <a16:creationId xmlns:a16="http://schemas.microsoft.com/office/drawing/2014/main" id="{B94A068A-4F98-2A61-B165-590C22483E4F}"/>
              </a:ext>
            </a:extLst>
          </p:cNvPr>
          <p:cNvSpPr>
            <a:spLocks noGrp="1"/>
          </p:cNvSpPr>
          <p:nvPr>
            <p:ph type="sldNum" sz="quarter" idx="12"/>
          </p:nvPr>
        </p:nvSpPr>
        <p:spPr/>
        <p:txBody>
          <a:bodyPr/>
          <a:lstStyle/>
          <a:p>
            <a:pPr>
              <a:defRPr/>
            </a:pPr>
            <a:fld id="{3464530E-D695-45C9-AFB6-E411BBE0972A}" type="slidenum">
              <a:rPr lang="en-US" smtClean="0"/>
              <a:pPr>
                <a:defRPr/>
              </a:pPr>
              <a:t>25</a:t>
            </a:fld>
            <a:endParaRPr lang="en-US" dirty="0"/>
          </a:p>
        </p:txBody>
      </p:sp>
    </p:spTree>
    <p:extLst>
      <p:ext uri="{BB962C8B-B14F-4D97-AF65-F5344CB8AC3E}">
        <p14:creationId xmlns:p14="http://schemas.microsoft.com/office/powerpoint/2010/main" val="3669875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E9BA22-F1AB-A7CA-F660-B6C2D0C777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8B3A9F-4BB4-8347-B6F9-E9060EDAF42B}"/>
              </a:ext>
            </a:extLst>
          </p:cNvPr>
          <p:cNvSpPr>
            <a:spLocks noGrp="1"/>
          </p:cNvSpPr>
          <p:nvPr>
            <p:ph type="title"/>
          </p:nvPr>
        </p:nvSpPr>
        <p:spPr/>
        <p:txBody>
          <a:bodyPr/>
          <a:lstStyle/>
          <a:p>
            <a:r>
              <a:rPr lang="en-US" sz="3200" dirty="0"/>
              <a:t>FY25 Rates</a:t>
            </a:r>
          </a:p>
        </p:txBody>
      </p:sp>
      <p:sp>
        <p:nvSpPr>
          <p:cNvPr id="3" name="Content Placeholder 2">
            <a:extLst>
              <a:ext uri="{FF2B5EF4-FFF2-40B4-BE49-F238E27FC236}">
                <a16:creationId xmlns:a16="http://schemas.microsoft.com/office/drawing/2014/main" id="{41FE2C3D-C5B8-3C88-2BEF-F9B132088A14}"/>
              </a:ext>
            </a:extLst>
          </p:cNvPr>
          <p:cNvSpPr>
            <a:spLocks noGrp="1"/>
          </p:cNvSpPr>
          <p:nvPr>
            <p:ph idx="1"/>
          </p:nvPr>
        </p:nvSpPr>
        <p:spPr>
          <a:xfrm>
            <a:off x="264763" y="1308368"/>
            <a:ext cx="8305800" cy="5244832"/>
          </a:xfrm>
        </p:spPr>
        <p:txBody>
          <a:bodyPr/>
          <a:lstStyle/>
          <a:p>
            <a:pPr marL="457188" lvl="1" indent="0">
              <a:spcAft>
                <a:spcPts val="0"/>
              </a:spcAft>
              <a:buNone/>
            </a:pPr>
            <a:endParaRPr lang="en-US" sz="2400" dirty="0">
              <a:solidFill>
                <a:srgbClr val="1B203D"/>
              </a:solidFill>
            </a:endParaRPr>
          </a:p>
          <a:p>
            <a:pPr marL="0" indent="0">
              <a:spcAft>
                <a:spcPts val="0"/>
              </a:spcAft>
              <a:buNone/>
            </a:pPr>
            <a:endParaRPr lang="en-US" sz="1600" dirty="0"/>
          </a:p>
          <a:p>
            <a:pPr marL="457188" lvl="1" indent="0">
              <a:spcAft>
                <a:spcPts val="0"/>
              </a:spcAft>
              <a:buNone/>
            </a:pPr>
            <a:endParaRPr lang="en-US" sz="600" dirty="0"/>
          </a:p>
        </p:txBody>
      </p:sp>
      <p:sp>
        <p:nvSpPr>
          <p:cNvPr id="4" name="Slide Number Placeholder 3">
            <a:extLst>
              <a:ext uri="{FF2B5EF4-FFF2-40B4-BE49-F238E27FC236}">
                <a16:creationId xmlns:a16="http://schemas.microsoft.com/office/drawing/2014/main" id="{612F0C3F-0B1D-D9A9-61FE-631B8A74B4B7}"/>
              </a:ext>
            </a:extLst>
          </p:cNvPr>
          <p:cNvSpPr>
            <a:spLocks noGrp="1"/>
          </p:cNvSpPr>
          <p:nvPr>
            <p:ph type="sldNum" sz="quarter" idx="12"/>
          </p:nvPr>
        </p:nvSpPr>
        <p:spPr/>
        <p:txBody>
          <a:bodyPr/>
          <a:lstStyle/>
          <a:p>
            <a:pPr>
              <a:defRPr/>
            </a:pPr>
            <a:fld id="{3464530E-D695-45C9-AFB6-E411BBE0972A}" type="slidenum">
              <a:rPr lang="en-US" smtClean="0"/>
              <a:pPr>
                <a:defRPr/>
              </a:pPr>
              <a:t>26</a:t>
            </a:fld>
            <a:endParaRPr lang="en-US" dirty="0"/>
          </a:p>
        </p:txBody>
      </p:sp>
      <p:sp>
        <p:nvSpPr>
          <p:cNvPr id="7" name="TextBox 6">
            <a:extLst>
              <a:ext uri="{FF2B5EF4-FFF2-40B4-BE49-F238E27FC236}">
                <a16:creationId xmlns:a16="http://schemas.microsoft.com/office/drawing/2014/main" id="{B04A2AD6-70F4-508B-08C3-9B00D0C2192C}"/>
              </a:ext>
            </a:extLst>
          </p:cNvPr>
          <p:cNvSpPr txBox="1"/>
          <p:nvPr/>
        </p:nvSpPr>
        <p:spPr>
          <a:xfrm>
            <a:off x="264763" y="1308368"/>
            <a:ext cx="8698082" cy="4801314"/>
          </a:xfrm>
          <a:prstGeom prst="rect">
            <a:avLst/>
          </a:prstGeom>
          <a:noFill/>
        </p:spPr>
        <p:txBody>
          <a:bodyPr wrap="square">
            <a:spAutoFit/>
          </a:bodyPr>
          <a:lstStyle/>
          <a:p>
            <a:pPr marL="0" marR="0">
              <a:spcBef>
                <a:spcPts val="0"/>
              </a:spcBef>
              <a:spcAft>
                <a:spcPts val="0"/>
              </a:spcAft>
            </a:pPr>
            <a:r>
              <a:rPr lang="en-US" sz="1800" b="1" i="1" dirty="0">
                <a:solidFill>
                  <a:srgbClr val="000000"/>
                </a:solidFill>
                <a:effectLst/>
                <a:latin typeface="Arial" panose="020B0604020202020204" pitchFamily="34" charset="0"/>
                <a:ea typeface="Times New Roman" panose="02020603050405020304" pitchFamily="18" charset="0"/>
              </a:rPr>
              <a:t>Facility Services</a:t>
            </a:r>
          </a:p>
          <a:p>
            <a:pPr marL="0" marR="0">
              <a:spcBef>
                <a:spcPts val="0"/>
              </a:spcBef>
              <a:spcAft>
                <a:spcPts val="0"/>
              </a:spcAft>
            </a:pPr>
            <a:endParaRPr lang="en-US" sz="1800" b="1" i="1" dirty="0">
              <a:solidFill>
                <a:srgbClr val="000000"/>
              </a:solidFill>
              <a:latin typeface="Arial" panose="020B0604020202020204" pitchFamily="34" charset="0"/>
              <a:ea typeface="Times New Roman" panose="02020603050405020304" pitchFamily="18" charset="0"/>
            </a:endParaRPr>
          </a:p>
          <a:p>
            <a:pPr marL="0" marR="0">
              <a:spcBef>
                <a:spcPts val="0"/>
              </a:spcBef>
              <a:spcAft>
                <a:spcPts val="0"/>
              </a:spcAft>
            </a:pPr>
            <a:r>
              <a:rPr lang="en-US" sz="1800" b="1" i="1" dirty="0">
                <a:solidFill>
                  <a:srgbClr val="000000"/>
                </a:solidFill>
                <a:effectLst/>
                <a:latin typeface="Arial" panose="020B0604020202020204" pitchFamily="34" charset="0"/>
                <a:ea typeface="Times New Roman" panose="02020603050405020304" pitchFamily="18" charset="0"/>
              </a:rPr>
              <a:t>Utilities</a:t>
            </a:r>
          </a:p>
          <a:p>
            <a:pPr marL="0" marR="0">
              <a:spcBef>
                <a:spcPts val="0"/>
              </a:spcBef>
              <a:spcAft>
                <a:spcPts val="0"/>
              </a:spcAft>
            </a:pPr>
            <a:endParaRPr lang="en-US" sz="1800" b="1" i="1" dirty="0">
              <a:solidFill>
                <a:srgbClr val="000000"/>
              </a:solidFill>
              <a:latin typeface="Arial" panose="020B0604020202020204" pitchFamily="34" charset="0"/>
              <a:ea typeface="Times New Roman" panose="02020603050405020304" pitchFamily="18" charset="0"/>
            </a:endParaRPr>
          </a:p>
          <a:p>
            <a:pPr marL="0" marR="0">
              <a:spcBef>
                <a:spcPts val="0"/>
              </a:spcBef>
              <a:spcAft>
                <a:spcPts val="0"/>
              </a:spcAft>
            </a:pPr>
            <a:r>
              <a:rPr lang="en-US" sz="1800" b="1" i="1" dirty="0">
                <a:solidFill>
                  <a:srgbClr val="000000"/>
                </a:solidFill>
                <a:effectLst/>
                <a:latin typeface="Arial" panose="020B0604020202020204" pitchFamily="34" charset="0"/>
                <a:ea typeface="Times New Roman" panose="02020603050405020304" pitchFamily="18" charset="0"/>
              </a:rPr>
              <a:t>Engineering Health and Safety</a:t>
            </a:r>
          </a:p>
          <a:p>
            <a:pPr marL="0" marR="0">
              <a:spcBef>
                <a:spcPts val="0"/>
              </a:spcBef>
              <a:spcAft>
                <a:spcPts val="0"/>
              </a:spcAft>
            </a:pPr>
            <a:endParaRPr lang="en-US" sz="1800" b="1" i="1" dirty="0">
              <a:solidFill>
                <a:srgbClr val="000000"/>
              </a:solidFill>
              <a:latin typeface="Arial" panose="020B0604020202020204" pitchFamily="34" charset="0"/>
              <a:ea typeface="Times New Roman" panose="02020603050405020304" pitchFamily="18" charset="0"/>
            </a:endParaRPr>
          </a:p>
          <a:p>
            <a:pPr marL="0" marR="0">
              <a:spcBef>
                <a:spcPts val="0"/>
              </a:spcBef>
              <a:spcAft>
                <a:spcPts val="0"/>
              </a:spcAft>
            </a:pPr>
            <a:r>
              <a:rPr lang="en-US" sz="1800" b="1" i="1" dirty="0">
                <a:solidFill>
                  <a:srgbClr val="000000"/>
                </a:solidFill>
                <a:effectLst/>
                <a:latin typeface="Arial" panose="020B0604020202020204" pitchFamily="34" charset="0"/>
                <a:ea typeface="Times New Roman" panose="02020603050405020304" pitchFamily="18" charset="0"/>
              </a:rPr>
              <a:t>Parking</a:t>
            </a:r>
          </a:p>
          <a:p>
            <a:pPr marL="0" marR="0">
              <a:spcBef>
                <a:spcPts val="0"/>
              </a:spcBef>
              <a:spcAft>
                <a:spcPts val="0"/>
              </a:spcAft>
            </a:pPr>
            <a:endParaRPr lang="en-US" sz="1800" b="1" i="1" dirty="0">
              <a:solidFill>
                <a:srgbClr val="000000"/>
              </a:solidFill>
              <a:latin typeface="Arial" panose="020B0604020202020204" pitchFamily="34" charset="0"/>
              <a:ea typeface="Times New Roman" panose="02020603050405020304" pitchFamily="18" charset="0"/>
            </a:endParaRPr>
          </a:p>
          <a:p>
            <a:pPr marL="0" marR="0">
              <a:spcBef>
                <a:spcPts val="0"/>
              </a:spcBef>
              <a:spcAft>
                <a:spcPts val="0"/>
              </a:spcAft>
            </a:pPr>
            <a:r>
              <a:rPr lang="en-US" sz="1800" b="1" i="1" dirty="0">
                <a:solidFill>
                  <a:srgbClr val="000000"/>
                </a:solidFill>
                <a:effectLst/>
                <a:latin typeface="Arial" panose="020B0604020202020204" pitchFamily="34" charset="0"/>
                <a:ea typeface="Times New Roman" panose="02020603050405020304" pitchFamily="18" charset="0"/>
              </a:rPr>
              <a:t>Shuttle Services</a:t>
            </a:r>
          </a:p>
          <a:p>
            <a:pPr marL="0" marR="0">
              <a:spcBef>
                <a:spcPts val="0"/>
              </a:spcBef>
              <a:spcAft>
                <a:spcPts val="0"/>
              </a:spcAft>
            </a:pPr>
            <a:endParaRPr lang="en-US" sz="1800" b="1" i="1" dirty="0">
              <a:solidFill>
                <a:srgbClr val="000000"/>
              </a:solidFill>
              <a:latin typeface="Arial" panose="020B0604020202020204" pitchFamily="34" charset="0"/>
              <a:ea typeface="Times New Roman" panose="02020603050405020304" pitchFamily="18" charset="0"/>
            </a:endParaRPr>
          </a:p>
          <a:p>
            <a:pPr marL="0" marR="0">
              <a:spcBef>
                <a:spcPts val="0"/>
              </a:spcBef>
              <a:spcAft>
                <a:spcPts val="0"/>
              </a:spcAft>
            </a:pPr>
            <a:r>
              <a:rPr lang="en-US" sz="1800" b="1" i="1" dirty="0">
                <a:solidFill>
                  <a:srgbClr val="000000"/>
                </a:solidFill>
                <a:effectLst/>
                <a:latin typeface="Arial" panose="020B0604020202020204" pitchFamily="34" charset="0"/>
                <a:ea typeface="Times New Roman" panose="02020603050405020304" pitchFamily="18" charset="0"/>
              </a:rPr>
              <a:t>Fleet</a:t>
            </a:r>
          </a:p>
          <a:p>
            <a:pPr marL="0" marR="0">
              <a:spcBef>
                <a:spcPts val="0"/>
              </a:spcBef>
              <a:spcAft>
                <a:spcPts val="0"/>
              </a:spcAft>
            </a:pPr>
            <a:endParaRPr lang="en-US" sz="1800" b="1" i="1" dirty="0">
              <a:solidFill>
                <a:srgbClr val="000000"/>
              </a:solidFill>
              <a:latin typeface="Arial" panose="020B0604020202020204" pitchFamily="34" charset="0"/>
              <a:ea typeface="Times New Roman" panose="02020603050405020304" pitchFamily="18" charset="0"/>
            </a:endParaRPr>
          </a:p>
          <a:p>
            <a:pPr marL="0" marR="0">
              <a:spcBef>
                <a:spcPts val="0"/>
              </a:spcBef>
              <a:spcAft>
                <a:spcPts val="0"/>
              </a:spcAft>
            </a:pPr>
            <a:r>
              <a:rPr lang="en-US" sz="1800" b="1" i="1" dirty="0">
                <a:solidFill>
                  <a:srgbClr val="000000"/>
                </a:solidFill>
                <a:effectLst/>
                <a:latin typeface="Arial" panose="020B0604020202020204" pitchFamily="34" charset="0"/>
                <a:ea typeface="Times New Roman" panose="02020603050405020304" pitchFamily="18" charset="0"/>
              </a:rPr>
              <a:t>Facility Use</a:t>
            </a:r>
          </a:p>
          <a:p>
            <a:pPr marL="0" marR="0">
              <a:spcBef>
                <a:spcPts val="0"/>
              </a:spcBef>
              <a:spcAft>
                <a:spcPts val="0"/>
              </a:spcAft>
            </a:pPr>
            <a:endParaRPr lang="en-US" sz="1800" b="1" i="1" dirty="0">
              <a:solidFill>
                <a:srgbClr val="000000"/>
              </a:solidFill>
              <a:latin typeface="Arial" panose="020B0604020202020204" pitchFamily="34" charset="0"/>
              <a:ea typeface="Times New Roman" panose="02020603050405020304" pitchFamily="18" charset="0"/>
            </a:endParaRPr>
          </a:p>
          <a:p>
            <a:pPr marL="0" marR="0">
              <a:spcBef>
                <a:spcPts val="0"/>
              </a:spcBef>
              <a:spcAft>
                <a:spcPts val="0"/>
              </a:spcAft>
            </a:pPr>
            <a:r>
              <a:rPr lang="en-US" sz="1800" b="1" i="1" dirty="0">
                <a:solidFill>
                  <a:srgbClr val="000000"/>
                </a:solidFill>
                <a:effectLst/>
                <a:latin typeface="Arial" panose="020B0604020202020204" pitchFamily="34" charset="0"/>
                <a:ea typeface="Times New Roman" panose="02020603050405020304" pitchFamily="18" charset="0"/>
              </a:rPr>
              <a:t>Printing Services</a:t>
            </a:r>
          </a:p>
          <a:p>
            <a:pPr marL="0" marR="0">
              <a:spcBef>
                <a:spcPts val="0"/>
              </a:spcBef>
              <a:spcAft>
                <a:spcPts val="0"/>
              </a:spcAft>
            </a:pPr>
            <a:endParaRPr lang="en-US" sz="1800" b="1" i="1" dirty="0">
              <a:solidFill>
                <a:srgbClr val="000000"/>
              </a:solidFill>
              <a:latin typeface="Arial" panose="020B0604020202020204" pitchFamily="34"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226DFA20-DDD7-2A30-3DD0-372CCDD1190C}"/>
              </a:ext>
            </a:extLst>
          </p:cNvPr>
          <p:cNvSpPr txBox="1"/>
          <p:nvPr/>
        </p:nvSpPr>
        <p:spPr>
          <a:xfrm rot="20657941">
            <a:off x="4339087" y="3001992"/>
            <a:ext cx="3407433" cy="707886"/>
          </a:xfrm>
          <a:prstGeom prst="rect">
            <a:avLst/>
          </a:prstGeom>
          <a:noFill/>
        </p:spPr>
        <p:txBody>
          <a:bodyPr wrap="square" rtlCol="0">
            <a:spAutoFit/>
          </a:bodyPr>
          <a:lstStyle/>
          <a:p>
            <a:r>
              <a:rPr lang="en-US" sz="4000" dirty="0">
                <a:solidFill>
                  <a:srgbClr val="FF0000"/>
                </a:solidFill>
              </a:rPr>
              <a:t>Coming Soon</a:t>
            </a:r>
          </a:p>
        </p:txBody>
      </p:sp>
    </p:spTree>
    <p:extLst>
      <p:ext uri="{BB962C8B-B14F-4D97-AF65-F5344CB8AC3E}">
        <p14:creationId xmlns:p14="http://schemas.microsoft.com/office/powerpoint/2010/main" val="2447479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QUESTIONS AND CONTACTS</a:t>
            </a:r>
          </a:p>
        </p:txBody>
      </p:sp>
      <p:sp>
        <p:nvSpPr>
          <p:cNvPr id="5" name="Content Placeholder 4"/>
          <p:cNvSpPr>
            <a:spLocks noGrp="1"/>
          </p:cNvSpPr>
          <p:nvPr>
            <p:ph sz="quarter" idx="3"/>
          </p:nvPr>
        </p:nvSpPr>
        <p:spPr>
          <a:xfrm>
            <a:off x="381000" y="1147731"/>
            <a:ext cx="8232912" cy="4734379"/>
          </a:xfrm>
        </p:spPr>
        <p:txBody>
          <a:bodyPr/>
          <a:lstStyle/>
          <a:p>
            <a:pPr marL="0" indent="0" algn="ctr">
              <a:buNone/>
            </a:pPr>
            <a:r>
              <a:rPr lang="en-US" sz="3200" dirty="0"/>
              <a:t>Presentation &amp; Guidelines will be added to the Budget website.</a:t>
            </a:r>
          </a:p>
          <a:p>
            <a:pPr marL="0" indent="0" algn="ctr">
              <a:buNone/>
            </a:pPr>
            <a:r>
              <a:rPr lang="en-US" sz="3200" dirty="0">
                <a:solidFill>
                  <a:srgbClr val="FF0000"/>
                </a:solidFill>
              </a:rPr>
              <a:t>Questions?</a:t>
            </a:r>
            <a:endParaRPr lang="en-US" dirty="0">
              <a:solidFill>
                <a:srgbClr val="FF0000"/>
              </a:solidFill>
            </a:endParaRPr>
          </a:p>
          <a:p>
            <a:pPr marL="0" indent="0" algn="ctr">
              <a:buNone/>
            </a:pPr>
            <a:r>
              <a:rPr lang="en-US" sz="3000" dirty="0"/>
              <a:t>Thank you for your partnership!  We look forward to continuing to work with you all this budget season!</a:t>
            </a:r>
          </a:p>
          <a:p>
            <a:pPr marL="0" indent="0">
              <a:buNone/>
            </a:pPr>
            <a:endParaRPr lang="en-US" dirty="0"/>
          </a:p>
          <a:p>
            <a:pPr marL="0" indent="0" algn="ctr">
              <a:buNone/>
            </a:pPr>
            <a:r>
              <a:rPr lang="en-US" sz="2800" u="sng" dirty="0"/>
              <a:t>Budget Contacts:</a:t>
            </a:r>
          </a:p>
          <a:p>
            <a:pPr marL="457188" lvl="1" indent="0" algn="ctr">
              <a:buNone/>
            </a:pPr>
            <a:r>
              <a:rPr lang="en-US" sz="2400" dirty="0"/>
              <a:t>Renee Miller</a:t>
            </a:r>
          </a:p>
          <a:p>
            <a:pPr marL="457188" lvl="1" indent="0" algn="ctr">
              <a:buNone/>
            </a:pPr>
            <a:r>
              <a:rPr lang="en-US" sz="2400" dirty="0"/>
              <a:t>Megan Cunningham</a:t>
            </a:r>
          </a:p>
          <a:p>
            <a:endParaRPr lang="en-US" dirty="0"/>
          </a:p>
        </p:txBody>
      </p:sp>
      <p:sp>
        <p:nvSpPr>
          <p:cNvPr id="6" name="Slide Number Placeholder 5"/>
          <p:cNvSpPr>
            <a:spLocks noGrp="1"/>
          </p:cNvSpPr>
          <p:nvPr>
            <p:ph type="sldNum" sz="quarter" idx="12"/>
          </p:nvPr>
        </p:nvSpPr>
        <p:spPr/>
        <p:txBody>
          <a:bodyPr/>
          <a:lstStyle/>
          <a:p>
            <a:pPr>
              <a:defRPr/>
            </a:pPr>
            <a:fld id="{5EA02BB6-1A9C-452C-B494-FBD8DDFC7C76}" type="slidenum">
              <a:rPr lang="en-US" smtClean="0"/>
              <a:pPr>
                <a:defRPr/>
              </a:pPr>
              <a:t>27</a:t>
            </a:fld>
            <a:endParaRPr lang="en-US"/>
          </a:p>
        </p:txBody>
      </p:sp>
    </p:spTree>
    <p:extLst>
      <p:ext uri="{BB962C8B-B14F-4D97-AF65-F5344CB8AC3E}">
        <p14:creationId xmlns:p14="http://schemas.microsoft.com/office/powerpoint/2010/main" val="192644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13" y="81973"/>
            <a:ext cx="8565502" cy="990600"/>
          </a:xfrm>
        </p:spPr>
        <p:txBody>
          <a:bodyPr/>
          <a:lstStyle/>
          <a:p>
            <a:r>
              <a:rPr lang="en-US" dirty="0"/>
              <a:t> </a:t>
            </a:r>
            <a:r>
              <a:rPr lang="en-US" sz="3200" dirty="0"/>
              <a:t>looking at fy26</a:t>
            </a:r>
            <a:endParaRPr lang="en-US" dirty="0"/>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3</a:t>
            </a:fld>
            <a:endParaRPr lang="en-US" dirty="0"/>
          </a:p>
        </p:txBody>
      </p:sp>
      <p:sp>
        <p:nvSpPr>
          <p:cNvPr id="6" name="Content Placeholder 2"/>
          <p:cNvSpPr>
            <a:spLocks noGrp="1"/>
          </p:cNvSpPr>
          <p:nvPr>
            <p:ph sz="half" idx="1"/>
          </p:nvPr>
        </p:nvSpPr>
        <p:spPr>
          <a:xfrm>
            <a:off x="452892" y="1351145"/>
            <a:ext cx="8310107" cy="5008472"/>
          </a:xfrm>
        </p:spPr>
        <p:txBody>
          <a:bodyPr/>
          <a:lstStyle/>
          <a:p>
            <a:pPr marL="0" indent="0">
              <a:spcAft>
                <a:spcPts val="1200"/>
              </a:spcAft>
              <a:buNone/>
            </a:pPr>
            <a:endParaRPr lang="en-US" dirty="0"/>
          </a:p>
          <a:p>
            <a:endParaRPr lang="en-US" dirty="0"/>
          </a:p>
        </p:txBody>
      </p:sp>
      <p:sp>
        <p:nvSpPr>
          <p:cNvPr id="3" name="TextBox 2"/>
          <p:cNvSpPr txBox="1"/>
          <p:nvPr/>
        </p:nvSpPr>
        <p:spPr>
          <a:xfrm>
            <a:off x="525384" y="1378095"/>
            <a:ext cx="8093231" cy="5078313"/>
          </a:xfrm>
          <a:prstGeom prst="rect">
            <a:avLst/>
          </a:prstGeom>
          <a:noFill/>
        </p:spPr>
        <p:txBody>
          <a:bodyPr wrap="square" rtlCol="0">
            <a:spAutoFit/>
          </a:bodyPr>
          <a:lstStyle/>
          <a:p>
            <a:pPr marL="342900" indent="-342900">
              <a:buFont typeface="Arial" panose="020B0604020202020204" pitchFamily="34" charset="0"/>
              <a:buChar char="•"/>
            </a:pPr>
            <a:r>
              <a:rPr lang="en-US" sz="2400" dirty="0"/>
              <a:t>State allocation down $6M</a:t>
            </a:r>
          </a:p>
          <a:p>
            <a:endParaRPr lang="en-US" sz="2400" dirty="0"/>
          </a:p>
          <a:p>
            <a:pPr marL="342900" indent="-342900">
              <a:buFont typeface="Arial" panose="020B0604020202020204" pitchFamily="34" charset="0"/>
              <a:buChar char="•"/>
            </a:pPr>
            <a:r>
              <a:rPr lang="en-US" sz="2400" dirty="0"/>
              <a:t>Enrollment decreasing</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Net tuition and fee component – </a:t>
            </a:r>
          </a:p>
          <a:p>
            <a:pPr marL="800100" lvl="1" indent="-342900">
              <a:buFont typeface="Arial" panose="020B0604020202020204" pitchFamily="34" charset="0"/>
              <a:buChar char="•"/>
            </a:pPr>
            <a:r>
              <a:rPr lang="en-US" sz="2400" dirty="0"/>
              <a:t>FY25 growth compared to FY24 less than 1%</a:t>
            </a:r>
          </a:p>
          <a:p>
            <a:pPr marL="800100" lvl="1" indent="-342900">
              <a:buFont typeface="Arial" panose="020B0604020202020204" pitchFamily="34" charset="0"/>
              <a:buChar char="•"/>
            </a:pPr>
            <a:r>
              <a:rPr lang="en-US" sz="2400" dirty="0"/>
              <a:t>FY26 projecting relatively flat – mix impacts the $$ impact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Grant impacts - Unknown</a:t>
            </a:r>
          </a:p>
          <a:p>
            <a:endParaRPr lang="en-US" sz="2400" dirty="0"/>
          </a:p>
          <a:p>
            <a:endParaRPr lang="en-US" i="1" dirty="0">
              <a:solidFill>
                <a:srgbClr val="FF0000"/>
              </a:solidFill>
            </a:endParaRP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865472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budget oversight roles</a:t>
            </a:r>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4</a:t>
            </a:fld>
            <a:endParaRPr lang="en-US" dirty="0"/>
          </a:p>
        </p:txBody>
      </p:sp>
      <p:sp>
        <p:nvSpPr>
          <p:cNvPr id="6" name="Content Placeholder 2"/>
          <p:cNvSpPr>
            <a:spLocks noGrp="1"/>
          </p:cNvSpPr>
          <p:nvPr>
            <p:ph sz="half" idx="1"/>
          </p:nvPr>
        </p:nvSpPr>
        <p:spPr>
          <a:xfrm>
            <a:off x="416946" y="1137887"/>
            <a:ext cx="8310107" cy="5501611"/>
          </a:xfrm>
        </p:spPr>
        <p:txBody>
          <a:bodyPr/>
          <a:lstStyle/>
          <a:p>
            <a:r>
              <a:rPr lang="en-US" dirty="0"/>
              <a:t>Cabinet/Department Fiscal Oversight Role</a:t>
            </a:r>
          </a:p>
          <a:p>
            <a:pPr lvl="1"/>
            <a:r>
              <a:rPr lang="en-US" b="0" dirty="0">
                <a:solidFill>
                  <a:srgbClr val="010000"/>
                </a:solidFill>
              </a:rPr>
              <a:t>The Fiscal Oversight role oversees proper management and integrity of the cabinet/department’s budget, ensuring compliance with all university regulations concerning management of the related budget(s), confidentiality of records, security requirements, and other related provisions on behalf of the Vice President for their respective cabinet/department.</a:t>
            </a:r>
          </a:p>
          <a:p>
            <a:pPr lvl="1"/>
            <a:r>
              <a:rPr lang="en-US" b="0" dirty="0">
                <a:solidFill>
                  <a:srgbClr val="010000"/>
                </a:solidFill>
              </a:rPr>
              <a:t>Responsibilities Include:</a:t>
            </a:r>
          </a:p>
          <a:p>
            <a:pPr lvl="2"/>
            <a:r>
              <a:rPr lang="en-US" dirty="0">
                <a:solidFill>
                  <a:srgbClr val="010000"/>
                </a:solidFill>
              </a:rPr>
              <a:t>Verify expenditures are authorized, appropriate, and accurate</a:t>
            </a:r>
          </a:p>
          <a:p>
            <a:pPr lvl="2"/>
            <a:r>
              <a:rPr lang="en-US" dirty="0">
                <a:solidFill>
                  <a:srgbClr val="010000"/>
                </a:solidFill>
              </a:rPr>
              <a:t>Verify accuracy of budget allocations</a:t>
            </a:r>
          </a:p>
          <a:p>
            <a:pPr lvl="2"/>
            <a:r>
              <a:rPr lang="en-US" dirty="0">
                <a:solidFill>
                  <a:srgbClr val="010000"/>
                </a:solidFill>
              </a:rPr>
              <a:t>Ensure funds are expended for their intended purpose</a:t>
            </a:r>
          </a:p>
          <a:p>
            <a:pPr lvl="2"/>
            <a:r>
              <a:rPr lang="en-US" dirty="0">
                <a:solidFill>
                  <a:srgbClr val="010000"/>
                </a:solidFill>
              </a:rPr>
              <a:t>Reconcile and report financial status monthly including a forecast for year end</a:t>
            </a:r>
          </a:p>
          <a:p>
            <a:pPr lvl="2"/>
            <a:r>
              <a:rPr lang="en-US" dirty="0">
                <a:solidFill>
                  <a:srgbClr val="010000"/>
                </a:solidFill>
              </a:rPr>
              <a:t>Report and document an action plan during monthly review for resolving any anticipated budget deficits</a:t>
            </a:r>
          </a:p>
          <a:p>
            <a:pPr marL="914377" lvl="2" indent="0">
              <a:buNone/>
            </a:pPr>
            <a:endParaRPr lang="en-US" dirty="0">
              <a:solidFill>
                <a:srgbClr val="010000"/>
              </a:solidFill>
            </a:endParaRPr>
          </a:p>
        </p:txBody>
      </p:sp>
    </p:spTree>
    <p:extLst>
      <p:ext uri="{BB962C8B-B14F-4D97-AF65-F5344CB8AC3E}">
        <p14:creationId xmlns:p14="http://schemas.microsoft.com/office/powerpoint/2010/main" val="2476193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B94AF8-3482-CC95-1085-0E567730BD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B1ADD7-BF9D-0C11-7185-074FC22A129B}"/>
              </a:ext>
            </a:extLst>
          </p:cNvPr>
          <p:cNvSpPr>
            <a:spLocks noGrp="1"/>
          </p:cNvSpPr>
          <p:nvPr>
            <p:ph type="title"/>
          </p:nvPr>
        </p:nvSpPr>
        <p:spPr/>
        <p:txBody>
          <a:bodyPr/>
          <a:lstStyle/>
          <a:p>
            <a:r>
              <a:rPr lang="en-US" sz="3200" dirty="0"/>
              <a:t>Fy26 budget timeline</a:t>
            </a:r>
          </a:p>
        </p:txBody>
      </p:sp>
      <p:sp>
        <p:nvSpPr>
          <p:cNvPr id="4" name="Slide Number Placeholder 3">
            <a:extLst>
              <a:ext uri="{FF2B5EF4-FFF2-40B4-BE49-F238E27FC236}">
                <a16:creationId xmlns:a16="http://schemas.microsoft.com/office/drawing/2014/main" id="{A2FE411B-9C49-2D5E-F3E8-7F33560B6A21}"/>
              </a:ext>
            </a:extLst>
          </p:cNvPr>
          <p:cNvSpPr>
            <a:spLocks noGrp="1"/>
          </p:cNvSpPr>
          <p:nvPr>
            <p:ph type="sldNum" sz="quarter" idx="12"/>
          </p:nvPr>
        </p:nvSpPr>
        <p:spPr/>
        <p:txBody>
          <a:bodyPr/>
          <a:lstStyle/>
          <a:p>
            <a:pPr>
              <a:defRPr/>
            </a:pPr>
            <a:fld id="{3464530E-D695-45C9-AFB6-E411BBE0972A}" type="slidenum">
              <a:rPr lang="en-US" smtClean="0"/>
              <a:pPr>
                <a:defRPr/>
              </a:pPr>
              <a:t>5</a:t>
            </a:fld>
            <a:endParaRPr lang="en-US" dirty="0"/>
          </a:p>
        </p:txBody>
      </p:sp>
      <p:sp>
        <p:nvSpPr>
          <p:cNvPr id="6" name="Content Placeholder 2">
            <a:extLst>
              <a:ext uri="{FF2B5EF4-FFF2-40B4-BE49-F238E27FC236}">
                <a16:creationId xmlns:a16="http://schemas.microsoft.com/office/drawing/2014/main" id="{A9635373-D630-47BF-E06A-2DBFB76CC2C2}"/>
              </a:ext>
            </a:extLst>
          </p:cNvPr>
          <p:cNvSpPr>
            <a:spLocks noGrp="1"/>
          </p:cNvSpPr>
          <p:nvPr>
            <p:ph sz="half" idx="1"/>
          </p:nvPr>
        </p:nvSpPr>
        <p:spPr>
          <a:xfrm>
            <a:off x="452893" y="1356389"/>
            <a:ext cx="8310107" cy="5501611"/>
          </a:xfrm>
        </p:spPr>
        <p:txBody>
          <a:bodyPr/>
          <a:lstStyle/>
          <a:p>
            <a:pPr>
              <a:spcAft>
                <a:spcPts val="1200"/>
              </a:spcAft>
            </a:pPr>
            <a:r>
              <a:rPr lang="en-US" sz="1800" dirty="0">
                <a:solidFill>
                  <a:srgbClr val="010000"/>
                </a:solidFill>
              </a:rPr>
              <a:t>March 25th:</a:t>
            </a:r>
            <a:r>
              <a:rPr lang="en-US" sz="1800" dirty="0"/>
              <a:t>  Budget Kickoff</a:t>
            </a:r>
          </a:p>
          <a:p>
            <a:pPr>
              <a:spcAft>
                <a:spcPts val="1200"/>
              </a:spcAft>
            </a:pPr>
            <a:r>
              <a:rPr lang="en-US" sz="1800" dirty="0"/>
              <a:t>March 21st:  FY25 Year End Projections due in Anaplan </a:t>
            </a:r>
          </a:p>
          <a:p>
            <a:pPr>
              <a:spcAft>
                <a:spcPts val="1200"/>
              </a:spcAft>
            </a:pPr>
            <a:r>
              <a:rPr lang="en-US" sz="1800" dirty="0">
                <a:solidFill>
                  <a:srgbClr val="010000"/>
                </a:solidFill>
              </a:rPr>
              <a:t>March 25</a:t>
            </a:r>
            <a:r>
              <a:rPr lang="en-US" sz="1800" baseline="30000" dirty="0">
                <a:solidFill>
                  <a:srgbClr val="010000"/>
                </a:solidFill>
              </a:rPr>
              <a:t>th</a:t>
            </a:r>
            <a:r>
              <a:rPr lang="en-US" sz="1800" dirty="0">
                <a:solidFill>
                  <a:srgbClr val="010000"/>
                </a:solidFill>
              </a:rPr>
              <a:t> – April 8th</a:t>
            </a:r>
            <a:r>
              <a:rPr lang="en-US" sz="1800" dirty="0"/>
              <a:t>:  Confirm all positions are accurately budgeted </a:t>
            </a:r>
          </a:p>
          <a:p>
            <a:pPr>
              <a:spcAft>
                <a:spcPts val="1200"/>
              </a:spcAft>
            </a:pPr>
            <a:r>
              <a:rPr lang="en-US" sz="1800" dirty="0"/>
              <a:t>April 11</a:t>
            </a:r>
            <a:r>
              <a:rPr lang="en-US" sz="1800" baseline="30000" dirty="0"/>
              <a:t>th</a:t>
            </a:r>
            <a:r>
              <a:rPr lang="en-US" sz="1800" dirty="0"/>
              <a:t>:  All </a:t>
            </a:r>
            <a:r>
              <a:rPr lang="en-US" sz="1800" dirty="0" err="1"/>
              <a:t>ePARS</a:t>
            </a:r>
            <a:r>
              <a:rPr lang="en-US" sz="1800" dirty="0"/>
              <a:t> and funding changes must be submitted</a:t>
            </a:r>
          </a:p>
          <a:p>
            <a:pPr>
              <a:spcAft>
                <a:spcPts val="1200"/>
              </a:spcAft>
            </a:pPr>
            <a:r>
              <a:rPr lang="en-US" sz="1800" dirty="0">
                <a:solidFill>
                  <a:srgbClr val="010000"/>
                </a:solidFill>
              </a:rPr>
              <a:t>April 22</a:t>
            </a:r>
            <a:r>
              <a:rPr lang="en-US" sz="1800" baseline="30000" dirty="0">
                <a:solidFill>
                  <a:srgbClr val="010000"/>
                </a:solidFill>
              </a:rPr>
              <a:t>nd</a:t>
            </a:r>
            <a:r>
              <a:rPr lang="en-US" sz="1800" dirty="0"/>
              <a:t>:  All State and Local budget templates must be complete in Anaplan</a:t>
            </a:r>
          </a:p>
          <a:p>
            <a:pPr>
              <a:spcAft>
                <a:spcPts val="1200"/>
              </a:spcAft>
            </a:pPr>
            <a:r>
              <a:rPr lang="en-US" sz="1800" dirty="0"/>
              <a:t>April 22</a:t>
            </a:r>
            <a:r>
              <a:rPr lang="en-US" sz="1800" baseline="30000" dirty="0"/>
              <a:t>nd</a:t>
            </a:r>
            <a:r>
              <a:rPr lang="en-US" sz="1800" dirty="0"/>
              <a:t>:  Budget Office will begin review of FY26 Operating budgets</a:t>
            </a:r>
          </a:p>
          <a:p>
            <a:pPr>
              <a:spcAft>
                <a:spcPts val="1200"/>
              </a:spcAft>
            </a:pPr>
            <a:r>
              <a:rPr lang="en-US" sz="1800" dirty="0"/>
              <a:t>April 24</a:t>
            </a:r>
            <a:r>
              <a:rPr lang="en-US" sz="1800" baseline="30000" dirty="0"/>
              <a:t>th</a:t>
            </a:r>
            <a:r>
              <a:rPr lang="en-US" sz="1800" dirty="0"/>
              <a:t>: FY26 salary increase will be loaded into Anaplan </a:t>
            </a:r>
          </a:p>
          <a:p>
            <a:pPr>
              <a:spcAft>
                <a:spcPts val="1200"/>
              </a:spcAft>
            </a:pPr>
            <a:r>
              <a:rPr lang="en-US" sz="1800" dirty="0"/>
              <a:t>April 24</a:t>
            </a:r>
            <a:r>
              <a:rPr lang="en-US" sz="1800" baseline="30000" dirty="0"/>
              <a:t>th</a:t>
            </a:r>
            <a:r>
              <a:rPr lang="en-US" sz="1800" dirty="0"/>
              <a:t>: Budget Office reviews loaded salary budgets</a:t>
            </a:r>
          </a:p>
          <a:p>
            <a:pPr>
              <a:spcAft>
                <a:spcPts val="1200"/>
              </a:spcAft>
            </a:pPr>
            <a:r>
              <a:rPr lang="en-US" sz="1800" dirty="0"/>
              <a:t>May 2nd:  Budget documents due to ABOR</a:t>
            </a:r>
          </a:p>
          <a:p>
            <a:pPr marL="0" indent="0">
              <a:spcAft>
                <a:spcPts val="1200"/>
              </a:spcAft>
              <a:buNone/>
            </a:pPr>
            <a:endParaRPr lang="en-US" sz="2000" dirty="0"/>
          </a:p>
          <a:p>
            <a:endParaRPr lang="en-US" dirty="0"/>
          </a:p>
        </p:txBody>
      </p:sp>
    </p:spTree>
    <p:extLst>
      <p:ext uri="{BB962C8B-B14F-4D97-AF65-F5344CB8AC3E}">
        <p14:creationId xmlns:p14="http://schemas.microsoft.com/office/powerpoint/2010/main" val="1279223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Fy26 budget process – fy26 financial tree in people soft financial</a:t>
            </a:r>
          </a:p>
        </p:txBody>
      </p:sp>
      <p:sp>
        <p:nvSpPr>
          <p:cNvPr id="3" name="Content Placeholder 2"/>
          <p:cNvSpPr>
            <a:spLocks noGrp="1"/>
          </p:cNvSpPr>
          <p:nvPr>
            <p:ph idx="1"/>
          </p:nvPr>
        </p:nvSpPr>
        <p:spPr>
          <a:xfrm>
            <a:off x="280261" y="1424605"/>
            <a:ext cx="8305800" cy="4859958"/>
          </a:xfrm>
        </p:spPr>
        <p:txBody>
          <a:bodyPr/>
          <a:lstStyle/>
          <a:p>
            <a:pPr>
              <a:spcAft>
                <a:spcPts val="0"/>
              </a:spcAft>
            </a:pPr>
            <a:r>
              <a:rPr lang="en-US" sz="2700" dirty="0">
                <a:solidFill>
                  <a:srgbClr val="1B203D"/>
                </a:solidFill>
              </a:rPr>
              <a:t>What </a:t>
            </a:r>
            <a:r>
              <a:rPr lang="en-US" sz="2700" dirty="0"/>
              <a:t>is a Financial Tree?</a:t>
            </a:r>
          </a:p>
          <a:p>
            <a:pPr lvl="1">
              <a:spcAft>
                <a:spcPts val="0"/>
              </a:spcAft>
            </a:pPr>
            <a:r>
              <a:rPr lang="en-US" sz="2400" dirty="0">
                <a:solidFill>
                  <a:srgbClr val="1B203D"/>
                </a:solidFill>
              </a:rPr>
              <a:t>The hierarchy structure of your financial accounts</a:t>
            </a:r>
          </a:p>
          <a:p>
            <a:pPr marL="0" indent="0">
              <a:spcAft>
                <a:spcPts val="0"/>
              </a:spcAft>
              <a:buNone/>
            </a:pPr>
            <a:endParaRPr lang="en-US" sz="2700" dirty="0">
              <a:solidFill>
                <a:srgbClr val="1B203D"/>
              </a:solidFill>
            </a:endParaRPr>
          </a:p>
          <a:p>
            <a:pPr marL="457188" lvl="1" indent="0">
              <a:spcAft>
                <a:spcPts val="0"/>
              </a:spcAft>
              <a:buNone/>
            </a:pPr>
            <a:endParaRPr lang="en-US" sz="2400" dirty="0">
              <a:solidFill>
                <a:srgbClr val="1B203D"/>
              </a:solidFill>
            </a:endParaRPr>
          </a:p>
          <a:p>
            <a:pPr marL="457188" lvl="1" indent="0">
              <a:spcAft>
                <a:spcPts val="0"/>
              </a:spcAft>
              <a:buNone/>
            </a:pPr>
            <a:endParaRPr lang="en-US" sz="2400" dirty="0">
              <a:solidFill>
                <a:srgbClr val="1B203D"/>
              </a:solidFill>
            </a:endParaRPr>
          </a:p>
          <a:p>
            <a:pPr marL="457188" lvl="1" indent="0">
              <a:spcAft>
                <a:spcPts val="0"/>
              </a:spcAft>
              <a:buNone/>
            </a:pPr>
            <a:endParaRPr lang="en-US" sz="2400" dirty="0">
              <a:solidFill>
                <a:srgbClr val="1B203D"/>
              </a:solidFill>
            </a:endParaRPr>
          </a:p>
          <a:p>
            <a:pPr lvl="1">
              <a:spcAft>
                <a:spcPts val="0"/>
              </a:spcAft>
            </a:pPr>
            <a:r>
              <a:rPr lang="en-US" sz="2400" dirty="0">
                <a:solidFill>
                  <a:srgbClr val="1B203D"/>
                </a:solidFill>
              </a:rPr>
              <a:t>FY26 tree pulled into Anaplan reflecting any requested reorganizations</a:t>
            </a:r>
          </a:p>
          <a:p>
            <a:pPr lvl="2">
              <a:spcAft>
                <a:spcPts val="0"/>
              </a:spcAft>
            </a:pPr>
            <a:r>
              <a:rPr lang="en-US" sz="2400" dirty="0">
                <a:solidFill>
                  <a:srgbClr val="1B203D"/>
                </a:solidFill>
              </a:rPr>
              <a:t>Review the tree for your area and communicate any changes ASAP</a:t>
            </a:r>
          </a:p>
          <a:p>
            <a:pPr marL="0" indent="0">
              <a:spcAft>
                <a:spcPts val="0"/>
              </a:spcAft>
              <a:buNone/>
            </a:pPr>
            <a:endParaRPr lang="en-US" sz="2800" dirty="0"/>
          </a:p>
          <a:p>
            <a:pPr marL="914377" lvl="2" indent="0">
              <a:spcAft>
                <a:spcPts val="0"/>
              </a:spcAft>
              <a:buNone/>
            </a:pPr>
            <a:endParaRPr lang="en-US" sz="2500" dirty="0"/>
          </a:p>
          <a:p>
            <a:pPr marL="457188" lvl="1" indent="0">
              <a:spcAft>
                <a:spcPts val="0"/>
              </a:spcAft>
              <a:buNone/>
            </a:pPr>
            <a:endParaRPr lang="en-US" sz="2100" dirty="0"/>
          </a:p>
          <a:p>
            <a:pPr marL="0" indent="0">
              <a:spcAft>
                <a:spcPts val="0"/>
              </a:spcAft>
              <a:buNone/>
            </a:pPr>
            <a:endParaRPr lang="en-US" sz="1600" dirty="0"/>
          </a:p>
          <a:p>
            <a:pPr marL="457188" lvl="1" indent="0">
              <a:spcAft>
                <a:spcPts val="0"/>
              </a:spcAft>
              <a:buNone/>
            </a:pPr>
            <a:endParaRPr lang="en-US" sz="600" dirty="0"/>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6</a:t>
            </a:fld>
            <a:endParaRPr lang="en-US" dirty="0"/>
          </a:p>
        </p:txBody>
      </p:sp>
      <p:pic>
        <p:nvPicPr>
          <p:cNvPr id="6" name="Picture 5">
            <a:extLst>
              <a:ext uri="{FF2B5EF4-FFF2-40B4-BE49-F238E27FC236}">
                <a16:creationId xmlns:a16="http://schemas.microsoft.com/office/drawing/2014/main" id="{0D27C10A-5F8D-4F63-B529-A5025109F849}"/>
              </a:ext>
            </a:extLst>
          </p:cNvPr>
          <p:cNvPicPr>
            <a:picLocks noChangeAspect="1"/>
          </p:cNvPicPr>
          <p:nvPr/>
        </p:nvPicPr>
        <p:blipFill>
          <a:blip r:embed="rId3"/>
          <a:stretch>
            <a:fillRect/>
          </a:stretch>
        </p:blipFill>
        <p:spPr>
          <a:xfrm>
            <a:off x="2879651" y="2466576"/>
            <a:ext cx="2981741" cy="1457528"/>
          </a:xfrm>
          <a:prstGeom prst="rect">
            <a:avLst/>
          </a:prstGeom>
        </p:spPr>
      </p:pic>
      <p:sp>
        <p:nvSpPr>
          <p:cNvPr id="7" name="TextBox 6">
            <a:extLst>
              <a:ext uri="{FF2B5EF4-FFF2-40B4-BE49-F238E27FC236}">
                <a16:creationId xmlns:a16="http://schemas.microsoft.com/office/drawing/2014/main" id="{E2343A10-52A7-403B-BE9E-D93C2986BFCE}"/>
              </a:ext>
            </a:extLst>
          </p:cNvPr>
          <p:cNvSpPr txBox="1"/>
          <p:nvPr/>
        </p:nvSpPr>
        <p:spPr>
          <a:xfrm>
            <a:off x="1666068" y="2396834"/>
            <a:ext cx="891153" cy="338554"/>
          </a:xfrm>
          <a:prstGeom prst="rect">
            <a:avLst/>
          </a:prstGeom>
          <a:noFill/>
          <a:ln w="12700">
            <a:solidFill>
              <a:schemeClr val="tx1"/>
            </a:solidFill>
          </a:ln>
        </p:spPr>
        <p:txBody>
          <a:bodyPr wrap="square" rtlCol="0">
            <a:spAutoFit/>
          </a:bodyPr>
          <a:lstStyle/>
          <a:p>
            <a:r>
              <a:rPr lang="en-US" sz="1600" dirty="0"/>
              <a:t>Cabinet</a:t>
            </a:r>
          </a:p>
        </p:txBody>
      </p:sp>
      <p:cxnSp>
        <p:nvCxnSpPr>
          <p:cNvPr id="9" name="Straight Arrow Connector 8">
            <a:extLst>
              <a:ext uri="{FF2B5EF4-FFF2-40B4-BE49-F238E27FC236}">
                <a16:creationId xmlns:a16="http://schemas.microsoft.com/office/drawing/2014/main" id="{6FFBD2EB-6CEA-4ABD-BFBD-C5492911E601}"/>
              </a:ext>
            </a:extLst>
          </p:cNvPr>
          <p:cNvCxnSpPr/>
          <p:nvPr/>
        </p:nvCxnSpPr>
        <p:spPr bwMode="auto">
          <a:xfrm>
            <a:off x="2557221" y="2566111"/>
            <a:ext cx="322430"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FDEFBC85-8BBB-4B7E-AF45-66C871C68202}"/>
              </a:ext>
            </a:extLst>
          </p:cNvPr>
          <p:cNvSpPr txBox="1"/>
          <p:nvPr/>
        </p:nvSpPr>
        <p:spPr>
          <a:xfrm>
            <a:off x="1662193" y="2827835"/>
            <a:ext cx="891153" cy="338554"/>
          </a:xfrm>
          <a:prstGeom prst="rect">
            <a:avLst/>
          </a:prstGeom>
          <a:noFill/>
          <a:ln w="12700">
            <a:solidFill>
              <a:schemeClr val="tx1"/>
            </a:solidFill>
          </a:ln>
        </p:spPr>
        <p:txBody>
          <a:bodyPr wrap="square" rtlCol="0">
            <a:spAutoFit/>
          </a:bodyPr>
          <a:lstStyle/>
          <a:p>
            <a:r>
              <a:rPr lang="en-US" sz="1600" dirty="0"/>
              <a:t>Branch</a:t>
            </a:r>
          </a:p>
        </p:txBody>
      </p:sp>
      <p:cxnSp>
        <p:nvCxnSpPr>
          <p:cNvPr id="11" name="Straight Arrow Connector 10">
            <a:extLst>
              <a:ext uri="{FF2B5EF4-FFF2-40B4-BE49-F238E27FC236}">
                <a16:creationId xmlns:a16="http://schemas.microsoft.com/office/drawing/2014/main" id="{7ED22009-3D34-4900-B7F5-9FA8AFB21F42}"/>
              </a:ext>
            </a:extLst>
          </p:cNvPr>
          <p:cNvCxnSpPr>
            <a:cxnSpLocks/>
          </p:cNvCxnSpPr>
          <p:nvPr/>
        </p:nvCxnSpPr>
        <p:spPr bwMode="auto">
          <a:xfrm flipV="1">
            <a:off x="2557221" y="2827835"/>
            <a:ext cx="526942" cy="175585"/>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08CBAFDA-0FD6-452C-BD32-B888643389D4}"/>
              </a:ext>
            </a:extLst>
          </p:cNvPr>
          <p:cNvSpPr txBox="1"/>
          <p:nvPr/>
        </p:nvSpPr>
        <p:spPr>
          <a:xfrm>
            <a:off x="1407279" y="3245232"/>
            <a:ext cx="1280160" cy="365760"/>
          </a:xfrm>
          <a:prstGeom prst="rect">
            <a:avLst/>
          </a:prstGeom>
          <a:noFill/>
          <a:ln w="12700">
            <a:solidFill>
              <a:schemeClr val="tx1"/>
            </a:solidFill>
          </a:ln>
        </p:spPr>
        <p:txBody>
          <a:bodyPr wrap="square" rtlCol="0">
            <a:spAutoFit/>
          </a:bodyPr>
          <a:lstStyle/>
          <a:p>
            <a:r>
              <a:rPr lang="en-US" sz="1600" dirty="0"/>
              <a:t>Department</a:t>
            </a:r>
          </a:p>
          <a:p>
            <a:endParaRPr lang="en-US" sz="1600" dirty="0"/>
          </a:p>
        </p:txBody>
      </p:sp>
      <p:cxnSp>
        <p:nvCxnSpPr>
          <p:cNvPr id="14" name="Straight Arrow Connector 13">
            <a:extLst>
              <a:ext uri="{FF2B5EF4-FFF2-40B4-BE49-F238E27FC236}">
                <a16:creationId xmlns:a16="http://schemas.microsoft.com/office/drawing/2014/main" id="{68C02C58-6FF4-43AF-BFF6-43231BC358DD}"/>
              </a:ext>
            </a:extLst>
          </p:cNvPr>
          <p:cNvCxnSpPr>
            <a:cxnSpLocks/>
          </p:cNvCxnSpPr>
          <p:nvPr/>
        </p:nvCxnSpPr>
        <p:spPr bwMode="auto">
          <a:xfrm flipV="1">
            <a:off x="2687439" y="3095867"/>
            <a:ext cx="629198" cy="32495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551DF54F-EE46-4729-B2F2-1C835DFAD77B}"/>
              </a:ext>
            </a:extLst>
          </p:cNvPr>
          <p:cNvSpPr txBox="1"/>
          <p:nvPr/>
        </p:nvSpPr>
        <p:spPr>
          <a:xfrm>
            <a:off x="1604849" y="3676233"/>
            <a:ext cx="1005840" cy="365760"/>
          </a:xfrm>
          <a:prstGeom prst="rect">
            <a:avLst/>
          </a:prstGeom>
          <a:noFill/>
          <a:ln w="12700">
            <a:solidFill>
              <a:schemeClr val="tx1"/>
            </a:solidFill>
          </a:ln>
        </p:spPr>
        <p:txBody>
          <a:bodyPr wrap="square" rtlCol="0">
            <a:spAutoFit/>
          </a:bodyPr>
          <a:lstStyle/>
          <a:p>
            <a:pPr algn="ctr"/>
            <a:r>
              <a:rPr lang="en-US" sz="1600" dirty="0"/>
              <a:t>DeptIDs</a:t>
            </a:r>
          </a:p>
          <a:p>
            <a:endParaRPr lang="en-US" sz="1600" dirty="0"/>
          </a:p>
        </p:txBody>
      </p:sp>
      <p:cxnSp>
        <p:nvCxnSpPr>
          <p:cNvPr id="17" name="Straight Arrow Connector 16">
            <a:extLst>
              <a:ext uri="{FF2B5EF4-FFF2-40B4-BE49-F238E27FC236}">
                <a16:creationId xmlns:a16="http://schemas.microsoft.com/office/drawing/2014/main" id="{1DD6F46C-CD0F-437B-AC93-C5029B2DA421}"/>
              </a:ext>
            </a:extLst>
          </p:cNvPr>
          <p:cNvCxnSpPr>
            <a:cxnSpLocks/>
          </p:cNvCxnSpPr>
          <p:nvPr/>
        </p:nvCxnSpPr>
        <p:spPr bwMode="auto">
          <a:xfrm flipV="1">
            <a:off x="2618520" y="3353430"/>
            <a:ext cx="922843" cy="51658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7898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13" y="81973"/>
            <a:ext cx="8565502" cy="990600"/>
          </a:xfrm>
        </p:spPr>
        <p:txBody>
          <a:bodyPr/>
          <a:lstStyle/>
          <a:p>
            <a:r>
              <a:rPr lang="en-US" dirty="0"/>
              <a:t> </a:t>
            </a:r>
            <a:r>
              <a:rPr lang="en-US" sz="3200" dirty="0"/>
              <a:t>account structure: funds</a:t>
            </a:r>
            <a:endParaRPr lang="en-US" dirty="0"/>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7</a:t>
            </a:fld>
            <a:endParaRPr lang="en-US" dirty="0"/>
          </a:p>
        </p:txBody>
      </p:sp>
      <p:sp>
        <p:nvSpPr>
          <p:cNvPr id="6" name="Content Placeholder 2"/>
          <p:cNvSpPr>
            <a:spLocks noGrp="1"/>
          </p:cNvSpPr>
          <p:nvPr>
            <p:ph sz="half" idx="1"/>
          </p:nvPr>
        </p:nvSpPr>
        <p:spPr>
          <a:xfrm>
            <a:off x="452892" y="1351145"/>
            <a:ext cx="8310107" cy="5008472"/>
          </a:xfrm>
        </p:spPr>
        <p:txBody>
          <a:bodyPr/>
          <a:lstStyle/>
          <a:p>
            <a:pPr marL="0" indent="0">
              <a:spcAft>
                <a:spcPts val="1200"/>
              </a:spcAft>
              <a:buNone/>
            </a:pPr>
            <a:endParaRPr lang="en-US" dirty="0"/>
          </a:p>
          <a:p>
            <a:endParaRPr lang="en-US" dirty="0"/>
          </a:p>
        </p:txBody>
      </p:sp>
      <p:sp>
        <p:nvSpPr>
          <p:cNvPr id="3" name="TextBox 2"/>
          <p:cNvSpPr txBox="1"/>
          <p:nvPr/>
        </p:nvSpPr>
        <p:spPr>
          <a:xfrm>
            <a:off x="525384" y="1285446"/>
            <a:ext cx="8093231" cy="1692771"/>
          </a:xfrm>
          <a:prstGeom prst="rect">
            <a:avLst/>
          </a:prstGeom>
          <a:noFill/>
        </p:spPr>
        <p:txBody>
          <a:bodyPr wrap="square" rtlCol="0">
            <a:spAutoFit/>
          </a:bodyPr>
          <a:lstStyle/>
          <a:p>
            <a:r>
              <a:rPr lang="en-US" sz="2400" u="sng" dirty="0"/>
              <a:t>FUNDS</a:t>
            </a:r>
          </a:p>
          <a:p>
            <a:r>
              <a:rPr lang="en-US" dirty="0"/>
              <a:t>	State (Appropriated):  Monies allocated by legislation</a:t>
            </a:r>
          </a:p>
          <a:p>
            <a:r>
              <a:rPr lang="en-US" dirty="0"/>
              <a:t>	Local (Non-Appropriated): Doesn’t require further legislation</a:t>
            </a:r>
          </a:p>
          <a:p>
            <a:endParaRPr lang="en-US" dirty="0"/>
          </a:p>
          <a:p>
            <a:endParaRPr lang="en-US" dirty="0"/>
          </a:p>
        </p:txBody>
      </p:sp>
      <p:pic>
        <p:nvPicPr>
          <p:cNvPr id="5" name="Picture 4">
            <a:extLst>
              <a:ext uri="{FF2B5EF4-FFF2-40B4-BE49-F238E27FC236}">
                <a16:creationId xmlns:a16="http://schemas.microsoft.com/office/drawing/2014/main" id="{E9C44C12-8747-4D45-B3E4-5E25C4C21A47}"/>
              </a:ext>
            </a:extLst>
          </p:cNvPr>
          <p:cNvPicPr>
            <a:picLocks noChangeAspect="1"/>
          </p:cNvPicPr>
          <p:nvPr/>
        </p:nvPicPr>
        <p:blipFill>
          <a:blip r:embed="rId3"/>
          <a:stretch>
            <a:fillRect/>
          </a:stretch>
        </p:blipFill>
        <p:spPr>
          <a:xfrm>
            <a:off x="898217" y="2387150"/>
            <a:ext cx="7493224" cy="3649508"/>
          </a:xfrm>
          <a:prstGeom prst="rect">
            <a:avLst/>
          </a:prstGeom>
        </p:spPr>
      </p:pic>
    </p:spTree>
    <p:extLst>
      <p:ext uri="{BB962C8B-B14F-4D97-AF65-F5344CB8AC3E}">
        <p14:creationId xmlns:p14="http://schemas.microsoft.com/office/powerpoint/2010/main" val="137618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13" y="81973"/>
            <a:ext cx="8565502" cy="990600"/>
          </a:xfrm>
        </p:spPr>
        <p:txBody>
          <a:bodyPr/>
          <a:lstStyle/>
          <a:p>
            <a:r>
              <a:rPr lang="en-US" dirty="0"/>
              <a:t> </a:t>
            </a:r>
            <a:r>
              <a:rPr lang="en-US" sz="3200" dirty="0"/>
              <a:t>account structure: program codes</a:t>
            </a:r>
            <a:endParaRPr lang="en-US" dirty="0"/>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8</a:t>
            </a:fld>
            <a:endParaRPr lang="en-US" dirty="0"/>
          </a:p>
        </p:txBody>
      </p:sp>
      <p:sp>
        <p:nvSpPr>
          <p:cNvPr id="6" name="Content Placeholder 2"/>
          <p:cNvSpPr>
            <a:spLocks noGrp="1"/>
          </p:cNvSpPr>
          <p:nvPr>
            <p:ph sz="half" idx="1"/>
          </p:nvPr>
        </p:nvSpPr>
        <p:spPr>
          <a:xfrm>
            <a:off x="452892" y="1351145"/>
            <a:ext cx="8310107" cy="5008472"/>
          </a:xfrm>
        </p:spPr>
        <p:txBody>
          <a:bodyPr/>
          <a:lstStyle/>
          <a:p>
            <a:pPr marL="0" indent="0">
              <a:spcAft>
                <a:spcPts val="1200"/>
              </a:spcAft>
              <a:buNone/>
            </a:pPr>
            <a:endParaRPr lang="en-US" dirty="0"/>
          </a:p>
          <a:p>
            <a:endParaRPr lang="en-US" dirty="0"/>
          </a:p>
        </p:txBody>
      </p:sp>
      <p:sp>
        <p:nvSpPr>
          <p:cNvPr id="3" name="TextBox 2"/>
          <p:cNvSpPr txBox="1"/>
          <p:nvPr/>
        </p:nvSpPr>
        <p:spPr>
          <a:xfrm>
            <a:off x="525384" y="1285446"/>
            <a:ext cx="8093231" cy="1077218"/>
          </a:xfrm>
          <a:prstGeom prst="rect">
            <a:avLst/>
          </a:prstGeom>
          <a:noFill/>
        </p:spPr>
        <p:txBody>
          <a:bodyPr wrap="square" rtlCol="0">
            <a:spAutoFit/>
          </a:bodyPr>
          <a:lstStyle/>
          <a:p>
            <a:r>
              <a:rPr lang="en-US" sz="2400" u="sng" dirty="0"/>
              <a:t>PROGRAM CODES</a:t>
            </a:r>
          </a:p>
          <a:p>
            <a:r>
              <a:rPr lang="en-US" dirty="0"/>
              <a:t>	</a:t>
            </a:r>
          </a:p>
          <a:p>
            <a:endParaRPr lang="en-US" dirty="0"/>
          </a:p>
        </p:txBody>
      </p:sp>
      <p:pic>
        <p:nvPicPr>
          <p:cNvPr id="7" name="Picture 6">
            <a:extLst>
              <a:ext uri="{FF2B5EF4-FFF2-40B4-BE49-F238E27FC236}">
                <a16:creationId xmlns:a16="http://schemas.microsoft.com/office/drawing/2014/main" id="{EEB1FAC5-1D9D-4069-AFB5-4E8730D839BC}"/>
              </a:ext>
            </a:extLst>
          </p:cNvPr>
          <p:cNvPicPr>
            <a:picLocks noChangeAspect="1"/>
          </p:cNvPicPr>
          <p:nvPr/>
        </p:nvPicPr>
        <p:blipFill>
          <a:blip r:embed="rId3"/>
          <a:stretch>
            <a:fillRect/>
          </a:stretch>
        </p:blipFill>
        <p:spPr>
          <a:xfrm>
            <a:off x="4932563" y="1501357"/>
            <a:ext cx="4019550" cy="4708047"/>
          </a:xfrm>
          <a:prstGeom prst="rect">
            <a:avLst/>
          </a:prstGeom>
        </p:spPr>
      </p:pic>
      <p:sp>
        <p:nvSpPr>
          <p:cNvPr id="5" name="TextBox 4">
            <a:extLst>
              <a:ext uri="{FF2B5EF4-FFF2-40B4-BE49-F238E27FC236}">
                <a16:creationId xmlns:a16="http://schemas.microsoft.com/office/drawing/2014/main" id="{0A08D690-7B58-4B45-926A-5973167F1E7F}"/>
              </a:ext>
            </a:extLst>
          </p:cNvPr>
          <p:cNvSpPr txBox="1"/>
          <p:nvPr/>
        </p:nvSpPr>
        <p:spPr>
          <a:xfrm>
            <a:off x="485347" y="1930959"/>
            <a:ext cx="4191000" cy="4401205"/>
          </a:xfrm>
          <a:prstGeom prst="rect">
            <a:avLst/>
          </a:prstGeom>
          <a:noFill/>
        </p:spPr>
        <p:txBody>
          <a:bodyPr wrap="square" rtlCol="0">
            <a:spAutoFit/>
          </a:bodyPr>
          <a:lstStyle/>
          <a:p>
            <a:r>
              <a:rPr lang="en-US" sz="2400" dirty="0"/>
              <a:t>Program codes, also referred to as functional expense classifications, are a method used to group expenses according to the purpose for which the costs are incurred.</a:t>
            </a:r>
          </a:p>
          <a:p>
            <a:endParaRPr lang="en-US" sz="2400" dirty="0"/>
          </a:p>
          <a:p>
            <a:r>
              <a:rPr lang="en-US" sz="2400" dirty="0"/>
              <a:t>Reports </a:t>
            </a:r>
            <a:r>
              <a:rPr lang="en-US" sz="2400" i="1" dirty="0"/>
              <a:t>why</a:t>
            </a:r>
            <a:r>
              <a:rPr lang="en-US" sz="2400" dirty="0"/>
              <a:t> an expense was incurred rather than </a:t>
            </a:r>
            <a:r>
              <a:rPr lang="en-US" sz="2400" i="1" dirty="0"/>
              <a:t>what</a:t>
            </a:r>
            <a:r>
              <a:rPr lang="en-US" sz="2400" dirty="0"/>
              <a:t> was purchased.</a:t>
            </a:r>
          </a:p>
          <a:p>
            <a:endParaRPr lang="en-US" dirty="0"/>
          </a:p>
          <a:p>
            <a:endParaRPr lang="en-US" dirty="0"/>
          </a:p>
        </p:txBody>
      </p:sp>
    </p:spTree>
    <p:extLst>
      <p:ext uri="{BB962C8B-B14F-4D97-AF65-F5344CB8AC3E}">
        <p14:creationId xmlns:p14="http://schemas.microsoft.com/office/powerpoint/2010/main" val="2814026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13" y="81973"/>
            <a:ext cx="8565502" cy="990600"/>
          </a:xfrm>
        </p:spPr>
        <p:txBody>
          <a:bodyPr/>
          <a:lstStyle/>
          <a:p>
            <a:r>
              <a:rPr lang="en-US" dirty="0"/>
              <a:t> </a:t>
            </a:r>
            <a:r>
              <a:rPr lang="en-US" sz="3200" dirty="0"/>
              <a:t>account structure: speedcharts</a:t>
            </a:r>
            <a:endParaRPr lang="en-US" dirty="0"/>
          </a:p>
        </p:txBody>
      </p:sp>
      <p:sp>
        <p:nvSpPr>
          <p:cNvPr id="4" name="Slide Number Placeholder 3"/>
          <p:cNvSpPr>
            <a:spLocks noGrp="1"/>
          </p:cNvSpPr>
          <p:nvPr>
            <p:ph type="sldNum" sz="quarter" idx="12"/>
          </p:nvPr>
        </p:nvSpPr>
        <p:spPr/>
        <p:txBody>
          <a:bodyPr/>
          <a:lstStyle/>
          <a:p>
            <a:pPr>
              <a:defRPr/>
            </a:pPr>
            <a:fld id="{3464530E-D695-45C9-AFB6-E411BBE0972A}" type="slidenum">
              <a:rPr lang="en-US" smtClean="0"/>
              <a:pPr>
                <a:defRPr/>
              </a:pPr>
              <a:t>9</a:t>
            </a:fld>
            <a:endParaRPr lang="en-US" dirty="0"/>
          </a:p>
        </p:txBody>
      </p:sp>
      <p:sp>
        <p:nvSpPr>
          <p:cNvPr id="6" name="Content Placeholder 2"/>
          <p:cNvSpPr>
            <a:spLocks noGrp="1"/>
          </p:cNvSpPr>
          <p:nvPr>
            <p:ph sz="half" idx="1"/>
          </p:nvPr>
        </p:nvSpPr>
        <p:spPr>
          <a:xfrm>
            <a:off x="452892" y="1351145"/>
            <a:ext cx="8310107" cy="5008472"/>
          </a:xfrm>
        </p:spPr>
        <p:txBody>
          <a:bodyPr/>
          <a:lstStyle/>
          <a:p>
            <a:pPr marL="0" indent="0">
              <a:spcAft>
                <a:spcPts val="1200"/>
              </a:spcAft>
              <a:buNone/>
            </a:pPr>
            <a:endParaRPr lang="en-US" dirty="0"/>
          </a:p>
          <a:p>
            <a:endParaRPr lang="en-US" dirty="0"/>
          </a:p>
        </p:txBody>
      </p:sp>
      <p:sp>
        <p:nvSpPr>
          <p:cNvPr id="3" name="TextBox 2"/>
          <p:cNvSpPr txBox="1"/>
          <p:nvPr/>
        </p:nvSpPr>
        <p:spPr>
          <a:xfrm>
            <a:off x="525384" y="1285446"/>
            <a:ext cx="8093231" cy="769441"/>
          </a:xfrm>
          <a:prstGeom prst="rect">
            <a:avLst/>
          </a:prstGeom>
          <a:noFill/>
        </p:spPr>
        <p:txBody>
          <a:bodyPr wrap="square" rtlCol="0">
            <a:spAutoFit/>
          </a:bodyPr>
          <a:lstStyle/>
          <a:p>
            <a:r>
              <a:rPr lang="en-US" sz="2400" u="sng" dirty="0"/>
              <a:t>SPEEDCHARTS</a:t>
            </a:r>
          </a:p>
          <a:p>
            <a:r>
              <a:rPr lang="en-US" dirty="0"/>
              <a:t>	</a:t>
            </a:r>
          </a:p>
        </p:txBody>
      </p:sp>
      <p:sp>
        <p:nvSpPr>
          <p:cNvPr id="7" name="TextBox 6">
            <a:extLst>
              <a:ext uri="{FF2B5EF4-FFF2-40B4-BE49-F238E27FC236}">
                <a16:creationId xmlns:a16="http://schemas.microsoft.com/office/drawing/2014/main" id="{5A9109CA-13C7-4F31-B3AD-4F0FB2227E6C}"/>
              </a:ext>
            </a:extLst>
          </p:cNvPr>
          <p:cNvSpPr txBox="1"/>
          <p:nvPr/>
        </p:nvSpPr>
        <p:spPr>
          <a:xfrm>
            <a:off x="4073955" y="1839281"/>
            <a:ext cx="1965658" cy="646331"/>
          </a:xfrm>
          <a:prstGeom prst="rect">
            <a:avLst/>
          </a:prstGeom>
          <a:noFill/>
        </p:spPr>
        <p:txBody>
          <a:bodyPr wrap="square" rtlCol="0">
            <a:spAutoFit/>
          </a:bodyPr>
          <a:lstStyle/>
          <a:p>
            <a:r>
              <a:rPr lang="en-US" sz="3600" dirty="0"/>
              <a:t>_AXXX_</a:t>
            </a:r>
          </a:p>
        </p:txBody>
      </p:sp>
      <p:sp>
        <p:nvSpPr>
          <p:cNvPr id="8" name="Left Brace 7">
            <a:extLst>
              <a:ext uri="{FF2B5EF4-FFF2-40B4-BE49-F238E27FC236}">
                <a16:creationId xmlns:a16="http://schemas.microsoft.com/office/drawing/2014/main" id="{DF894681-FF61-469E-ADF5-4B918212D0F5}"/>
              </a:ext>
            </a:extLst>
          </p:cNvPr>
          <p:cNvSpPr/>
          <p:nvPr/>
        </p:nvSpPr>
        <p:spPr bwMode="auto">
          <a:xfrm>
            <a:off x="1877352" y="2435703"/>
            <a:ext cx="2168666" cy="220921"/>
          </a:xfrm>
          <a:prstGeom prst="leftBrac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9" name="Arrow: Down 8">
            <a:extLst>
              <a:ext uri="{FF2B5EF4-FFF2-40B4-BE49-F238E27FC236}">
                <a16:creationId xmlns:a16="http://schemas.microsoft.com/office/drawing/2014/main" id="{1DA2DA4E-5655-43E8-9C6E-7800F06FE411}"/>
              </a:ext>
            </a:extLst>
          </p:cNvPr>
          <p:cNvSpPr/>
          <p:nvPr/>
        </p:nvSpPr>
        <p:spPr bwMode="auto">
          <a:xfrm>
            <a:off x="2893865" y="2630562"/>
            <a:ext cx="484632" cy="978408"/>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10" name="TextBox 9">
            <a:extLst>
              <a:ext uri="{FF2B5EF4-FFF2-40B4-BE49-F238E27FC236}">
                <a16:creationId xmlns:a16="http://schemas.microsoft.com/office/drawing/2014/main" id="{FD5C3415-2645-49F1-87EC-7005C161F69A}"/>
              </a:ext>
            </a:extLst>
          </p:cNvPr>
          <p:cNvSpPr txBox="1"/>
          <p:nvPr/>
        </p:nvSpPr>
        <p:spPr>
          <a:xfrm>
            <a:off x="2112467" y="3702479"/>
            <a:ext cx="1933551" cy="400110"/>
          </a:xfrm>
          <a:prstGeom prst="rect">
            <a:avLst/>
          </a:prstGeom>
          <a:noFill/>
        </p:spPr>
        <p:txBody>
          <a:bodyPr wrap="square" rtlCol="0">
            <a:spAutoFit/>
          </a:bodyPr>
          <a:lstStyle/>
          <a:p>
            <a:pPr algn="ctr"/>
            <a:r>
              <a:rPr lang="en-US" dirty="0"/>
              <a:t>DEPT ID</a:t>
            </a:r>
          </a:p>
        </p:txBody>
      </p:sp>
      <p:sp>
        <p:nvSpPr>
          <p:cNvPr id="11" name="Arrow: Down 10">
            <a:extLst>
              <a:ext uri="{FF2B5EF4-FFF2-40B4-BE49-F238E27FC236}">
                <a16:creationId xmlns:a16="http://schemas.microsoft.com/office/drawing/2014/main" id="{C0111F9A-E8FE-4680-9759-1B745D77EFE8}"/>
              </a:ext>
            </a:extLst>
          </p:cNvPr>
          <p:cNvSpPr/>
          <p:nvPr/>
        </p:nvSpPr>
        <p:spPr bwMode="auto">
          <a:xfrm>
            <a:off x="4814468" y="2489279"/>
            <a:ext cx="484632" cy="978408"/>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851EE0E0-B6D6-4FBB-8AB2-0A8BF40B7C16}"/>
              </a:ext>
            </a:extLst>
          </p:cNvPr>
          <p:cNvSpPr txBox="1"/>
          <p:nvPr/>
        </p:nvSpPr>
        <p:spPr>
          <a:xfrm>
            <a:off x="4343513" y="3739178"/>
            <a:ext cx="1508941" cy="400110"/>
          </a:xfrm>
          <a:prstGeom prst="rect">
            <a:avLst/>
          </a:prstGeom>
          <a:noFill/>
        </p:spPr>
        <p:txBody>
          <a:bodyPr wrap="square" rtlCol="0">
            <a:spAutoFit/>
          </a:bodyPr>
          <a:lstStyle/>
          <a:p>
            <a:r>
              <a:rPr lang="en-US" dirty="0"/>
              <a:t>PROGRAM</a:t>
            </a:r>
          </a:p>
        </p:txBody>
      </p:sp>
      <p:sp>
        <p:nvSpPr>
          <p:cNvPr id="13" name="Arrow: Down 12">
            <a:extLst>
              <a:ext uri="{FF2B5EF4-FFF2-40B4-BE49-F238E27FC236}">
                <a16:creationId xmlns:a16="http://schemas.microsoft.com/office/drawing/2014/main" id="{1187F597-4C64-4120-AAC0-4164E8F0CBAC}"/>
              </a:ext>
            </a:extLst>
          </p:cNvPr>
          <p:cNvSpPr/>
          <p:nvPr/>
        </p:nvSpPr>
        <p:spPr bwMode="auto">
          <a:xfrm>
            <a:off x="6244675" y="2592109"/>
            <a:ext cx="484632" cy="978408"/>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14" name="TextBox 13">
            <a:extLst>
              <a:ext uri="{FF2B5EF4-FFF2-40B4-BE49-F238E27FC236}">
                <a16:creationId xmlns:a16="http://schemas.microsoft.com/office/drawing/2014/main" id="{C2AAC82F-2D1D-4E89-8954-BCD4FF899AD4}"/>
              </a:ext>
            </a:extLst>
          </p:cNvPr>
          <p:cNvSpPr txBox="1"/>
          <p:nvPr/>
        </p:nvSpPr>
        <p:spPr>
          <a:xfrm>
            <a:off x="5919547" y="3702479"/>
            <a:ext cx="1508941" cy="400110"/>
          </a:xfrm>
          <a:prstGeom prst="rect">
            <a:avLst/>
          </a:prstGeom>
          <a:noFill/>
        </p:spPr>
        <p:txBody>
          <a:bodyPr wrap="square" rtlCol="0">
            <a:spAutoFit/>
          </a:bodyPr>
          <a:lstStyle/>
          <a:p>
            <a:r>
              <a:rPr lang="en-US" dirty="0"/>
              <a:t>FUND</a:t>
            </a:r>
          </a:p>
        </p:txBody>
      </p:sp>
      <p:sp>
        <p:nvSpPr>
          <p:cNvPr id="15" name="TextBox 14">
            <a:extLst>
              <a:ext uri="{FF2B5EF4-FFF2-40B4-BE49-F238E27FC236}">
                <a16:creationId xmlns:a16="http://schemas.microsoft.com/office/drawing/2014/main" id="{5F0D21D6-7A23-4FC6-9191-F8ADA29029EF}"/>
              </a:ext>
            </a:extLst>
          </p:cNvPr>
          <p:cNvSpPr txBox="1"/>
          <p:nvPr/>
        </p:nvSpPr>
        <p:spPr>
          <a:xfrm>
            <a:off x="1956362" y="4372388"/>
            <a:ext cx="5470216" cy="646331"/>
          </a:xfrm>
          <a:prstGeom prst="rect">
            <a:avLst/>
          </a:prstGeom>
          <a:noFill/>
          <a:ln w="38100">
            <a:solidFill>
              <a:schemeClr val="tx2"/>
            </a:solidFill>
          </a:ln>
        </p:spPr>
        <p:txBody>
          <a:bodyPr wrap="square" rtlCol="0">
            <a:spAutoFit/>
          </a:bodyPr>
          <a:lstStyle/>
          <a:p>
            <a:pPr algn="ctr"/>
            <a:r>
              <a:rPr lang="en-US" sz="3600" dirty="0"/>
              <a:t>XXXXXXXF2X</a:t>
            </a:r>
          </a:p>
        </p:txBody>
      </p:sp>
      <p:sp>
        <p:nvSpPr>
          <p:cNvPr id="5" name="Rectangle 4">
            <a:extLst>
              <a:ext uri="{FF2B5EF4-FFF2-40B4-BE49-F238E27FC236}">
                <a16:creationId xmlns:a16="http://schemas.microsoft.com/office/drawing/2014/main" id="{F0A1633D-2F12-4630-9A87-FE08397171C7}"/>
              </a:ext>
            </a:extLst>
          </p:cNvPr>
          <p:cNvSpPr/>
          <p:nvPr/>
        </p:nvSpPr>
        <p:spPr bwMode="auto">
          <a:xfrm>
            <a:off x="1956362" y="1935332"/>
            <a:ext cx="2168666" cy="57883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sp>
        <p:nvSpPr>
          <p:cNvPr id="17" name="TextBox 16">
            <a:extLst>
              <a:ext uri="{FF2B5EF4-FFF2-40B4-BE49-F238E27FC236}">
                <a16:creationId xmlns:a16="http://schemas.microsoft.com/office/drawing/2014/main" id="{970DFA18-881A-4FDA-BDBA-8F61D3664199}"/>
              </a:ext>
            </a:extLst>
          </p:cNvPr>
          <p:cNvSpPr txBox="1"/>
          <p:nvPr/>
        </p:nvSpPr>
        <p:spPr>
          <a:xfrm>
            <a:off x="1798787" y="1866621"/>
            <a:ext cx="2326242" cy="646331"/>
          </a:xfrm>
          <a:prstGeom prst="rect">
            <a:avLst/>
          </a:prstGeom>
          <a:noFill/>
          <a:ln w="31750">
            <a:solidFill>
              <a:schemeClr val="tx2"/>
            </a:solidFill>
          </a:ln>
        </p:spPr>
        <p:txBody>
          <a:bodyPr wrap="square" rtlCol="0">
            <a:spAutoFit/>
          </a:bodyPr>
          <a:lstStyle/>
          <a:p>
            <a:r>
              <a:rPr lang="en-US" sz="3600" dirty="0"/>
              <a:t>XXXXXXX</a:t>
            </a:r>
          </a:p>
        </p:txBody>
      </p:sp>
      <p:sp>
        <p:nvSpPr>
          <p:cNvPr id="18" name="TextBox 17">
            <a:extLst>
              <a:ext uri="{FF2B5EF4-FFF2-40B4-BE49-F238E27FC236}">
                <a16:creationId xmlns:a16="http://schemas.microsoft.com/office/drawing/2014/main" id="{7290BDD9-A9A3-4003-8C9E-CB6EA28C7279}"/>
              </a:ext>
            </a:extLst>
          </p:cNvPr>
          <p:cNvSpPr txBox="1"/>
          <p:nvPr/>
        </p:nvSpPr>
        <p:spPr>
          <a:xfrm>
            <a:off x="6056325" y="1828513"/>
            <a:ext cx="832747" cy="646331"/>
          </a:xfrm>
          <a:prstGeom prst="rect">
            <a:avLst/>
          </a:prstGeom>
          <a:noFill/>
          <a:ln w="34925">
            <a:solidFill>
              <a:schemeClr val="tx2"/>
            </a:solidFill>
          </a:ln>
        </p:spPr>
        <p:txBody>
          <a:bodyPr wrap="square" rtlCol="0">
            <a:spAutoFit/>
          </a:bodyPr>
          <a:lstStyle/>
          <a:p>
            <a:r>
              <a:rPr lang="en-US" sz="3600" dirty="0"/>
              <a:t>2X</a:t>
            </a:r>
          </a:p>
        </p:txBody>
      </p:sp>
      <p:sp>
        <p:nvSpPr>
          <p:cNvPr id="19" name="TextBox 18">
            <a:extLst>
              <a:ext uri="{FF2B5EF4-FFF2-40B4-BE49-F238E27FC236}">
                <a16:creationId xmlns:a16="http://schemas.microsoft.com/office/drawing/2014/main" id="{B0801328-769D-40E8-B23E-2D68B76711DF}"/>
              </a:ext>
            </a:extLst>
          </p:cNvPr>
          <p:cNvSpPr txBox="1"/>
          <p:nvPr/>
        </p:nvSpPr>
        <p:spPr>
          <a:xfrm>
            <a:off x="6835354" y="1828512"/>
            <a:ext cx="832747" cy="646331"/>
          </a:xfrm>
          <a:prstGeom prst="rect">
            <a:avLst/>
          </a:prstGeom>
          <a:noFill/>
        </p:spPr>
        <p:txBody>
          <a:bodyPr wrap="square" rtlCol="0">
            <a:spAutoFit/>
          </a:bodyPr>
          <a:lstStyle/>
          <a:p>
            <a:r>
              <a:rPr lang="en-US" sz="3600" dirty="0"/>
              <a:t>XX</a:t>
            </a:r>
          </a:p>
        </p:txBody>
      </p:sp>
    </p:spTree>
    <p:extLst>
      <p:ext uri="{BB962C8B-B14F-4D97-AF65-F5344CB8AC3E}">
        <p14:creationId xmlns:p14="http://schemas.microsoft.com/office/powerpoint/2010/main" val="1776920690"/>
      </p:ext>
    </p:extLst>
  </p:cSld>
  <p:clrMapOvr>
    <a:masterClrMapping/>
  </p:clrMapOvr>
</p:sld>
</file>

<file path=ppt/theme/theme1.xml><?xml version="1.0" encoding="utf-8"?>
<a:theme xmlns:a="http://schemas.openxmlformats.org/drawingml/2006/main" name="Dark-Blue-Vertical-PPT-Template">
  <a:themeElements>
    <a:clrScheme name="Custom 1">
      <a:dk1>
        <a:srgbClr val="003366"/>
      </a:dk1>
      <a:lt1>
        <a:srgbClr val="FFFFFF"/>
      </a:lt1>
      <a:dk2>
        <a:srgbClr val="0066B3"/>
      </a:dk2>
      <a:lt2>
        <a:srgbClr val="C3B8B2"/>
      </a:lt2>
      <a:accent1>
        <a:srgbClr val="FBB040"/>
      </a:accent1>
      <a:accent2>
        <a:srgbClr val="F07F09"/>
      </a:accent2>
      <a:accent3>
        <a:srgbClr val="B1541F"/>
      </a:accent3>
      <a:accent4>
        <a:srgbClr val="00ABA3"/>
      </a:accent4>
      <a:accent5>
        <a:srgbClr val="009DDC"/>
      </a:accent5>
      <a:accent6>
        <a:srgbClr val="0066B3"/>
      </a:accent6>
      <a:hlink>
        <a:srgbClr val="FFCC00"/>
      </a:hlink>
      <a:folHlink>
        <a:srgbClr val="00853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NAU_Preside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U_Presiden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U_Presiden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U_Presiden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U_Presiden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U_Presiden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U_President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U_Presiden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U_Presiden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U_Presiden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U_Presiden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U_Presiden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ark-Blue-Vertical-PPT-Template">
  <a:themeElements>
    <a:clrScheme name="Custom 1">
      <a:dk1>
        <a:srgbClr val="003366"/>
      </a:dk1>
      <a:lt1>
        <a:srgbClr val="FFFFFF"/>
      </a:lt1>
      <a:dk2>
        <a:srgbClr val="0066B3"/>
      </a:dk2>
      <a:lt2>
        <a:srgbClr val="C3B8B2"/>
      </a:lt2>
      <a:accent1>
        <a:srgbClr val="FBB040"/>
      </a:accent1>
      <a:accent2>
        <a:srgbClr val="F07F09"/>
      </a:accent2>
      <a:accent3>
        <a:srgbClr val="B1541F"/>
      </a:accent3>
      <a:accent4>
        <a:srgbClr val="00ABA3"/>
      </a:accent4>
      <a:accent5>
        <a:srgbClr val="009DDC"/>
      </a:accent5>
      <a:accent6>
        <a:srgbClr val="0066B3"/>
      </a:accent6>
      <a:hlink>
        <a:srgbClr val="FFCC00"/>
      </a:hlink>
      <a:folHlink>
        <a:srgbClr val="00853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NAU_Preside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U_Presiden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U_Presiden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U_Presiden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U_Presiden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U_Presiden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U_President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U_Presiden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U_Presiden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U_Presiden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U_Presiden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U_Presiden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28780676CD2B49A33C0C7F0C7259DF" ma:contentTypeVersion="11" ma:contentTypeDescription="Create a new document." ma:contentTypeScope="" ma:versionID="413f933ff0d9360770cc8edee05b2133">
  <xsd:schema xmlns:xsd="http://www.w3.org/2001/XMLSchema" xmlns:xs="http://www.w3.org/2001/XMLSchema" xmlns:p="http://schemas.microsoft.com/office/2006/metadata/properties" xmlns:ns3="24e91072-de7f-44ae-978a-f34f239c3490" xmlns:ns4="8dad8a64-b395-4f8e-9e9f-c91e7293cc82" targetNamespace="http://schemas.microsoft.com/office/2006/metadata/properties" ma:root="true" ma:fieldsID="00b6d5cd863394c07fafdaa5669a41ce" ns3:_="" ns4:_="">
    <xsd:import namespace="24e91072-de7f-44ae-978a-f34f239c3490"/>
    <xsd:import namespace="8dad8a64-b395-4f8e-9e9f-c91e7293cc8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ObjectDetectorVersions" minOccurs="0"/>
                <xsd:element ref="ns3:_activity" minOccurs="0"/>
                <xsd:element ref="ns4:SharedWithUsers" minOccurs="0"/>
                <xsd:element ref="ns4:SharedWithDetails" minOccurs="0"/>
                <xsd:element ref="ns4:SharingHintHash"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e91072-de7f-44ae-978a-f34f239c34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_activity" ma:index="14" nillable="true" ma:displayName="_activity" ma:hidden="true" ma:internalName="_activity">
      <xsd:simpleType>
        <xsd:restriction base="dms:Note"/>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dad8a64-b395-4f8e-9e9f-c91e7293cc8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4e91072-de7f-44ae-978a-f34f239c3490" xsi:nil="true"/>
  </documentManagement>
</p:properties>
</file>

<file path=customXml/itemProps1.xml><?xml version="1.0" encoding="utf-8"?>
<ds:datastoreItem xmlns:ds="http://schemas.openxmlformats.org/officeDocument/2006/customXml" ds:itemID="{E9EAD9E6-7C53-4C3D-8543-DEF788A134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e91072-de7f-44ae-978a-f34f239c3490"/>
    <ds:schemaRef ds:uri="8dad8a64-b395-4f8e-9e9f-c91e7293cc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5AA786-74E1-467E-903B-B217B0C1192F}">
  <ds:schemaRefs>
    <ds:schemaRef ds:uri="http://schemas.microsoft.com/sharepoint/v3/contenttype/forms"/>
  </ds:schemaRefs>
</ds:datastoreItem>
</file>

<file path=customXml/itemProps3.xml><?xml version="1.0" encoding="utf-8"?>
<ds:datastoreItem xmlns:ds="http://schemas.openxmlformats.org/officeDocument/2006/customXml" ds:itemID="{B11E0674-A04F-48E0-A19C-6D95F5FB5635}">
  <ds:schemaRefs>
    <ds:schemaRef ds:uri="http://purl.org/dc/dcmitype/"/>
    <ds:schemaRef ds:uri="http://schemas.openxmlformats.org/package/2006/metadata/core-properties"/>
    <ds:schemaRef ds:uri="http://www.w3.org/XML/1998/namespace"/>
    <ds:schemaRef ds:uri="http://purl.org/dc/terms/"/>
    <ds:schemaRef ds:uri="http://purl.org/dc/elements/1.1/"/>
    <ds:schemaRef ds:uri="8dad8a64-b395-4f8e-9e9f-c91e7293cc82"/>
    <ds:schemaRef ds:uri="http://schemas.microsoft.com/office/2006/documentManagement/types"/>
    <ds:schemaRef ds:uri="http://schemas.microsoft.com/office/infopath/2007/PartnerControls"/>
    <ds:schemaRef ds:uri="24e91072-de7f-44ae-978a-f34f239c349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8285</TotalTime>
  <Words>1498</Words>
  <Application>Microsoft Office PowerPoint</Application>
  <PresentationFormat>On-screen Show (4:3)</PresentationFormat>
  <Paragraphs>375</Paragraphs>
  <Slides>27</Slides>
  <Notes>27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Arial</vt:lpstr>
      <vt:lpstr>Arial Hebrew Scholar</vt:lpstr>
      <vt:lpstr>Calibri</vt:lpstr>
      <vt:lpstr>Rial</vt:lpstr>
      <vt:lpstr>Times</vt:lpstr>
      <vt:lpstr>Times New Roman</vt:lpstr>
      <vt:lpstr>Dark-Blue-Vertical-PPT-Template</vt:lpstr>
      <vt:lpstr>1_Dark-Blue-Vertical-PPT-Template</vt:lpstr>
      <vt:lpstr>FY26 Budget Kickoff March 2025</vt:lpstr>
      <vt:lpstr>agenda</vt:lpstr>
      <vt:lpstr> looking at fy26</vt:lpstr>
      <vt:lpstr>budget oversight roles</vt:lpstr>
      <vt:lpstr>Fy26 budget timeline</vt:lpstr>
      <vt:lpstr>Fy26 budget process – fy26 financial tree in people soft financial</vt:lpstr>
      <vt:lpstr> account structure: funds</vt:lpstr>
      <vt:lpstr> account structure: program codes</vt:lpstr>
      <vt:lpstr> account structure: speedcharts</vt:lpstr>
      <vt:lpstr>account structure: revenue classes</vt:lpstr>
      <vt:lpstr> account structure: expenses classes</vt:lpstr>
      <vt:lpstr>fy26 budget process – fy26 account classes</vt:lpstr>
      <vt:lpstr>fy26 budget process fy25 year-end estimates</vt:lpstr>
      <vt:lpstr>fy26 budget process – position budgeting</vt:lpstr>
      <vt:lpstr>fy26 budget process – vacant positions</vt:lpstr>
      <vt:lpstr>Fy26 budget process – position budgeting</vt:lpstr>
      <vt:lpstr>fy26 budget process– local fy26 revenue budget</vt:lpstr>
      <vt:lpstr>fy26 budget process – Local fy26 expense budget</vt:lpstr>
      <vt:lpstr>fy26 budget process – Local fy26 expense budget</vt:lpstr>
      <vt:lpstr>fy26 budget process – Local fy26 expense budget</vt:lpstr>
      <vt:lpstr>fy26 Budget Process – Local fy26 expense budget</vt:lpstr>
      <vt:lpstr>fy26 budget process – Local fy26 transfer budget</vt:lpstr>
      <vt:lpstr>fy26 budget process – local fy26 transfer budget</vt:lpstr>
      <vt:lpstr>fy26 budget process – state fy26</vt:lpstr>
      <vt:lpstr>FY26 RATES</vt:lpstr>
      <vt:lpstr>FY25 Rates</vt:lpstr>
      <vt:lpstr>QUESTIONS AND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New leader orientation!</dc:title>
  <dc:creator>Cassandra Anderson</dc:creator>
  <cp:lastModifiedBy>Megan R Cunningham</cp:lastModifiedBy>
  <cp:revision>386</cp:revision>
  <cp:lastPrinted>2025-03-25T18:15:19Z</cp:lastPrinted>
  <dcterms:created xsi:type="dcterms:W3CDTF">2014-02-19T16:49:03Z</dcterms:created>
  <dcterms:modified xsi:type="dcterms:W3CDTF">2025-03-26T20:36:02Z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0x0101005828780676CD2B49A33C0C7F0C7259DF</vt:lpwstr>
  </property>
</Properties>
</file>