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77" r:id="rId2"/>
  </p:sldMasterIdLst>
  <p:notesMasterIdLst>
    <p:notesMasterId r:id="rId21"/>
  </p:notesMasterIdLst>
  <p:handoutMasterIdLst>
    <p:handoutMasterId r:id="rId22"/>
  </p:handoutMasterIdLst>
  <p:sldIdLst>
    <p:sldId id="256" r:id="rId3"/>
    <p:sldId id="320" r:id="rId4"/>
    <p:sldId id="444" r:id="rId5"/>
    <p:sldId id="446" r:id="rId6"/>
    <p:sldId id="449" r:id="rId7"/>
    <p:sldId id="448" r:id="rId8"/>
    <p:sldId id="450" r:id="rId9"/>
    <p:sldId id="451" r:id="rId10"/>
    <p:sldId id="452" r:id="rId11"/>
    <p:sldId id="453" r:id="rId12"/>
    <p:sldId id="454" r:id="rId13"/>
    <p:sldId id="432" r:id="rId14"/>
    <p:sldId id="436" r:id="rId15"/>
    <p:sldId id="435" r:id="rId16"/>
    <p:sldId id="433" r:id="rId17"/>
    <p:sldId id="437" r:id="rId18"/>
    <p:sldId id="438" r:id="rId19"/>
    <p:sldId id="439" r:id="rId2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03D"/>
    <a:srgbClr val="003264"/>
    <a:srgbClr val="CC99FF"/>
    <a:srgbClr val="FF6600"/>
    <a:srgbClr val="F1AB1F"/>
    <a:srgbClr val="FBCE20"/>
    <a:srgbClr val="003D7C"/>
    <a:srgbClr val="010000"/>
    <a:srgbClr val="619080"/>
    <a:srgbClr val="99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5" autoAdjust="0"/>
    <p:restoredTop sz="88951" autoAdjust="0"/>
  </p:normalViewPr>
  <p:slideViewPr>
    <p:cSldViewPr snapToGrid="0">
      <p:cViewPr varScale="1">
        <p:scale>
          <a:sx n="84" d="100"/>
          <a:sy n="84" d="100"/>
        </p:scale>
        <p:origin x="23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t" anchorCtr="0" compatLnSpc="1">
            <a:prstTxWarp prst="textNoShape">
              <a:avLst/>
            </a:prstTxWarp>
          </a:bodyPr>
          <a:lstStyle>
            <a:lvl1pPr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t" anchorCtr="0" compatLnSpc="1">
            <a:prstTxWarp prst="textNoShape">
              <a:avLst/>
            </a:prstTxWarp>
          </a:bodyPr>
          <a:lstStyle>
            <a:lvl1pPr algn="r"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b" anchorCtr="0" compatLnSpc="1">
            <a:prstTxWarp prst="textNoShape">
              <a:avLst/>
            </a:prstTxWarp>
          </a:bodyPr>
          <a:lstStyle>
            <a:lvl1pPr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b" anchorCtr="0" compatLnSpc="1">
            <a:prstTxWarp prst="textNoShape">
              <a:avLst/>
            </a:prstTxWarp>
          </a:bodyPr>
          <a:lstStyle>
            <a:lvl1pPr algn="r"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4E61F8C-8B83-46FD-924E-318F610A7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>
            <a:lvl1pPr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>
            <a:lvl1pPr algn="r"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8013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b" anchorCtr="0" compatLnSpc="1">
            <a:prstTxWarp prst="textNoShape">
              <a:avLst/>
            </a:prstTxWarp>
          </a:bodyPr>
          <a:lstStyle>
            <a:lvl1pPr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b" anchorCtr="0" compatLnSpc="1">
            <a:prstTxWarp prst="textNoShape">
              <a:avLst/>
            </a:prstTxWarp>
          </a:bodyPr>
          <a:lstStyle>
            <a:lvl1pPr algn="r"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DB9721C8-080E-4AE7-89F7-91517324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6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18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9721C8-080E-4AE7-89F7-9151732499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5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5146160" y="-5146153"/>
            <a:ext cx="1899681" cy="12192005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6085317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661592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509285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5943600" y="609600"/>
            <a:ext cx="304800" cy="12192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37" y="378615"/>
            <a:ext cx="2051227" cy="10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5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7287"/>
            <a:ext cx="11074400" cy="990600"/>
          </a:xfrm>
        </p:spPr>
        <p:txBody>
          <a:bodyPr anchor="ctr"/>
          <a:lstStyle>
            <a:lvl1pPr>
              <a:defRPr sz="2800" cap="sm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8555"/>
            <a:ext cx="11074400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530E-D695-45C9-AFB6-E411BBE09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6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358557"/>
            <a:ext cx="5442095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557"/>
            <a:ext cx="5486400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9D31-C077-4F1D-9A24-5EC35A00F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57" y="1351145"/>
            <a:ext cx="5500347" cy="5008472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51145"/>
            <a:ext cx="5485716" cy="243902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2" y="3868933"/>
            <a:ext cx="5485716" cy="2490685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9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2BB6-1A9C-452C-B494-FBD8DDF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860" y="1301923"/>
            <a:ext cx="5434711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01923"/>
            <a:ext cx="5485716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3860" y="3937846"/>
            <a:ext cx="5434711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2" y="3937846"/>
            <a:ext cx="5485716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E62A-80FB-44D8-8A0D-CECAD572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603861" y="1348711"/>
            <a:ext cx="11079457" cy="501090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dirty="0"/>
              <a:t>Table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80C0-0ACE-425D-849B-9C4339D9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62" y="4800601"/>
            <a:ext cx="8913452" cy="566739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4663" y="612775"/>
            <a:ext cx="8913452" cy="41148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4662" y="5367339"/>
            <a:ext cx="8913452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6E3-BCC5-4306-8204-3518F102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3589150" y="-1744853"/>
            <a:ext cx="5013700" cy="12192009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6085317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509981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357674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5943596" y="609594"/>
            <a:ext cx="304800" cy="12192012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5400000">
            <a:off x="5174104" y="-5173594"/>
            <a:ext cx="1843787" cy="12192009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376092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77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5943601" y="609599"/>
            <a:ext cx="304800" cy="12192003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5400000">
            <a:off x="5171221" y="-5176482"/>
            <a:ext cx="1843787" cy="12197783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6085317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661592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509285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376092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15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2667000" y="-2667000"/>
            <a:ext cx="6858000" cy="12192001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659971"/>
            <a:ext cx="9652000" cy="2819400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3707969"/>
            <a:ext cx="9652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5174105" y="-159891"/>
            <a:ext cx="1843787" cy="12192004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48800" y="6400800"/>
            <a:ext cx="2540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5383669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89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5171219" y="-162779"/>
            <a:ext cx="1843787" cy="12197776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48800" y="6400800"/>
            <a:ext cx="2540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659972"/>
            <a:ext cx="9652000" cy="2582077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3362155"/>
            <a:ext cx="9652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 rot="5400000">
            <a:off x="6035773" y="-1072646"/>
            <a:ext cx="114680" cy="1219778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531" y="5383669"/>
            <a:ext cx="2050456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5206785" y="-127215"/>
            <a:ext cx="1778430" cy="12192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659972"/>
            <a:ext cx="9652000" cy="2582077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3362155"/>
            <a:ext cx="9652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48800" y="6400800"/>
            <a:ext cx="2540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6038660" y="-1069756"/>
            <a:ext cx="114680" cy="12192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5846908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73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 rot="5400000">
            <a:off x="5551965" y="217973"/>
            <a:ext cx="1088067" cy="12192003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88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2667000" y="-2667000"/>
            <a:ext cx="6858000" cy="12192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579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" y="2"/>
            <a:ext cx="12192000" cy="57699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 rot="5400000">
            <a:off x="5551968" y="217971"/>
            <a:ext cx="1088067" cy="12192000"/>
          </a:xfrm>
          <a:prstGeom prst="rect">
            <a:avLst/>
          </a:prstGeom>
          <a:solidFill>
            <a:srgbClr val="F1AB1F"/>
          </a:solidFill>
          <a:ln w="9525">
            <a:solidFill>
              <a:srgbClr val="F1AB1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74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5427" y="147287"/>
            <a:ext cx="11086935" cy="990600"/>
          </a:xfrm>
        </p:spPr>
        <p:txBody>
          <a:bodyPr anchor="ctr"/>
          <a:lstStyle>
            <a:lvl1pPr>
              <a:defRPr sz="2800" cap="small" baseline="0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4" y="1358555"/>
            <a:ext cx="11086936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022016" y="6553200"/>
            <a:ext cx="2660344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425" y="6553200"/>
            <a:ext cx="6570492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49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7287"/>
            <a:ext cx="11074400" cy="990600"/>
          </a:xfrm>
        </p:spPr>
        <p:txBody>
          <a:bodyPr anchor="ctr"/>
          <a:lstStyle>
            <a:lvl1pPr>
              <a:defRPr sz="2800" cap="small" baseline="0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8555"/>
            <a:ext cx="11074400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 Hebrew Scholar" charset="-79"/>
                <a:ea typeface="Arial Hebrew Scholar" charset="-79"/>
                <a:cs typeface="Arial Hebrew Scholar" charset="-79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530E-D695-45C9-AFB6-E411BBE09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358557"/>
            <a:ext cx="5442095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557"/>
            <a:ext cx="5486400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9D31-C077-4F1D-9A24-5EC35A00F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59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57" y="1351145"/>
            <a:ext cx="5500347" cy="5008472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51145"/>
            <a:ext cx="5485716" cy="243902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2" y="3868933"/>
            <a:ext cx="5485716" cy="2490685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9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2BB6-1A9C-452C-B494-FBD8DDF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29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860" y="1301923"/>
            <a:ext cx="5434711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2" y="1301923"/>
            <a:ext cx="5485716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3860" y="3937846"/>
            <a:ext cx="5434711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2" y="3937846"/>
            <a:ext cx="5485716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E62A-80FB-44D8-8A0D-CECAD572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65435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603861" y="1348711"/>
            <a:ext cx="11079457" cy="501090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dirty="0"/>
              <a:t>Table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80C0-0ACE-425D-849B-9C4339D9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7131"/>
            <a:ext cx="110744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80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662" y="4800601"/>
            <a:ext cx="8913452" cy="566739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4663" y="612775"/>
            <a:ext cx="8913452" cy="41148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4662" y="5367339"/>
            <a:ext cx="8913452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6E3-BCC5-4306-8204-3518F102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23885" y="6553200"/>
            <a:ext cx="3858475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5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 userDrawn="1"/>
        </p:nvSpPr>
        <p:spPr bwMode="auto">
          <a:xfrm rot="5400000">
            <a:off x="2667001" y="-2666999"/>
            <a:ext cx="6857998" cy="12192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4081" y="5745753"/>
            <a:ext cx="2147776" cy="304800"/>
          </a:xfrm>
        </p:spPr>
        <p:txBody>
          <a:bodyPr anchor="ctr"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2251" y="4461865"/>
            <a:ext cx="9652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2309558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37" y="378615"/>
            <a:ext cx="2051227" cy="10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7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5551966" y="217966"/>
            <a:ext cx="1088066" cy="12192003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 rot="5400000">
            <a:off x="5551971" y="217971"/>
            <a:ext cx="1088058" cy="12192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CC00"/>
                </a:solidFill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7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2667000" y="-2667000"/>
            <a:ext cx="6858000" cy="12192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2667000" y="-2667000"/>
            <a:ext cx="6858000" cy="12192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62251" y="1921457"/>
            <a:ext cx="9652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73" y="6190083"/>
            <a:ext cx="6740556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1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5551966" y="217966"/>
            <a:ext cx="1088066" cy="12192003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" y="2"/>
            <a:ext cx="12192000" cy="57699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3" y="6190082"/>
            <a:ext cx="6740595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12192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5427" y="147287"/>
            <a:ext cx="11086935" cy="990600"/>
          </a:xfrm>
        </p:spPr>
        <p:txBody>
          <a:bodyPr anchor="ctr"/>
          <a:lstStyle>
            <a:lvl1pPr>
              <a:defRPr sz="2800" cap="sm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4" y="1358555"/>
            <a:ext cx="11086936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022016" y="6553200"/>
            <a:ext cx="2660344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5425" y="6553200"/>
            <a:ext cx="6570492" cy="304800"/>
          </a:xfrm>
          <a:ln/>
        </p:spPr>
        <p:txBody>
          <a:bodyPr/>
          <a:lstStyle>
            <a:lvl1pPr>
              <a:defRPr>
                <a:solidFill>
                  <a:srgbClr val="1B203D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5400000">
            <a:off x="5829300" y="495300"/>
            <a:ext cx="533400" cy="12192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 dirty="0"/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 rot="5400000">
            <a:off x="5527057" y="-5527061"/>
            <a:ext cx="1137884" cy="12192003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7284"/>
            <a:ext cx="1107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68403"/>
            <a:ext cx="11074400" cy="495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97629" y="6553200"/>
            <a:ext cx="388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 b="1" i="0" u="none" kern="1500" cap="all" spc="15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3173" y="65532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 b="1" i="0" u="none" kern="1500" cap="all" spc="15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73929" y="65532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 b="1" i="0" u="none" cap="all">
                <a:solidFill>
                  <a:srgbClr val="1B203D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fld id="{1BD493C5-18C0-4657-ABB8-57661F65AE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106" name="Straight Connector 11"/>
          <p:cNvCxnSpPr>
            <a:cxnSpLocks noChangeShapeType="1"/>
          </p:cNvCxnSpPr>
          <p:nvPr/>
        </p:nvCxnSpPr>
        <p:spPr bwMode="auto">
          <a:xfrm>
            <a:off x="1432079" y="1137884"/>
            <a:ext cx="10353524" cy="159104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4107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11440850" y="723637"/>
            <a:ext cx="77788" cy="2116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68" r:id="rId2"/>
    <p:sldLayoutId id="2147483796" r:id="rId3"/>
    <p:sldLayoutId id="2147483745" r:id="rId4"/>
    <p:sldLayoutId id="2147483774" r:id="rId5"/>
    <p:sldLayoutId id="2147483771" r:id="rId6"/>
    <p:sldLayoutId id="2147483798" r:id="rId7"/>
    <p:sldLayoutId id="2147483770" r:id="rId8"/>
    <p:sldLayoutId id="2147483740" r:id="rId9"/>
    <p:sldLayoutId id="2147483763" r:id="rId10"/>
    <p:sldLayoutId id="2147483742" r:id="rId11"/>
    <p:sldLayoutId id="2147483752" r:id="rId12"/>
    <p:sldLayoutId id="2147483750" r:id="rId13"/>
    <p:sldLayoutId id="2147483751" r:id="rId14"/>
    <p:sldLayoutId id="2147483747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chemeClr val="bg1"/>
          </a:solidFill>
          <a:latin typeface="Arial"/>
          <a:ea typeface="+mj-ea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3264"/>
        </a:buClr>
        <a:buChar char="•"/>
        <a:defRPr sz="2100">
          <a:solidFill>
            <a:srgbClr val="1B203D"/>
          </a:solidFill>
          <a:latin typeface="Arial"/>
          <a:ea typeface="+mn-ea"/>
          <a:cs typeface="Arial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rgbClr val="1B203D"/>
          </a:solidFill>
          <a:latin typeface="Arial"/>
          <a:cs typeface="Arial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 i="0">
          <a:solidFill>
            <a:srgbClr val="1B203D"/>
          </a:solidFill>
          <a:latin typeface="Arial"/>
          <a:cs typeface="Arial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B203D"/>
          </a:solidFill>
          <a:latin typeface="Arial"/>
          <a:cs typeface="Arial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B203D"/>
          </a:solidFill>
          <a:latin typeface="Arial"/>
          <a:cs typeface="Arial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5400000">
            <a:off x="5829297" y="495298"/>
            <a:ext cx="533400" cy="12192004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 rot="5400000">
            <a:off x="5527058" y="-5527055"/>
            <a:ext cx="1137881" cy="12192003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7284"/>
            <a:ext cx="1107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68403"/>
            <a:ext cx="11074400" cy="495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97629" y="6553200"/>
            <a:ext cx="388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 b="1" i="0" u="none" kern="1500" cap="all" spc="1500">
                <a:solidFill>
                  <a:schemeClr val="bg1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3173" y="65532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 b="1" i="0" u="none" kern="1500" cap="all" spc="15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73929" y="65532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 b="1" i="0" u="none" cap="all">
                <a:solidFill>
                  <a:schemeClr val="bg1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fld id="{1BD493C5-18C0-4657-ABB8-57661F65AE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106" name="Straight Connector 11"/>
          <p:cNvCxnSpPr>
            <a:cxnSpLocks noChangeShapeType="1"/>
          </p:cNvCxnSpPr>
          <p:nvPr/>
        </p:nvCxnSpPr>
        <p:spPr bwMode="auto">
          <a:xfrm>
            <a:off x="1432079" y="1137884"/>
            <a:ext cx="10353524" cy="159104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4107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11440850" y="723637"/>
            <a:ext cx="77788" cy="2116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57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2" r:id="rId3"/>
    <p:sldLayoutId id="2147483797" r:id="rId4"/>
    <p:sldLayoutId id="2147483784" r:id="rId5"/>
    <p:sldLayoutId id="2147483785" r:id="rId6"/>
    <p:sldLayoutId id="2147483799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rgbClr val="1B203D"/>
          </a:solidFill>
          <a:latin typeface="Arial"/>
          <a:ea typeface="+mj-ea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3264"/>
        </a:buClr>
        <a:buChar char="•"/>
        <a:defRPr sz="2100">
          <a:solidFill>
            <a:srgbClr val="1B203D"/>
          </a:solidFill>
          <a:latin typeface="Arial"/>
          <a:ea typeface="+mn-ea"/>
          <a:cs typeface="Arial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rgbClr val="1B203D"/>
          </a:solidFill>
          <a:latin typeface="Arial"/>
          <a:cs typeface="Arial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 i="0">
          <a:solidFill>
            <a:srgbClr val="1B203D"/>
          </a:solidFill>
          <a:latin typeface="Arial"/>
          <a:cs typeface="Arial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B203D"/>
          </a:solidFill>
          <a:latin typeface="Arial"/>
          <a:cs typeface="Arial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B203D"/>
          </a:solidFill>
          <a:latin typeface="Arial"/>
          <a:cs typeface="Arial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76500" y="2424944"/>
            <a:ext cx="7239000" cy="2492805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Curriculum &amp; Assessment </a:t>
            </a:r>
            <a:br>
              <a:rPr lang="en-US" dirty="0"/>
            </a:br>
            <a:r>
              <a:rPr lang="en-US" dirty="0"/>
              <a:t>Coordinating Committee Meeting </a:t>
            </a:r>
            <a:br>
              <a:rPr lang="en-US" dirty="0"/>
            </a:b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October 1, 2021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3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4" y="1358555"/>
            <a:ext cx="11268916" cy="448217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Notification of Special Meeting: Oct 22 from 2 to 3--Opportunity to give feedback on new LMS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Consider making recommendations related to General Studies as advocacy to other bodies--Examine workload rules for team teaching and combined sections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Continual examination of the engagement of Latina/o issues into our curriculum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Do a check-in of a review of curricular process and how it is working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9371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4" y="1358555"/>
            <a:ext cx="11268916" cy="448217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The remaining slides are notes from previous meetings for reference.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9018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DC7C-5494-421F-91DC-F723E536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Resource Model/Metrics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5C4-B2E6-43F8-BB0C-4538FE2F1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415" y="1200624"/>
            <a:ext cx="5911514" cy="445675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Goals?</a:t>
            </a:r>
          </a:p>
          <a:p>
            <a:pPr>
              <a:buFontTx/>
              <a:buChar char="-"/>
            </a:pPr>
            <a:r>
              <a:rPr lang="en-US" sz="1800" dirty="0"/>
              <a:t>Develop metrics for credit for units teaching</a:t>
            </a:r>
          </a:p>
          <a:p>
            <a:pPr>
              <a:buFontTx/>
              <a:buChar char="-"/>
            </a:pPr>
            <a:r>
              <a:rPr lang="en-US" sz="1800" dirty="0"/>
              <a:t>Identify methods to convert sections and seats to get the capacity we need, e.g.:</a:t>
            </a:r>
          </a:p>
          <a:p>
            <a:pPr lvl="1">
              <a:buFontTx/>
              <a:buChar char="-"/>
            </a:pPr>
            <a:r>
              <a:rPr lang="en-US" sz="1500" dirty="0"/>
              <a:t>Graders</a:t>
            </a:r>
          </a:p>
          <a:p>
            <a:pPr lvl="1">
              <a:buFontTx/>
              <a:buChar char="-"/>
            </a:pPr>
            <a:r>
              <a:rPr lang="en-US" sz="1500" dirty="0"/>
              <a:t>Grad students</a:t>
            </a:r>
          </a:p>
          <a:p>
            <a:pPr>
              <a:buFontTx/>
              <a:buChar char="-"/>
            </a:pPr>
            <a:r>
              <a:rPr lang="en-US" sz="1800" dirty="0"/>
              <a:t>Capacity modeling (modalities)</a:t>
            </a:r>
          </a:p>
          <a:p>
            <a:pPr>
              <a:buFontTx/>
              <a:buChar char="-"/>
            </a:pPr>
            <a:r>
              <a:rPr lang="en-US" sz="1800" dirty="0"/>
              <a:t>Incorporate results from Degree Program work group; American Institutions Work Group; Diversity Perspectives Work Group into models</a:t>
            </a:r>
          </a:p>
          <a:p>
            <a:pPr>
              <a:buFontTx/>
              <a:buChar char="-"/>
            </a:pPr>
            <a:r>
              <a:rPr lang="en-US" sz="1800" dirty="0"/>
              <a:t>Sustaining engagement over time: Reporting to monitor maintenance</a:t>
            </a:r>
          </a:p>
          <a:p>
            <a:pPr>
              <a:buFontTx/>
              <a:buChar char="-"/>
            </a:pPr>
            <a:r>
              <a:rPr lang="en-US" sz="1800" dirty="0"/>
              <a:t>Maintenance Reporting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7E4F-63AD-430E-8AA1-FDD61B42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185" y="1137884"/>
            <a:ext cx="5486400" cy="377296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Potential Reps?</a:t>
            </a:r>
          </a:p>
          <a:p>
            <a:pPr>
              <a:buFontTx/>
              <a:buChar char="-"/>
            </a:pPr>
            <a:r>
              <a:rPr lang="en-US" sz="1800" dirty="0"/>
              <a:t>ACADA rep</a:t>
            </a:r>
          </a:p>
          <a:p>
            <a:pPr>
              <a:buFontTx/>
              <a:buChar char="-"/>
            </a:pPr>
            <a:r>
              <a:rPr lang="en-US" sz="1800" dirty="0"/>
              <a:t>AUL rep (Chairs &amp; Directors)</a:t>
            </a:r>
          </a:p>
          <a:p>
            <a:pPr>
              <a:buFontTx/>
              <a:buChar char="-"/>
            </a:pPr>
            <a:r>
              <a:rPr lang="en-US" sz="1800" dirty="0"/>
              <a:t>Dean’s Council rep</a:t>
            </a:r>
          </a:p>
          <a:p>
            <a:pPr>
              <a:buFontTx/>
              <a:buChar char="-"/>
            </a:pPr>
            <a:r>
              <a:rPr lang="en-US" sz="1800" dirty="0"/>
              <a:t>Vice Provost Team reps</a:t>
            </a:r>
          </a:p>
          <a:p>
            <a:pPr>
              <a:buFontTx/>
              <a:buChar char="-"/>
            </a:pPr>
            <a:r>
              <a:rPr lang="en-US" sz="1800" dirty="0"/>
              <a:t>Diversity Fellows rep (align with Diversity Strategic Plan)</a:t>
            </a:r>
          </a:p>
          <a:p>
            <a:pPr>
              <a:buFontTx/>
              <a:buChar char="-"/>
            </a:pPr>
            <a:r>
              <a:rPr lang="en-US" sz="1800" dirty="0"/>
              <a:t>C&amp;A w/Business Intelligence Analyst to run</a:t>
            </a:r>
          </a:p>
          <a:p>
            <a:pPr>
              <a:buFontTx/>
              <a:buChar char="-"/>
            </a:pPr>
            <a:r>
              <a:rPr lang="en-US" sz="1800" dirty="0"/>
              <a:t>AVP-CA</a:t>
            </a:r>
          </a:p>
          <a:p>
            <a:pPr>
              <a:buFontTx/>
              <a:buChar char="-"/>
            </a:pPr>
            <a:r>
              <a:rPr lang="en-US" sz="1800" dirty="0"/>
              <a:t>Director of LS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4B3-3F7F-4383-B3E3-008A5C7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9D31-C077-4F1D-9A24-5EC35A00F9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93599E8-71A0-4FA1-9343-71F8452A0759}"/>
              </a:ext>
            </a:extLst>
          </p:cNvPr>
          <p:cNvSpPr txBox="1">
            <a:spLocks/>
          </p:cNvSpPr>
          <p:nvPr/>
        </p:nvSpPr>
        <p:spPr bwMode="auto">
          <a:xfrm>
            <a:off x="232415" y="5657376"/>
            <a:ext cx="5486400" cy="6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>
                <a:solidFill>
                  <a:srgbClr val="1B203D"/>
                </a:solidFill>
                <a:latin typeface="Arial"/>
                <a:ea typeface="+mn-ea"/>
                <a:cs typeface="Arial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rgbClr val="0070C0"/>
                </a:solidFill>
                <a:latin typeface="Arial"/>
                <a:cs typeface="Arial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0070C0"/>
                </a:solidFill>
                <a:latin typeface="Arial"/>
                <a:cs typeface="Arial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Arial"/>
                <a:cs typeface="Arial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70C0"/>
                </a:solidFill>
                <a:latin typeface="Arial"/>
                <a:cs typeface="Arial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39408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DC7C-5494-421F-91DC-F723E536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Communication Planning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5C4-B2E6-43F8-BB0C-4538FE2F1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319936"/>
            <a:ext cx="5911514" cy="221333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Goals?</a:t>
            </a:r>
          </a:p>
          <a:p>
            <a:pPr>
              <a:buFontTx/>
              <a:buChar char="-"/>
            </a:pPr>
            <a:r>
              <a:rPr lang="en-US" sz="1800" dirty="0"/>
              <a:t>Develop a Communication Plan for campus</a:t>
            </a:r>
          </a:p>
          <a:p>
            <a:pPr>
              <a:buFontTx/>
              <a:buChar char="-"/>
            </a:pPr>
            <a:r>
              <a:rPr lang="en-US" sz="1800" dirty="0"/>
              <a:t>Assist with reviewing possible communications so they meet audience needs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7E4F-63AD-430E-8AA1-FDD61B42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4484" y="1268272"/>
            <a:ext cx="5486400" cy="37729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Reps?</a:t>
            </a:r>
          </a:p>
          <a:p>
            <a:pPr>
              <a:buFontTx/>
              <a:buChar char="-"/>
            </a:pPr>
            <a:r>
              <a:rPr lang="en-US" sz="1800" dirty="0"/>
              <a:t>Jermaine</a:t>
            </a:r>
          </a:p>
          <a:p>
            <a:pPr>
              <a:buFontTx/>
              <a:buChar char="-"/>
            </a:pPr>
            <a:r>
              <a:rPr lang="en-US" sz="1800" dirty="0"/>
              <a:t>Rebecca</a:t>
            </a:r>
          </a:p>
          <a:p>
            <a:pPr>
              <a:buFontTx/>
              <a:buChar char="-"/>
            </a:pPr>
            <a:r>
              <a:rPr lang="en-US" sz="1800" dirty="0"/>
              <a:t>Yvonne</a:t>
            </a:r>
          </a:p>
          <a:p>
            <a:pPr>
              <a:buFontTx/>
              <a:buChar char="-"/>
            </a:pPr>
            <a:r>
              <a:rPr lang="en-US" sz="1800" dirty="0"/>
              <a:t>Marketing</a:t>
            </a:r>
          </a:p>
          <a:p>
            <a:pPr>
              <a:buFontTx/>
              <a:buChar char="-"/>
            </a:pPr>
            <a:r>
              <a:rPr lang="en-US" sz="1800" dirty="0"/>
              <a:t>Advising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4B3-3F7F-4383-B3E3-008A5C7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9D31-C077-4F1D-9A24-5EC35A00F9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2DD4407-58F8-4924-904B-E1E8A1B9F1AC}"/>
              </a:ext>
            </a:extLst>
          </p:cNvPr>
          <p:cNvSpPr txBox="1">
            <a:spLocks/>
          </p:cNvSpPr>
          <p:nvPr/>
        </p:nvSpPr>
        <p:spPr bwMode="auto">
          <a:xfrm>
            <a:off x="657529" y="4837754"/>
            <a:ext cx="5486400" cy="6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>
                <a:solidFill>
                  <a:srgbClr val="1B203D"/>
                </a:solidFill>
                <a:latin typeface="Arial"/>
                <a:ea typeface="+mn-ea"/>
                <a:cs typeface="Arial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rgbClr val="0070C0"/>
                </a:solidFill>
                <a:latin typeface="Arial"/>
                <a:cs typeface="Arial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0070C0"/>
                </a:solidFill>
                <a:latin typeface="Arial"/>
                <a:cs typeface="Arial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Arial"/>
                <a:cs typeface="Arial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70C0"/>
                </a:solidFill>
                <a:latin typeface="Arial"/>
                <a:cs typeface="Arial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457538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DC7C-5494-421F-91DC-F723E536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Degree Programs &gt;70 Units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5C4-B2E6-43F8-BB0C-4538FE2F1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319936"/>
            <a:ext cx="5911514" cy="221333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Goals?</a:t>
            </a:r>
          </a:p>
          <a:p>
            <a:pPr>
              <a:buFontTx/>
              <a:buChar char="-"/>
            </a:pPr>
            <a:r>
              <a:rPr lang="en-US" sz="1800" dirty="0"/>
              <a:t>Review all degree programs &gt;70 units</a:t>
            </a:r>
          </a:p>
          <a:p>
            <a:pPr>
              <a:buFontTx/>
              <a:buChar char="-"/>
            </a:pPr>
            <a:r>
              <a:rPr lang="en-US" sz="1800" dirty="0"/>
              <a:t>Identify seats needed for specific course requirements—add to Resource Model Group</a:t>
            </a:r>
          </a:p>
          <a:p>
            <a:pPr>
              <a:buFontTx/>
              <a:buChar char="-"/>
            </a:pPr>
            <a:r>
              <a:rPr lang="en-US" sz="1800" dirty="0"/>
              <a:t>Listen to Diversity and General Studies and assist in making connections to Knowledge Areas and Diversity Perspectives in the major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7E4F-63AD-430E-8AA1-FDD61B42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4484" y="1268272"/>
            <a:ext cx="5486400" cy="37729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Reps?</a:t>
            </a:r>
          </a:p>
          <a:p>
            <a:pPr>
              <a:buFontTx/>
              <a:buChar char="-"/>
            </a:pPr>
            <a:r>
              <a:rPr lang="en-US" sz="1800" dirty="0"/>
              <a:t>C&amp;A reps</a:t>
            </a:r>
          </a:p>
          <a:p>
            <a:pPr>
              <a:buFontTx/>
              <a:buChar char="-"/>
            </a:pPr>
            <a:r>
              <a:rPr lang="en-US" sz="1800" dirty="0"/>
              <a:t>Advising reps</a:t>
            </a:r>
          </a:p>
          <a:p>
            <a:pPr>
              <a:buFontTx/>
              <a:buChar char="-"/>
            </a:pPr>
            <a:r>
              <a:rPr lang="en-US" sz="1800" dirty="0"/>
              <a:t>AABA/EBA reps</a:t>
            </a:r>
          </a:p>
          <a:p>
            <a:pPr>
              <a:buFontTx/>
              <a:buChar char="-"/>
            </a:pPr>
            <a:r>
              <a:rPr lang="en-US" sz="1800" dirty="0"/>
              <a:t>RO reps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Process: </a:t>
            </a:r>
          </a:p>
          <a:p>
            <a:pPr marL="0" indent="0">
              <a:buNone/>
            </a:pPr>
            <a:r>
              <a:rPr lang="en-US" sz="1800" dirty="0"/>
              <a:t>C&amp;A reps connect with academic units about degree program impacts; </a:t>
            </a:r>
          </a:p>
          <a:p>
            <a:r>
              <a:rPr lang="en-US" sz="1800" dirty="0"/>
              <a:t>Make connections to Knowledge Areas</a:t>
            </a:r>
          </a:p>
          <a:p>
            <a:r>
              <a:rPr lang="en-US" sz="1800" dirty="0"/>
              <a:t>Make connections to Diversity Perspectives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4B3-3F7F-4383-B3E3-008A5C7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9D31-C077-4F1D-9A24-5EC35A00F9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2DD4407-58F8-4924-904B-E1E8A1B9F1AC}"/>
              </a:ext>
            </a:extLst>
          </p:cNvPr>
          <p:cNvSpPr txBox="1">
            <a:spLocks/>
          </p:cNvSpPr>
          <p:nvPr/>
        </p:nvSpPr>
        <p:spPr bwMode="auto">
          <a:xfrm>
            <a:off x="657529" y="5216219"/>
            <a:ext cx="5486400" cy="6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>
                <a:solidFill>
                  <a:srgbClr val="1B203D"/>
                </a:solidFill>
                <a:latin typeface="Arial"/>
                <a:ea typeface="+mn-ea"/>
                <a:cs typeface="Arial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rgbClr val="0070C0"/>
                </a:solidFill>
                <a:latin typeface="Arial"/>
                <a:cs typeface="Arial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0070C0"/>
                </a:solidFill>
                <a:latin typeface="Arial"/>
                <a:cs typeface="Arial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Arial"/>
                <a:cs typeface="Arial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70C0"/>
                </a:solidFill>
                <a:latin typeface="Arial"/>
                <a:cs typeface="Arial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701782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DC7C-5494-421F-91DC-F723E536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Transfer Impacts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5C4-B2E6-43F8-BB0C-4538FE2F1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319936"/>
            <a:ext cx="5911514" cy="327612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Goals?</a:t>
            </a:r>
          </a:p>
          <a:p>
            <a:pPr>
              <a:buFontTx/>
              <a:buChar char="-"/>
            </a:pPr>
            <a:r>
              <a:rPr lang="en-US" sz="1800" dirty="0"/>
              <a:t>Updates to Transfer rules and articulation (guidelines-AGEC to guide how we categorize courses for articulation)</a:t>
            </a:r>
          </a:p>
          <a:p>
            <a:pPr>
              <a:buFontTx/>
              <a:buChar char="-"/>
            </a:pPr>
            <a:r>
              <a:rPr lang="en-US" sz="1800" dirty="0"/>
              <a:t>Coordination with Community Colleges (course creation)</a:t>
            </a:r>
          </a:p>
          <a:p>
            <a:pPr>
              <a:buFontTx/>
              <a:buChar char="-"/>
            </a:pPr>
            <a:r>
              <a:rPr lang="en-US" sz="1800" dirty="0"/>
              <a:t>Communication about requirements, timelines, etc. (tribal colleges and university, specifically)</a:t>
            </a:r>
          </a:p>
          <a:p>
            <a:pPr>
              <a:buFontTx/>
              <a:buChar char="-"/>
            </a:pPr>
            <a:r>
              <a:rPr lang="en-US" sz="1800" dirty="0"/>
              <a:t>Policy Review</a:t>
            </a:r>
          </a:p>
          <a:p>
            <a:pPr lvl="1">
              <a:buFontTx/>
              <a:buChar char="-"/>
            </a:pPr>
            <a:r>
              <a:rPr lang="en-US" sz="1500" dirty="0"/>
              <a:t>Continuous Enrollment Policy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7E4F-63AD-430E-8AA1-FDD61B42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4484" y="1268272"/>
            <a:ext cx="5486400" cy="37729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Reps?</a:t>
            </a:r>
          </a:p>
          <a:p>
            <a:pPr>
              <a:buFontTx/>
              <a:buChar char="-"/>
            </a:pPr>
            <a:r>
              <a:rPr lang="en-US" sz="1800" dirty="0"/>
              <a:t>CACC Transfer rep</a:t>
            </a:r>
          </a:p>
          <a:p>
            <a:pPr>
              <a:buFontTx/>
              <a:buChar char="-"/>
            </a:pPr>
            <a:r>
              <a:rPr lang="en-US" sz="1800" dirty="0"/>
              <a:t>General Education Articulation Task Force</a:t>
            </a:r>
          </a:p>
          <a:p>
            <a:pPr>
              <a:buFontTx/>
              <a:buChar char="-"/>
            </a:pPr>
            <a:r>
              <a:rPr lang="en-US" sz="1800" dirty="0"/>
              <a:t>C&amp;A reps for ACETS</a:t>
            </a:r>
          </a:p>
          <a:p>
            <a:pPr>
              <a:buFontTx/>
              <a:buChar char="-"/>
            </a:pPr>
            <a:r>
              <a:rPr lang="en-US" sz="1800" dirty="0"/>
              <a:t>AUL (Chairs Directors)</a:t>
            </a:r>
          </a:p>
          <a:p>
            <a:pPr>
              <a:buFontTx/>
              <a:buChar char="-"/>
            </a:pPr>
            <a:r>
              <a:rPr lang="en-US" sz="1800" dirty="0"/>
              <a:t>ACADA</a:t>
            </a:r>
          </a:p>
          <a:p>
            <a:pPr>
              <a:buFontTx/>
              <a:buChar char="-"/>
            </a:pPr>
            <a:r>
              <a:rPr lang="en-US" sz="1800" dirty="0"/>
              <a:t>CIE reps</a:t>
            </a:r>
          </a:p>
          <a:p>
            <a:pPr>
              <a:buFontTx/>
              <a:buChar char="-"/>
            </a:pPr>
            <a:r>
              <a:rPr lang="en-US" sz="1800" dirty="0"/>
              <a:t>Admissions reps</a:t>
            </a:r>
          </a:p>
          <a:p>
            <a:pPr>
              <a:buFontTx/>
              <a:buChar char="-"/>
            </a:pPr>
            <a:r>
              <a:rPr lang="en-US" sz="1800" dirty="0"/>
              <a:t>Advising reps</a:t>
            </a:r>
          </a:p>
          <a:p>
            <a:pPr>
              <a:buFontTx/>
              <a:buChar char="-"/>
            </a:pPr>
            <a:r>
              <a:rPr lang="en-US" sz="1800" dirty="0"/>
              <a:t>Community College Ed Partnership rep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4B3-3F7F-4383-B3E3-008A5C7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9D31-C077-4F1D-9A24-5EC35A00F91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2DD4407-58F8-4924-904B-E1E8A1B9F1AC}"/>
              </a:ext>
            </a:extLst>
          </p:cNvPr>
          <p:cNvSpPr txBox="1">
            <a:spLocks/>
          </p:cNvSpPr>
          <p:nvPr/>
        </p:nvSpPr>
        <p:spPr bwMode="auto">
          <a:xfrm>
            <a:off x="508000" y="5464341"/>
            <a:ext cx="5486400" cy="6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>
                <a:solidFill>
                  <a:srgbClr val="1B203D"/>
                </a:solidFill>
                <a:latin typeface="Arial"/>
                <a:ea typeface="+mn-ea"/>
                <a:cs typeface="Arial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rgbClr val="0070C0"/>
                </a:solidFill>
                <a:latin typeface="Arial"/>
                <a:cs typeface="Arial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0070C0"/>
                </a:solidFill>
                <a:latin typeface="Arial"/>
                <a:cs typeface="Arial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Arial"/>
                <a:cs typeface="Arial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70C0"/>
                </a:solidFill>
                <a:latin typeface="Arial"/>
                <a:cs typeface="Arial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215522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DC7C-5494-421F-91DC-F723E536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DCC/LSC Coordination (Continuing)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5C4-B2E6-43F8-BB0C-4538FE2F1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319936"/>
            <a:ext cx="5911514" cy="24460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Potential Goals?</a:t>
            </a:r>
          </a:p>
          <a:p>
            <a:pPr>
              <a:buFontTx/>
              <a:buChar char="-"/>
            </a:pPr>
            <a:r>
              <a:rPr lang="en-US" sz="1800" dirty="0"/>
              <a:t>Ensure alignment of processes </a:t>
            </a:r>
          </a:p>
          <a:p>
            <a:pPr>
              <a:buFontTx/>
              <a:buChar char="-"/>
            </a:pPr>
            <a:r>
              <a:rPr lang="en-US" sz="1800" dirty="0"/>
              <a:t>Provide clear communication about what needs to be done by when (also part of communication plan) to academic units</a:t>
            </a:r>
          </a:p>
          <a:p>
            <a:pPr>
              <a:buFontTx/>
              <a:buChar char="-"/>
            </a:pPr>
            <a:r>
              <a:rPr lang="en-US" sz="1800" dirty="0"/>
              <a:t># of Courses: Find ways to prioritize courses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7E4F-63AD-430E-8AA1-FDD61B42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4916" y="1319936"/>
            <a:ext cx="3969084" cy="37729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Reps</a:t>
            </a:r>
          </a:p>
          <a:p>
            <a:pPr>
              <a:buFontTx/>
              <a:buChar char="-"/>
            </a:pPr>
            <a:r>
              <a:rPr lang="en-US" sz="1800" dirty="0"/>
              <a:t>DCC Chair and Co-Chair</a:t>
            </a:r>
          </a:p>
          <a:p>
            <a:pPr>
              <a:buFontTx/>
              <a:buChar char="-"/>
            </a:pPr>
            <a:r>
              <a:rPr lang="en-US" sz="1800" dirty="0"/>
              <a:t>LSC Chair and Co-Chair</a:t>
            </a:r>
          </a:p>
          <a:p>
            <a:pPr>
              <a:buFontTx/>
              <a:buChar char="-"/>
            </a:pPr>
            <a:r>
              <a:rPr lang="en-US" sz="1800" dirty="0"/>
              <a:t>UUC Chair and Co-Chair</a:t>
            </a:r>
          </a:p>
          <a:p>
            <a:pPr>
              <a:buFontTx/>
              <a:buChar char="-"/>
            </a:pPr>
            <a:r>
              <a:rPr lang="en-US" sz="1800" dirty="0"/>
              <a:t>LS Director</a:t>
            </a:r>
          </a:p>
          <a:p>
            <a:pPr>
              <a:buFontTx/>
              <a:buChar char="-"/>
            </a:pPr>
            <a:r>
              <a:rPr lang="en-US" sz="1800" dirty="0"/>
              <a:t>C&amp;A Director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4B3-3F7F-4383-B3E3-008A5C7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9D31-C077-4F1D-9A24-5EC35A00F9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2DD4407-58F8-4924-904B-E1E8A1B9F1AC}"/>
              </a:ext>
            </a:extLst>
          </p:cNvPr>
          <p:cNvSpPr txBox="1">
            <a:spLocks/>
          </p:cNvSpPr>
          <p:nvPr/>
        </p:nvSpPr>
        <p:spPr bwMode="auto">
          <a:xfrm>
            <a:off x="657529" y="4837754"/>
            <a:ext cx="5486400" cy="6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>
                <a:solidFill>
                  <a:srgbClr val="1B203D"/>
                </a:solidFill>
                <a:latin typeface="Arial"/>
                <a:ea typeface="+mn-ea"/>
                <a:cs typeface="Arial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rgbClr val="0070C0"/>
                </a:solidFill>
                <a:latin typeface="Arial"/>
                <a:cs typeface="Arial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0070C0"/>
                </a:solidFill>
                <a:latin typeface="Arial"/>
                <a:cs typeface="Arial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Arial"/>
                <a:cs typeface="Arial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70C0"/>
                </a:solidFill>
                <a:latin typeface="Arial"/>
                <a:cs typeface="Arial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617396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DC7C-5494-421F-91DC-F723E536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Functional Team (Continuing)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5C4-B2E6-43F8-BB0C-4538FE2F1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319936"/>
            <a:ext cx="5911514" cy="24460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Goals</a:t>
            </a:r>
          </a:p>
          <a:p>
            <a:pPr>
              <a:buFontTx/>
              <a:buChar char="-"/>
            </a:pPr>
            <a:r>
              <a:rPr lang="en-US" sz="1800" dirty="0"/>
              <a:t>Build cross office business processes for implementation</a:t>
            </a:r>
          </a:p>
          <a:p>
            <a:pPr>
              <a:buFontTx/>
              <a:buChar char="-"/>
            </a:pPr>
            <a:r>
              <a:rPr lang="en-US" sz="1800" dirty="0"/>
              <a:t>Provide feedback to technical team on PeopleSoft elements</a:t>
            </a:r>
          </a:p>
          <a:p>
            <a:pPr>
              <a:buFontTx/>
              <a:buChar char="-"/>
            </a:pPr>
            <a:r>
              <a:rPr lang="en-US" sz="1800" dirty="0"/>
              <a:t>Align marketing and advising to a student audience</a:t>
            </a:r>
          </a:p>
          <a:p>
            <a:pPr>
              <a:buFontTx/>
              <a:buChar char="-"/>
            </a:pPr>
            <a:r>
              <a:rPr lang="en-US" sz="1800" dirty="0"/>
              <a:t>Run processes for curriculum implementation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7E4F-63AD-430E-8AA1-FDD61B42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4915" y="1307904"/>
            <a:ext cx="4268537" cy="439506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Reps</a:t>
            </a:r>
          </a:p>
          <a:p>
            <a:pPr>
              <a:buFontTx/>
              <a:buChar char="-"/>
            </a:pPr>
            <a:r>
              <a:rPr lang="en-US" sz="1800" dirty="0"/>
              <a:t>C&amp;A Director, Asst Dir, CPAs</a:t>
            </a:r>
          </a:p>
          <a:p>
            <a:pPr>
              <a:buFontTx/>
              <a:buChar char="-"/>
            </a:pPr>
            <a:r>
              <a:rPr lang="en-US" sz="1800" dirty="0"/>
              <a:t>LS Director</a:t>
            </a:r>
          </a:p>
          <a:p>
            <a:pPr>
              <a:buFontTx/>
              <a:buChar char="-"/>
            </a:pPr>
            <a:r>
              <a:rPr lang="en-US" sz="1800" dirty="0"/>
              <a:t>Registrar’s Office: Schedule of Classes; Academic Advising Report</a:t>
            </a:r>
          </a:p>
          <a:p>
            <a:pPr>
              <a:buFontTx/>
              <a:buChar char="-"/>
            </a:pPr>
            <a:r>
              <a:rPr lang="en-US" sz="1800" dirty="0"/>
              <a:t>AA Business Analysts</a:t>
            </a:r>
          </a:p>
          <a:p>
            <a:pPr>
              <a:buFontTx/>
              <a:buChar char="-"/>
            </a:pPr>
            <a:r>
              <a:rPr lang="en-US" sz="1800" dirty="0"/>
              <a:t>Enterprise Business Analysts</a:t>
            </a:r>
          </a:p>
          <a:p>
            <a:pPr>
              <a:buFontTx/>
              <a:buChar char="-"/>
            </a:pPr>
            <a:r>
              <a:rPr lang="en-US" sz="1800" dirty="0"/>
              <a:t>Advising</a:t>
            </a:r>
          </a:p>
          <a:p>
            <a:pPr>
              <a:buFontTx/>
              <a:buChar char="-"/>
            </a:pPr>
            <a:r>
              <a:rPr lang="en-US" sz="1800" dirty="0"/>
              <a:t>Admissions</a:t>
            </a:r>
          </a:p>
          <a:p>
            <a:pPr>
              <a:buFontTx/>
              <a:buChar char="-"/>
            </a:pPr>
            <a:r>
              <a:rPr lang="en-US" sz="1800" dirty="0"/>
              <a:t>Transfer Articulation</a:t>
            </a:r>
          </a:p>
          <a:p>
            <a:pPr>
              <a:buFontTx/>
              <a:buChar char="-"/>
            </a:pPr>
            <a:r>
              <a:rPr lang="en-US" sz="1800" dirty="0"/>
              <a:t>Enrollment Management</a:t>
            </a:r>
          </a:p>
          <a:p>
            <a:pPr>
              <a:buFontTx/>
              <a:buChar char="-"/>
            </a:pPr>
            <a:r>
              <a:rPr lang="en-US" sz="1800" dirty="0"/>
              <a:t>Marketing</a:t>
            </a:r>
          </a:p>
          <a:p>
            <a:pPr>
              <a:buFontTx/>
              <a:buChar char="-"/>
            </a:pPr>
            <a:r>
              <a:rPr lang="en-US" sz="1800" dirty="0"/>
              <a:t>Student Affairs</a:t>
            </a:r>
          </a:p>
          <a:p>
            <a:pPr>
              <a:buFontTx/>
              <a:buChar char="-"/>
            </a:pPr>
            <a:r>
              <a:rPr lang="en-US" sz="1800" dirty="0"/>
              <a:t>AO Business Intelligence Analyst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4B3-3F7F-4383-B3E3-008A5C7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9D31-C077-4F1D-9A24-5EC35A00F9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2DD4407-58F8-4924-904B-E1E8A1B9F1AC}"/>
              </a:ext>
            </a:extLst>
          </p:cNvPr>
          <p:cNvSpPr txBox="1">
            <a:spLocks/>
          </p:cNvSpPr>
          <p:nvPr/>
        </p:nvSpPr>
        <p:spPr bwMode="auto">
          <a:xfrm>
            <a:off x="657529" y="4837754"/>
            <a:ext cx="5486400" cy="6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>
                <a:solidFill>
                  <a:srgbClr val="1B203D"/>
                </a:solidFill>
                <a:latin typeface="Arial"/>
                <a:ea typeface="+mn-ea"/>
                <a:cs typeface="Arial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rgbClr val="0070C0"/>
                </a:solidFill>
                <a:latin typeface="Arial"/>
                <a:cs typeface="Arial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0070C0"/>
                </a:solidFill>
                <a:latin typeface="Arial"/>
                <a:cs typeface="Arial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Arial"/>
                <a:cs typeface="Arial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70C0"/>
                </a:solidFill>
                <a:latin typeface="Arial"/>
                <a:cs typeface="Arial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385577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DC7C-5494-421F-91DC-F723E536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Technical Team (Continuing)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F5C4-B2E6-43F8-BB0C-4538FE2F1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319936"/>
            <a:ext cx="5911514" cy="244606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Goals</a:t>
            </a:r>
          </a:p>
          <a:p>
            <a:pPr>
              <a:buFontTx/>
              <a:buChar char="-"/>
            </a:pPr>
            <a:r>
              <a:rPr lang="en-US" sz="1800" dirty="0"/>
              <a:t>Build cross office business processes for implementation</a:t>
            </a:r>
          </a:p>
          <a:p>
            <a:pPr>
              <a:buFontTx/>
              <a:buChar char="-"/>
            </a:pPr>
            <a:r>
              <a:rPr lang="en-US" sz="1800" dirty="0"/>
              <a:t>Provide feedback to technical team on PeopleSoft elements</a:t>
            </a:r>
          </a:p>
          <a:p>
            <a:pPr>
              <a:buFontTx/>
              <a:buChar char="-"/>
            </a:pPr>
            <a:r>
              <a:rPr lang="en-US" sz="1800" dirty="0"/>
              <a:t>Align marketing and advising to a student audience</a:t>
            </a:r>
          </a:p>
          <a:p>
            <a:pPr>
              <a:buFontTx/>
              <a:buChar char="-"/>
            </a:pPr>
            <a:r>
              <a:rPr lang="en-US" sz="1800" dirty="0"/>
              <a:t>Run processes for curriculum implementation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47E4F-63AD-430E-8AA1-FDD61B42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4915" y="1307904"/>
            <a:ext cx="4268537" cy="439506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Reps</a:t>
            </a:r>
          </a:p>
          <a:p>
            <a:pPr>
              <a:buFontTx/>
              <a:buChar char="-"/>
            </a:pPr>
            <a:r>
              <a:rPr lang="en-US" sz="1800" dirty="0"/>
              <a:t>ITS: Strategic Planning and Educational Services</a:t>
            </a:r>
          </a:p>
          <a:p>
            <a:pPr>
              <a:buFontTx/>
              <a:buChar char="-"/>
            </a:pPr>
            <a:r>
              <a:rPr lang="en-US" sz="1800" dirty="0"/>
              <a:t>ITS Management</a:t>
            </a:r>
          </a:p>
          <a:p>
            <a:pPr>
              <a:buFontTx/>
              <a:buChar char="-"/>
            </a:pPr>
            <a:r>
              <a:rPr lang="en-US" sz="1800" dirty="0"/>
              <a:t>ITS: Enterprise Information Services</a:t>
            </a:r>
          </a:p>
          <a:p>
            <a:pPr>
              <a:buFontTx/>
              <a:buChar char="-"/>
            </a:pPr>
            <a:r>
              <a:rPr lang="en-US" sz="1800" dirty="0"/>
              <a:t>EBA Team</a:t>
            </a:r>
          </a:p>
          <a:p>
            <a:pPr>
              <a:buFontTx/>
              <a:buChar char="-"/>
            </a:pPr>
            <a:r>
              <a:rPr lang="en-US" sz="1800" dirty="0"/>
              <a:t>AABA Team</a:t>
            </a:r>
          </a:p>
          <a:p>
            <a:pPr>
              <a:buFontTx/>
              <a:buChar char="-"/>
            </a:pPr>
            <a:r>
              <a:rPr lang="en-US" sz="1800" dirty="0"/>
              <a:t>C&amp;A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E94B3-3F7F-4383-B3E3-008A5C7E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9D31-C077-4F1D-9A24-5EC35A00F91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2DD4407-58F8-4924-904B-E1E8A1B9F1AC}"/>
              </a:ext>
            </a:extLst>
          </p:cNvPr>
          <p:cNvSpPr txBox="1">
            <a:spLocks/>
          </p:cNvSpPr>
          <p:nvPr/>
        </p:nvSpPr>
        <p:spPr bwMode="auto">
          <a:xfrm>
            <a:off x="657529" y="4837754"/>
            <a:ext cx="5486400" cy="6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264"/>
              </a:buClr>
              <a:buFont typeface="Arial"/>
              <a:buChar char="•"/>
              <a:defRPr sz="2100">
                <a:solidFill>
                  <a:srgbClr val="1B203D"/>
                </a:solidFill>
                <a:latin typeface="Arial"/>
                <a:ea typeface="+mn-ea"/>
                <a:cs typeface="Arial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rgbClr val="0070C0"/>
                </a:solidFill>
                <a:latin typeface="Arial"/>
                <a:cs typeface="Arial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i="0">
                <a:solidFill>
                  <a:srgbClr val="0070C0"/>
                </a:solidFill>
                <a:latin typeface="Arial"/>
                <a:cs typeface="Arial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Arial"/>
                <a:cs typeface="Arial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70C0"/>
                </a:solidFill>
                <a:latin typeface="Arial"/>
                <a:cs typeface="Arial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003D7C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kern="0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24183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63EE-82C4-824E-A9FE-B55F608CF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46" y="0"/>
            <a:ext cx="11086935" cy="990600"/>
          </a:xfrm>
        </p:spPr>
        <p:txBody>
          <a:bodyPr/>
          <a:lstStyle/>
          <a:p>
            <a:r>
              <a:rPr lang="en-US" dirty="0"/>
              <a:t>Likely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7CB4-71AB-7A45-A19A-38811594A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30" y="1172839"/>
            <a:ext cx="11559592" cy="509101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Purpose of Meeting: Update from Sept 9 meeting; Discuss Communication Plans and Key Decisions</a:t>
            </a:r>
          </a:p>
          <a:p>
            <a:pPr marL="457200" indent="-457200">
              <a:buAutoNum type="arabicPeriod"/>
            </a:pPr>
            <a:endParaRPr lang="en-US" sz="1600" b="1" dirty="0"/>
          </a:p>
          <a:p>
            <a:pPr marL="457200" indent="-457200">
              <a:buAutoNum type="arabicPeriod"/>
            </a:pPr>
            <a:r>
              <a:rPr lang="en-US" sz="1600" b="1" dirty="0"/>
              <a:t>Update from Sept 9 Mtg (Jeff Berglund)  ~15 minutes</a:t>
            </a:r>
          </a:p>
          <a:p>
            <a:pPr marL="457200" indent="-457200">
              <a:buAutoNum type="arabicPeriod"/>
            </a:pPr>
            <a:r>
              <a:rPr lang="en-US" sz="1600" b="1" dirty="0"/>
              <a:t>Review of Communication Plan (Yvonne Luna) ~15 minutes</a:t>
            </a:r>
          </a:p>
          <a:p>
            <a:pPr marL="457200" indent="-457200">
              <a:buAutoNum type="arabicPeriod"/>
            </a:pPr>
            <a:r>
              <a:rPr lang="en-US" sz="1600" b="1" dirty="0"/>
              <a:t>Specific Decisions Regarding Timeline (Melinda, Jeff, Yvonne) ~30-45 minutes</a:t>
            </a:r>
          </a:p>
          <a:p>
            <a:pPr marL="400041" lvl="1" indent="0">
              <a:buNone/>
            </a:pPr>
            <a:r>
              <a:rPr lang="en-US" sz="1300" b="1" dirty="0"/>
              <a:t>First review key impacts of implementation timeline, then consider the following questions:</a:t>
            </a:r>
          </a:p>
          <a:p>
            <a:pPr marL="1257280" lvl="2" indent="-457200"/>
            <a:r>
              <a:rPr lang="en-US" sz="1400" dirty="0"/>
              <a:t>Course transition: By end of October?</a:t>
            </a:r>
          </a:p>
          <a:p>
            <a:pPr marL="1257280" lvl="2" indent="-457200"/>
            <a:r>
              <a:rPr lang="en-US" sz="1400" dirty="0"/>
              <a:t>Should we request course proposals be completed for new content areas by January 11, 2022?</a:t>
            </a:r>
          </a:p>
          <a:p>
            <a:pPr marL="1257280" lvl="2" indent="-457200"/>
            <a:r>
              <a:rPr lang="en-US" sz="1400" dirty="0"/>
              <a:t>Should we request that all course proposals be submitted by February 18, 2022 (Curriculum Review Period 3 Deadline)</a:t>
            </a:r>
            <a:r>
              <a:rPr lang="en-US" sz="1400" b="1" dirty="0"/>
              <a:t>?</a:t>
            </a:r>
          </a:p>
          <a:p>
            <a:pPr marL="1257280" lvl="2" indent="-457200"/>
            <a:r>
              <a:rPr lang="en-US" sz="1400" dirty="0"/>
              <a:t>How can we best use the summer to continue the momentum of the project?</a:t>
            </a:r>
            <a:endParaRPr lang="en-US" sz="1400" b="1" dirty="0"/>
          </a:p>
          <a:p>
            <a:pPr marL="457200" indent="-457200">
              <a:buAutoNum type="arabicPeriod"/>
            </a:pPr>
            <a:endParaRPr lang="en-US" sz="1600" b="1" dirty="0"/>
          </a:p>
          <a:p>
            <a:pPr marL="457200" indent="-457200">
              <a:buFont typeface="Arial"/>
              <a:buAutoNum type="arabicPeriod"/>
            </a:pPr>
            <a:r>
              <a:rPr lang="en-US" sz="1600" b="1" dirty="0"/>
              <a:t>Feedback on Communication 2 Improvements? (Melinda Treml) ~10 minutes  (See Word Document)</a:t>
            </a:r>
          </a:p>
          <a:p>
            <a:pPr marL="457200" indent="-457200">
              <a:buAutoNum type="arabicPeriod"/>
            </a:pPr>
            <a:r>
              <a:rPr lang="en-US" sz="1600" b="1" dirty="0"/>
              <a:t>Update on Work Groups (Melinda Treml) ~5 minutes</a:t>
            </a:r>
          </a:p>
          <a:p>
            <a:pPr marL="457200" indent="-457200">
              <a:buAutoNum type="arabicPeriod"/>
            </a:pPr>
            <a:r>
              <a:rPr lang="en-US" sz="1600" b="1" dirty="0"/>
              <a:t>Other Business</a:t>
            </a:r>
          </a:p>
          <a:p>
            <a:pPr marL="857241" lvl="1" indent="-457200"/>
            <a:r>
              <a:rPr lang="en-US" sz="1400" b="1" dirty="0"/>
              <a:t>Notification of Special Meeting: Oct 22 from 2 to 3--Opportunity to give feedback on new LMS</a:t>
            </a:r>
          </a:p>
          <a:p>
            <a:pPr marL="857241" lvl="1" indent="-457200"/>
            <a:r>
              <a:rPr lang="en-US" sz="1400" b="1" dirty="0"/>
              <a:t>Examine workload rules for </a:t>
            </a:r>
            <a:r>
              <a:rPr lang="en-US" sz="1400" dirty="0"/>
              <a:t>team teaching and combined sections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827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63EE-82C4-824E-A9FE-B55F608C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Update from Sept 9 Mtg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C0FF8E-B6AE-4F3A-A7E9-A0CE04BFA2ED}"/>
              </a:ext>
            </a:extLst>
          </p:cNvPr>
          <p:cNvSpPr txBox="1"/>
          <p:nvPr/>
        </p:nvSpPr>
        <p:spPr>
          <a:xfrm>
            <a:off x="595428" y="1946695"/>
            <a:ext cx="11086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Faculty Senate Sept 27: Approval of Implementation Plan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ABOR Meeting Oct 1: Expected Approval of the General Studies Program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This prepares us to begin the communication plan</a:t>
            </a:r>
          </a:p>
        </p:txBody>
      </p:sp>
    </p:spTree>
    <p:extLst>
      <p:ext uri="{BB962C8B-B14F-4D97-AF65-F5344CB8AC3E}">
        <p14:creationId xmlns:p14="http://schemas.microsoft.com/office/powerpoint/2010/main" val="309433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Initial Communication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4" y="1358555"/>
            <a:ext cx="11268916" cy="50010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Initial Communications</a:t>
            </a:r>
          </a:p>
          <a:p>
            <a:pPr marL="0" indent="0">
              <a:buNone/>
            </a:pPr>
            <a:endParaRPr lang="en-US" dirty="0"/>
          </a:p>
          <a:p>
            <a:pPr marL="800088" lvl="1" indent="-342900">
              <a:buFont typeface="+mj-lt"/>
              <a:buAutoNum type="arabicPeriod"/>
            </a:pPr>
            <a:r>
              <a:rPr lang="en-US" dirty="0"/>
              <a:t>Communication One: Notification of ABOR Approval of GS and Approval of Implementation Plan </a:t>
            </a:r>
            <a:r>
              <a:rPr lang="en-US" sz="1600" dirty="0"/>
              <a:t>(Approx. Oct 4)</a:t>
            </a:r>
          </a:p>
          <a:p>
            <a:pPr marL="1200127" lvl="2" indent="-342900"/>
            <a:endParaRPr lang="en-US" dirty="0"/>
          </a:p>
          <a:p>
            <a:pPr marL="800088" lvl="1" indent="-342900">
              <a:buFont typeface="+mj-lt"/>
              <a:buAutoNum type="arabicPeriod"/>
            </a:pPr>
            <a:r>
              <a:rPr lang="en-US" dirty="0"/>
              <a:t>Communication Two: Focus of Work for this Academic Year </a:t>
            </a:r>
            <a:r>
              <a:rPr lang="en-US" sz="1600" dirty="0"/>
              <a:t>(Approx. Oct 5)</a:t>
            </a:r>
          </a:p>
          <a:p>
            <a:pPr marL="1200127" lvl="2" indent="-342900"/>
            <a:r>
              <a:rPr lang="en-US" dirty="0"/>
              <a:t>Review of crucial decisions that are in this communication as agenda item 3</a:t>
            </a:r>
          </a:p>
          <a:p>
            <a:pPr marL="1200127" lvl="2" indent="-342900"/>
            <a:r>
              <a:rPr lang="en-US" dirty="0"/>
              <a:t>Review of communication together (is it clear?) as agenda item 4</a:t>
            </a:r>
          </a:p>
          <a:p>
            <a:pPr marL="857227" lvl="2" indent="0">
              <a:buNone/>
            </a:pPr>
            <a:endParaRPr lang="en-US" dirty="0"/>
          </a:p>
          <a:p>
            <a:pPr marL="800088" lvl="1" indent="-342900">
              <a:buFont typeface="+mj-lt"/>
              <a:buAutoNum type="arabicPeriod"/>
            </a:pPr>
            <a:r>
              <a:rPr lang="en-US" dirty="0"/>
              <a:t>Communication Three: Unit-Specific Information on Course Transition  </a:t>
            </a:r>
            <a:r>
              <a:rPr lang="en-US" sz="1600" dirty="0"/>
              <a:t>(Approx. Oct 7)</a:t>
            </a:r>
            <a:endParaRPr lang="en-US" dirty="0"/>
          </a:p>
          <a:p>
            <a:pPr marL="800088" lvl="1" indent="-3429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2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Specific Decisions Regarding Timeline: </a:t>
            </a:r>
            <a:br>
              <a:rPr lang="en-US" sz="2800" b="1" dirty="0"/>
            </a:br>
            <a:r>
              <a:rPr lang="en-US" dirty="0"/>
              <a:t>key impacts of implementation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57814" y="1239055"/>
            <a:ext cx="12549814" cy="4860431"/>
          </a:xfrm>
        </p:spPr>
        <p:txBody>
          <a:bodyPr/>
          <a:lstStyle/>
          <a:p>
            <a:pPr marL="800088" lvl="1" indent="-342900">
              <a:buAutoNum type="arabicPeriod"/>
            </a:pPr>
            <a:r>
              <a:rPr lang="en-US" sz="1600" dirty="0"/>
              <a:t>90% of courses, and ALL Degree Program Changes must be through the curriculum approval process (LSC/DCC and Colleges) and approved by Dec. 2022 (end of Fall 2022)—this is 14 months away </a:t>
            </a:r>
          </a:p>
          <a:p>
            <a:pPr marL="857227" lvl="2" indent="0">
              <a:buNone/>
            </a:pPr>
            <a:r>
              <a:rPr lang="en-US" sz="1600" dirty="0"/>
              <a:t>January 2023 through May 2024 is the 18 months of time to re-build all student-facing support for Degree Progression Plans, Scheduling Tools and Transfer Articulation</a:t>
            </a:r>
          </a:p>
          <a:p>
            <a:pPr marL="457188" lvl="1" indent="0">
              <a:buNone/>
            </a:pPr>
            <a:endParaRPr lang="en-US" sz="1600" dirty="0"/>
          </a:p>
          <a:p>
            <a:pPr marL="457188" lvl="1" indent="0">
              <a:buNone/>
            </a:pPr>
            <a:r>
              <a:rPr lang="en-US" sz="1600" dirty="0"/>
              <a:t>2. Ballpark proposals for committees to review</a:t>
            </a:r>
          </a:p>
          <a:p>
            <a:pPr marL="457188" lvl="1" indent="0">
              <a:buNone/>
            </a:pPr>
            <a:r>
              <a:rPr lang="en-US" sz="1600" b="0" dirty="0"/>
              <a:t>	~ 130 proposals for DCC review </a:t>
            </a:r>
          </a:p>
          <a:p>
            <a:pPr marL="457188" lvl="1" indent="0">
              <a:buNone/>
            </a:pPr>
            <a:r>
              <a:rPr lang="en-US" sz="1600" b="0" dirty="0"/>
              <a:t>	~ 330 proposals for LSC review </a:t>
            </a:r>
          </a:p>
          <a:p>
            <a:pPr marL="457188" lvl="1" indent="0">
              <a:buNone/>
            </a:pPr>
            <a:r>
              <a:rPr lang="en-US" sz="1600" b="0" dirty="0"/>
              <a:t>These numbers do not include new course submissions.</a:t>
            </a:r>
          </a:p>
          <a:p>
            <a:pPr marL="457188" lvl="1" indent="0">
              <a:buNone/>
            </a:pPr>
            <a:endParaRPr lang="en-US" sz="1600" dirty="0"/>
          </a:p>
          <a:p>
            <a:pPr marL="457188" lvl="1" indent="0">
              <a:buNone/>
            </a:pPr>
            <a:r>
              <a:rPr lang="en-US" sz="1600" b="0" dirty="0"/>
              <a:t>This gives the committees about 8 months of time (from January 2022 to December 2022) to review proposals.  That’s ~16 proposals/ month for DCC and ~41 proposals/ month for LSC.  These approximations don’t include new course proposals, or proposals for JLW or Capstone courses.</a:t>
            </a:r>
          </a:p>
          <a:p>
            <a:pPr marL="457188" lvl="1" indent="0">
              <a:buNone/>
            </a:pPr>
            <a:endParaRPr lang="en-US" sz="1600" dirty="0"/>
          </a:p>
          <a:p>
            <a:pPr marL="457188" lvl="1" indent="0">
              <a:buNone/>
            </a:pPr>
            <a:r>
              <a:rPr lang="en-US" sz="1600" b="0" dirty="0"/>
              <a:t>How might we use the summer to continue the work?</a:t>
            </a:r>
            <a:endParaRPr lang="en-US" sz="1600" dirty="0"/>
          </a:p>
          <a:p>
            <a:pPr marL="457188" lvl="1" indent="0">
              <a:buNone/>
            </a:pPr>
            <a:r>
              <a:rPr lang="en-US" sz="1600" b="0" dirty="0"/>
              <a:t>What if we consider transitioning CU courses, and having those reviewed during Program Reviews, to reduce the load on Units to submit courses and DCC/LSC to review courses?  </a:t>
            </a:r>
          </a:p>
          <a:p>
            <a:pPr marL="800088" lvl="1" indent="-3429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3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Specific Decisions Regarding 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7" y="1244255"/>
            <a:ext cx="11268916" cy="500106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Communication Two: Let’s discuss…</a:t>
            </a:r>
          </a:p>
          <a:p>
            <a:pPr marL="857241" lvl="1" indent="-457200"/>
            <a:r>
              <a:rPr lang="en-US" sz="1600" dirty="0"/>
              <a:t>Course transition: “Block approval process”</a:t>
            </a:r>
            <a:endParaRPr lang="en-US" sz="1600" b="0" dirty="0"/>
          </a:p>
          <a:p>
            <a:pPr marL="1257280" lvl="2" indent="-457200"/>
            <a:r>
              <a:rPr lang="en-US" sz="1600" dirty="0"/>
              <a:t>Lists to Units around Oct 7</a:t>
            </a:r>
          </a:p>
          <a:p>
            <a:pPr marL="1257280" lvl="2" indent="-457200"/>
            <a:r>
              <a:rPr lang="en-US" sz="1600" b="0" dirty="0"/>
              <a:t>Lists to LSC and DCC for a vote the week of Oct 25</a:t>
            </a:r>
          </a:p>
          <a:p>
            <a:pPr marL="1257280" lvl="2" indent="-457200"/>
            <a:r>
              <a:rPr lang="en-US" sz="1600" b="0" dirty="0"/>
              <a:t>Data Update will then be scheduled with Technical Team for implementation in Fall 2022 Catalog</a:t>
            </a:r>
          </a:p>
          <a:p>
            <a:pPr marL="800080" lvl="2" indent="0">
              <a:buNone/>
            </a:pPr>
            <a:endParaRPr lang="en-US" sz="1600" dirty="0"/>
          </a:p>
          <a:p>
            <a:pPr marL="800080" lvl="2" indent="0">
              <a:buNone/>
            </a:pPr>
            <a:r>
              <a:rPr lang="en-US" sz="1600" b="0" i="1" dirty="0"/>
              <a:t>Academic units will update their syllabi internally to align with the new requirements and submit their courses for review as they normally do </a:t>
            </a:r>
            <a:r>
              <a:rPr lang="en-US" sz="1600" b="0" i="1" u="sng" dirty="0"/>
              <a:t>when they undergo the </a:t>
            </a:r>
            <a:r>
              <a:rPr lang="en-US" sz="1600" b="0" i="1" dirty="0"/>
              <a:t>7-year Academic Program Review or Discipline-Specific Accreditation process.  Timeline for review is unique for each academic unit.</a:t>
            </a:r>
            <a:endParaRPr lang="en-US" sz="1600" i="1" dirty="0"/>
          </a:p>
          <a:p>
            <a:pPr marL="400041" lvl="1" indent="0">
              <a:buNone/>
            </a:pPr>
            <a:endParaRPr lang="en-US" sz="1600" dirty="0"/>
          </a:p>
          <a:p>
            <a:pPr marL="857241" lvl="1" indent="-457200"/>
            <a:r>
              <a:rPr lang="en-US" sz="1600" dirty="0"/>
              <a:t>We will request that all course proposals be submitted by February 18, 2022 (</a:t>
            </a:r>
            <a:r>
              <a:rPr lang="en-US" sz="1600" b="0" dirty="0"/>
              <a:t>also deadline for Curriculum Review Period 3</a:t>
            </a:r>
            <a:r>
              <a:rPr lang="en-US" sz="1600" dirty="0"/>
              <a:t>)</a:t>
            </a:r>
            <a:endParaRPr lang="en-US" sz="1600" b="1" dirty="0"/>
          </a:p>
          <a:p>
            <a:pPr marL="400041" lvl="1" indent="0">
              <a:buNone/>
            </a:pPr>
            <a:endParaRPr lang="en-US" sz="1600" dirty="0"/>
          </a:p>
          <a:p>
            <a:pPr marL="857241" lvl="1" indent="-457200"/>
            <a:r>
              <a:rPr lang="en-US" sz="1600" dirty="0"/>
              <a:t>How can we best use the summer to continue the momentum of the project?</a:t>
            </a:r>
            <a:endParaRPr lang="en-US" sz="1600" b="1" dirty="0"/>
          </a:p>
          <a:p>
            <a:pPr marL="800088" lvl="1" indent="-342900"/>
            <a:endParaRPr lang="en-US" sz="1600" dirty="0"/>
          </a:p>
          <a:p>
            <a:pPr marL="800088" lvl="1" indent="-342900"/>
            <a:endParaRPr lang="en-US" sz="1600" dirty="0"/>
          </a:p>
          <a:p>
            <a:pPr marL="1200127" lvl="2" indent="-342900">
              <a:buFont typeface="+mj-lt"/>
              <a:buAutoNum type="arabicPeriod"/>
            </a:pPr>
            <a:endParaRPr lang="en-US" sz="1600" dirty="0"/>
          </a:p>
          <a:p>
            <a:pPr marL="800088" lvl="1" indent="-342900">
              <a:buFont typeface="+mj-lt"/>
              <a:buAutoNum type="arabicPeriod"/>
            </a:pP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302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7287"/>
            <a:ext cx="12191999" cy="990600"/>
          </a:xfrm>
        </p:spPr>
        <p:txBody>
          <a:bodyPr/>
          <a:lstStyle/>
          <a:p>
            <a:r>
              <a:rPr lang="en-US" dirty="0"/>
              <a:t>Communication Three: Unit-Specific Information on </a:t>
            </a:r>
            <a:br>
              <a:rPr lang="en-US" dirty="0"/>
            </a:br>
            <a:r>
              <a:rPr lang="en-US" dirty="0"/>
              <a:t>Course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" y="1137887"/>
            <a:ext cx="12016740" cy="5182903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dirty="0"/>
              <a:t>Course Transition is for the following areas:</a:t>
            </a:r>
          </a:p>
          <a:p>
            <a:pPr marL="0" lvl="1" indent="0">
              <a:buNone/>
              <a:tabLst>
                <a:tab pos="457200" algn="l"/>
              </a:tabLst>
            </a:pPr>
            <a:r>
              <a:rPr lang="en-US" b="0" dirty="0"/>
              <a:t>	AHI to Arts &amp; Humanities</a:t>
            </a:r>
          </a:p>
          <a:p>
            <a:pPr marL="0" lvl="1" indent="0">
              <a:buNone/>
              <a:tabLst>
                <a:tab pos="457200" algn="l"/>
              </a:tabLst>
            </a:pPr>
            <a:r>
              <a:rPr lang="en-US" b="0" dirty="0"/>
              <a:t>	SAS to Scientific Literacy: PLESS</a:t>
            </a:r>
          </a:p>
          <a:p>
            <a:pPr marL="0" lvl="1" indent="0">
              <a:buNone/>
              <a:tabLst>
                <a:tab pos="457200" algn="l"/>
              </a:tabLst>
            </a:pPr>
            <a:r>
              <a:rPr lang="en-US" b="0" dirty="0"/>
              <a:t>	LAB to Scientific Methods</a:t>
            </a:r>
          </a:p>
          <a:p>
            <a:pPr marL="0" lvl="1" indent="0">
              <a:buNone/>
              <a:tabLst>
                <a:tab pos="457200" algn="l"/>
              </a:tabLst>
            </a:pPr>
            <a:r>
              <a:rPr lang="en-US" b="0" dirty="0"/>
              <a:t>	SPW to Social &amp; Political Worlds</a:t>
            </a:r>
          </a:p>
          <a:p>
            <a:pPr marL="0" lvl="1" indent="0">
              <a:buNone/>
              <a:tabLst>
                <a:tab pos="457200" algn="l"/>
              </a:tabLst>
            </a:pPr>
            <a:r>
              <a:rPr lang="en-US" b="0" i="1" dirty="0"/>
              <a:t>	US Ethnic Diversity to US Ethnic Diversity? (will learn at DCC on morning of Oct 1)</a:t>
            </a:r>
          </a:p>
          <a:p>
            <a:pPr marL="0" lvl="1" indent="0">
              <a:buNone/>
              <a:tabLst>
                <a:tab pos="457200" algn="l"/>
              </a:tabLst>
            </a:pPr>
            <a:r>
              <a:rPr lang="en-US" b="0" i="1" dirty="0"/>
              <a:t>	Global Diversity To Global Diversity? (will learn at DCC on morning of Oct 1)</a:t>
            </a:r>
          </a:p>
          <a:p>
            <a:pPr marL="0" lvl="1" indent="0">
              <a:buNone/>
              <a:tabLst>
                <a:tab pos="457200" algn="l"/>
              </a:tabLst>
            </a:pPr>
            <a:endParaRPr lang="en-US" b="0" dirty="0"/>
          </a:p>
          <a:p>
            <a:pPr marL="0" lvl="1" indent="0">
              <a:buNone/>
            </a:pPr>
            <a:r>
              <a:rPr lang="en-US" dirty="0"/>
              <a:t>The Course Transition will include lists of courses with Course IDs, Subject/Prefix, Title, Old LS, New GS</a:t>
            </a:r>
          </a:p>
          <a:p>
            <a:pPr marL="457200" lvl="1" indent="0">
              <a:buNone/>
            </a:pPr>
            <a:r>
              <a:rPr lang="en-US" b="0" dirty="0"/>
              <a:t>List One: Courses that will transition</a:t>
            </a:r>
          </a:p>
          <a:p>
            <a:pPr marL="457200" lvl="1" indent="0">
              <a:buNone/>
            </a:pPr>
            <a:r>
              <a:rPr lang="en-US" b="0" dirty="0"/>
              <a:t>List Two: Courses that will not transition, and if they want to continue in the program, will need to submit </a:t>
            </a:r>
          </a:p>
          <a:p>
            <a:pPr marL="457200" lvl="1" indent="0">
              <a:buNone/>
            </a:pPr>
            <a:r>
              <a:rPr lang="en-US" b="0" dirty="0"/>
              <a:t>	a proposal</a:t>
            </a:r>
          </a:p>
          <a:p>
            <a:pPr marL="0" lvl="1" indent="0">
              <a:buNone/>
            </a:pPr>
            <a:endParaRPr lang="en-US" b="0" dirty="0"/>
          </a:p>
          <a:p>
            <a:pPr marL="0" lvl="1" indent="0">
              <a:buNone/>
            </a:pPr>
            <a:r>
              <a:rPr lang="en-US" dirty="0"/>
              <a:t>Units will receive a list and select what will transition, what will not transition.  </a:t>
            </a:r>
            <a:r>
              <a:rPr lang="en-US" b="0" dirty="0"/>
              <a:t>The communication will identify the schedule of the unit’s next 7-year program review and the requirement to submit the unit’s next re-aligned General Studies Course Syllabi.</a:t>
            </a:r>
          </a:p>
          <a:p>
            <a:pPr marL="0" lvl="1" indent="0">
              <a:buNone/>
            </a:pPr>
            <a:endParaRPr lang="en-US" sz="2000" b="0" dirty="0"/>
          </a:p>
          <a:p>
            <a:pPr marL="457188" lvl="1" indent="0">
              <a:buNone/>
            </a:pPr>
            <a:endParaRPr lang="en-US" sz="2000" dirty="0"/>
          </a:p>
          <a:p>
            <a:pPr marL="800088" lvl="1" indent="-342900">
              <a:buFont typeface="+mj-lt"/>
              <a:buAutoNum type="arabicPeriod"/>
            </a:pP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3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Work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17" y="1132774"/>
            <a:ext cx="11817554" cy="500106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Coordinating the Work: Update on the Faculty-to-Faculty Course Design Resource Groups</a:t>
            </a:r>
          </a:p>
          <a:p>
            <a:pPr marL="0" indent="0">
              <a:buNone/>
            </a:pPr>
            <a:r>
              <a:rPr lang="en-US" sz="1800" dirty="0"/>
              <a:t>Set-up—A primary faculty-to-faculty big group to align the work; sub-groups for each area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Purpose</a:t>
            </a:r>
            <a:r>
              <a:rPr lang="en-US" sz="1800" dirty="0"/>
              <a:t>: to build self-serve resources for the General Studies Program, and provide connections to faculty who want to consult with peers on aspects of Course Design in a specific designation, or for a skill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b="1" dirty="0"/>
              <a:t>Primary Course Design Resource Group</a:t>
            </a:r>
            <a:r>
              <a:rPr lang="en-US" sz="1800" dirty="0"/>
              <a:t>: Led by Jeff Berglund and Amy Rushall</a:t>
            </a:r>
          </a:p>
          <a:p>
            <a:pPr marL="0" indent="0">
              <a:buNone/>
            </a:pPr>
            <a:r>
              <a:rPr lang="en-US" sz="1600" b="1" dirty="0"/>
              <a:t>Areas and Co-leaders: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dirty="0"/>
              <a:t>American Institutions </a:t>
            </a:r>
            <a:r>
              <a:rPr lang="en-US" sz="1600" b="0" dirty="0"/>
              <a:t>w/ TBD History faculty member and a TBD PIA faculty member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dirty="0"/>
              <a:t>Global Diversity </a:t>
            </a:r>
            <a:r>
              <a:rPr lang="en-US" sz="1600" b="0" dirty="0"/>
              <a:t>w/ TBD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dirty="0"/>
              <a:t>Indigenous Peoples</a:t>
            </a:r>
            <a:r>
              <a:rPr lang="en-US" sz="1600" b="0" dirty="0"/>
              <a:t> w/ Karen Jarratt Snider and engaging the Indigenous Research and Teaching Circle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dirty="0"/>
              <a:t>Intersectional Identities </a:t>
            </a:r>
            <a:r>
              <a:rPr lang="en-US" sz="1600" b="0" dirty="0"/>
              <a:t>w/ Meredith Heller and Sakenya McDonald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dirty="0"/>
              <a:t>U.S. Ethnic Diversity </a:t>
            </a:r>
            <a:r>
              <a:rPr lang="en-US" sz="1600" b="0" dirty="0"/>
              <a:t>w/ David Camacho and Wendy Rountree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dirty="0"/>
              <a:t>Equity Matters </a:t>
            </a:r>
            <a:r>
              <a:rPr lang="en-US" sz="1600" b="0" dirty="0"/>
              <a:t>w/ Cody Canning and Amy Rushall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dirty="0"/>
              <a:t>Skill of Information Literacy </a:t>
            </a:r>
            <a:r>
              <a:rPr lang="en-US" sz="1600" b="0" dirty="0"/>
              <a:t>w/ Amy Hughes and Mary DeJong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600" b="0" dirty="0"/>
              <a:t>Still investigating the other skills: Speaking, Collaboration and Teamwork, Quantitative Reasoning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092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E8F7-0E0D-41E4-98BC-069E88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Work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91ABC-8500-4FBB-95AC-08B94C11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4" y="1358555"/>
            <a:ext cx="11268916" cy="50010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Have invitations out for the remaining groups.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Does anyone from CACC want to be on these groups?</a:t>
            </a:r>
          </a:p>
          <a:p>
            <a:pPr>
              <a:buFontTx/>
              <a:buChar char="-"/>
            </a:pPr>
            <a:r>
              <a:rPr lang="en-US" sz="2000" dirty="0"/>
              <a:t>Communication Planning Group</a:t>
            </a:r>
          </a:p>
          <a:p>
            <a:pPr>
              <a:buFontTx/>
              <a:buChar char="-"/>
            </a:pPr>
            <a:r>
              <a:rPr lang="en-US" sz="2000" dirty="0"/>
              <a:t>Degree Program Impacts Group</a:t>
            </a:r>
          </a:p>
          <a:p>
            <a:pPr>
              <a:buFontTx/>
              <a:buChar char="-"/>
            </a:pPr>
            <a:r>
              <a:rPr lang="en-US" sz="2000" dirty="0"/>
              <a:t>Functional Team</a:t>
            </a:r>
          </a:p>
          <a:p>
            <a:pPr>
              <a:buFontTx/>
              <a:buChar char="-"/>
            </a:pPr>
            <a:r>
              <a:rPr lang="en-US" sz="2000" dirty="0"/>
              <a:t>LSC/DCC Coordinating Group</a:t>
            </a:r>
          </a:p>
          <a:p>
            <a:pPr>
              <a:buFontTx/>
              <a:buChar char="-"/>
            </a:pPr>
            <a:r>
              <a:rPr lang="en-US" sz="2000" dirty="0"/>
              <a:t>Resource Models/ Metrics Group</a:t>
            </a:r>
          </a:p>
          <a:p>
            <a:pPr>
              <a:buFontTx/>
              <a:buChar char="-"/>
            </a:pPr>
            <a:r>
              <a:rPr lang="en-US" sz="2000" dirty="0"/>
              <a:t>Technical Team</a:t>
            </a:r>
          </a:p>
          <a:p>
            <a:pPr>
              <a:buFontTx/>
              <a:buChar char="-"/>
            </a:pPr>
            <a:r>
              <a:rPr lang="en-US" sz="2000" dirty="0"/>
              <a:t>Transfer Impacts Group</a:t>
            </a:r>
          </a:p>
          <a:p>
            <a:pPr>
              <a:buFontTx/>
              <a:buChar char="-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66382312"/>
      </p:ext>
    </p:extLst>
  </p:cSld>
  <p:clrMapOvr>
    <a:masterClrMapping/>
  </p:clrMapOvr>
</p:sld>
</file>

<file path=ppt/theme/theme1.xml><?xml version="1.0" encoding="utf-8"?>
<a:theme xmlns:a="http://schemas.openxmlformats.org/drawingml/2006/main" name="Dark-Blue-Vertical-PPT-Template">
  <a:themeElements>
    <a:clrScheme name="Custom 1">
      <a:dk1>
        <a:srgbClr val="003366"/>
      </a:dk1>
      <a:lt1>
        <a:srgbClr val="FFFFFF"/>
      </a:lt1>
      <a:dk2>
        <a:srgbClr val="0066B3"/>
      </a:dk2>
      <a:lt2>
        <a:srgbClr val="C3B8B2"/>
      </a:lt2>
      <a:accent1>
        <a:srgbClr val="FBB040"/>
      </a:accent1>
      <a:accent2>
        <a:srgbClr val="F07F09"/>
      </a:accent2>
      <a:accent3>
        <a:srgbClr val="B1541F"/>
      </a:accent3>
      <a:accent4>
        <a:srgbClr val="00ABA3"/>
      </a:accent4>
      <a:accent5>
        <a:srgbClr val="009DDC"/>
      </a:accent5>
      <a:accent6>
        <a:srgbClr val="0066B3"/>
      </a:accent6>
      <a:hlink>
        <a:srgbClr val="FFCC00"/>
      </a:hlink>
      <a:folHlink>
        <a:srgbClr val="0085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U_Preside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ark-Blue-Vertical-PPT-Template">
  <a:themeElements>
    <a:clrScheme name="Custom 1">
      <a:dk1>
        <a:srgbClr val="003366"/>
      </a:dk1>
      <a:lt1>
        <a:srgbClr val="FFFFFF"/>
      </a:lt1>
      <a:dk2>
        <a:srgbClr val="0066B3"/>
      </a:dk2>
      <a:lt2>
        <a:srgbClr val="C3B8B2"/>
      </a:lt2>
      <a:accent1>
        <a:srgbClr val="FBB040"/>
      </a:accent1>
      <a:accent2>
        <a:srgbClr val="F07F09"/>
      </a:accent2>
      <a:accent3>
        <a:srgbClr val="B1541F"/>
      </a:accent3>
      <a:accent4>
        <a:srgbClr val="00ABA3"/>
      </a:accent4>
      <a:accent5>
        <a:srgbClr val="009DDC"/>
      </a:accent5>
      <a:accent6>
        <a:srgbClr val="0066B3"/>
      </a:accent6>
      <a:hlink>
        <a:srgbClr val="FFCC00"/>
      </a:hlink>
      <a:folHlink>
        <a:srgbClr val="0085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U_Preside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22625</TotalTime>
  <Words>1688</Words>
  <Application>Microsoft Office PowerPoint</Application>
  <PresentationFormat>Widescreen</PresentationFormat>
  <Paragraphs>250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Hebrew Scholar</vt:lpstr>
      <vt:lpstr>Calibri</vt:lpstr>
      <vt:lpstr>Rial</vt:lpstr>
      <vt:lpstr>Times</vt:lpstr>
      <vt:lpstr>Dark-Blue-Vertical-PPT-Template</vt:lpstr>
      <vt:lpstr>1_Dark-Blue-Vertical-PPT-Template</vt:lpstr>
      <vt:lpstr>  Curriculum &amp; Assessment  Coordinating Committee Meeting   October 1, 2021 </vt:lpstr>
      <vt:lpstr>Likely Agenda</vt:lpstr>
      <vt:lpstr>Update from Sept 9 Mtg</vt:lpstr>
      <vt:lpstr>Review of Initial Communication Plan</vt:lpstr>
      <vt:lpstr>Specific Decisions Regarding Timeline:  key impacts of implementation timeline</vt:lpstr>
      <vt:lpstr>Specific Decisions Regarding Timeline</vt:lpstr>
      <vt:lpstr>Communication Three: Unit-Specific Information on  Course Transition</vt:lpstr>
      <vt:lpstr>Update on Work Groups</vt:lpstr>
      <vt:lpstr>Update on Work Groups</vt:lpstr>
      <vt:lpstr>Other Business</vt:lpstr>
      <vt:lpstr>Remaining Slides</vt:lpstr>
      <vt:lpstr>Resource Model/Metrics Group</vt:lpstr>
      <vt:lpstr>Communication Planning Group</vt:lpstr>
      <vt:lpstr>Degree Programs &gt;70 Units Group</vt:lpstr>
      <vt:lpstr>Transfer Impacts Group</vt:lpstr>
      <vt:lpstr>DCC/LSC Coordination (Continuing)</vt:lpstr>
      <vt:lpstr>Functional Team (Continuing)</vt:lpstr>
      <vt:lpstr>Technical Team (Continuing)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New leader orientation!</dc:title>
  <dc:creator>Cassandra Anderson</dc:creator>
  <cp:lastModifiedBy>Melinda Marie Treml</cp:lastModifiedBy>
  <cp:revision>635</cp:revision>
  <cp:lastPrinted>2021-10-01T15:54:44Z</cp:lastPrinted>
  <dcterms:created xsi:type="dcterms:W3CDTF">2014-02-19T16:49:03Z</dcterms:created>
  <dcterms:modified xsi:type="dcterms:W3CDTF">2021-10-01T22:36:37Z</dcterms:modified>
</cp:coreProperties>
</file>