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7" r:id="rId3"/>
    <p:sldId id="258" r:id="rId4"/>
    <p:sldId id="259" r:id="rId5"/>
    <p:sldId id="267" r:id="rId6"/>
    <p:sldId id="266" r:id="rId7"/>
    <p:sldId id="269" r:id="rId8"/>
    <p:sldId id="271" r:id="rId9"/>
    <p:sldId id="268" r:id="rId10"/>
    <p:sldId id="263" r:id="rId11"/>
    <p:sldId id="272" r:id="rId12"/>
    <p:sldId id="265" r:id="rId13"/>
    <p:sldId id="273" r:id="rId14"/>
    <p:sldId id="270" r:id="rId15"/>
    <p:sldId id="275" r:id="rId16"/>
    <p:sldId id="277" r:id="rId17"/>
    <p:sldId id="276" r:id="rId18"/>
    <p:sldId id="278" r:id="rId19"/>
    <p:sldId id="279" r:id="rId20"/>
    <p:sldId id="260" r:id="rId21"/>
    <p:sldId id="262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03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1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5148130" y="-5144189"/>
            <a:ext cx="1899684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24081" y="6085317"/>
            <a:ext cx="2147776" cy="304800"/>
          </a:xfrm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2251" y="4661592"/>
            <a:ext cx="9652000" cy="108604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2509285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rot="5400000">
            <a:off x="5945572" y="611570"/>
            <a:ext cx="304800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37" y="378615"/>
            <a:ext cx="2051227" cy="10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5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47287"/>
            <a:ext cx="11074400" cy="990600"/>
          </a:xfrm>
        </p:spPr>
        <p:txBody>
          <a:bodyPr anchor="ctr"/>
          <a:lstStyle>
            <a:lvl1pPr>
              <a:defRPr sz="2800" cap="sm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8555"/>
            <a:ext cx="11074400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1B203D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12/16/2020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9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358557"/>
            <a:ext cx="5442095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557"/>
            <a:ext cx="5486400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12/16/2020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49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7131"/>
            <a:ext cx="110744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857" y="1351145"/>
            <a:ext cx="5500347" cy="5008472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2" y="1351145"/>
            <a:ext cx="5485716" cy="2439029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2" y="3868933"/>
            <a:ext cx="5485716" cy="2490685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9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12/16/2020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96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3860" y="1301923"/>
            <a:ext cx="5434711" cy="2478407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2" y="1301923"/>
            <a:ext cx="5485716" cy="2478407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3860" y="3937846"/>
            <a:ext cx="5434711" cy="2461151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2" y="3937846"/>
            <a:ext cx="5485716" cy="2461151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97FF7-46FB-44AA-B046-22E4EBA1EDA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7131"/>
            <a:ext cx="110744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4516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603861" y="1348711"/>
            <a:ext cx="11079457" cy="501090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dirty="0"/>
              <a:t>Table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7131"/>
            <a:ext cx="110744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12/16/2020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04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662" y="4800601"/>
            <a:ext cx="8913452" cy="566739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4663" y="612775"/>
            <a:ext cx="8913452" cy="41148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4662" y="5367339"/>
            <a:ext cx="891345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12/16/2020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76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7FF7-46FB-44AA-B046-22E4EBA1EDA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04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3591122" y="-1742878"/>
            <a:ext cx="5013700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24081" y="6085317"/>
            <a:ext cx="2147776" cy="304800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2251" y="4509981"/>
            <a:ext cx="9652000" cy="108604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FFFFC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2357674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 rot="5400000">
            <a:off x="5945572" y="611570"/>
            <a:ext cx="304800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 rot="5400000">
            <a:off x="5166360" y="-5171623"/>
            <a:ext cx="1843787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31" y="376092"/>
            <a:ext cx="2050456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43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 rot="5400000">
            <a:off x="5945572" y="611570"/>
            <a:ext cx="304800" cy="12188061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 rot="5400000">
            <a:off x="5166360" y="-5171623"/>
            <a:ext cx="1843787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24081" y="6085317"/>
            <a:ext cx="2147776" cy="304800"/>
          </a:xfrm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2251" y="4661592"/>
            <a:ext cx="9652000" cy="108604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2509285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31" y="376092"/>
            <a:ext cx="2050456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30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2668971" y="-2665029"/>
            <a:ext cx="6858000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659971"/>
            <a:ext cx="9652000" cy="2819400"/>
          </a:xfrm>
        </p:spPr>
        <p:txBody>
          <a:bodyPr anchor="b"/>
          <a:lstStyle>
            <a:lvl1pPr algn="ctr">
              <a:spcAft>
                <a:spcPts val="0"/>
              </a:spcAft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2251" y="3707969"/>
            <a:ext cx="9652000" cy="137160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FFFFC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5400000">
            <a:off x="5166361" y="-157924"/>
            <a:ext cx="1843787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448800" y="6400800"/>
            <a:ext cx="2540000" cy="304800"/>
          </a:xfrm>
        </p:spPr>
        <p:txBody>
          <a:bodyPr anchor="ctr"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31" y="5383669"/>
            <a:ext cx="2050456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0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5208755" y="-125245"/>
            <a:ext cx="1778432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659972"/>
            <a:ext cx="9652000" cy="2582077"/>
          </a:xfrm>
        </p:spPr>
        <p:txBody>
          <a:bodyPr anchor="b"/>
          <a:lstStyle>
            <a:lvl1pPr algn="ctr">
              <a:spcAft>
                <a:spcPts val="0"/>
              </a:spcAft>
              <a:defRPr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2251" y="3362155"/>
            <a:ext cx="9652000" cy="137160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448800" y="6400800"/>
            <a:ext cx="2540000" cy="304800"/>
          </a:xfrm>
        </p:spPr>
        <p:txBody>
          <a:bodyPr anchor="ctr"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5400000">
            <a:off x="6040632" y="-1067787"/>
            <a:ext cx="114680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53" y="5846908"/>
            <a:ext cx="6740595" cy="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58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5400000">
            <a:off x="5166361" y="-157924"/>
            <a:ext cx="1843787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448800" y="6400800"/>
            <a:ext cx="2540000" cy="304800"/>
          </a:xfrm>
        </p:spPr>
        <p:txBody>
          <a:bodyPr anchor="ctr"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659972"/>
            <a:ext cx="9652000" cy="2582077"/>
          </a:xfrm>
        </p:spPr>
        <p:txBody>
          <a:bodyPr anchor="b"/>
          <a:lstStyle>
            <a:lvl1pPr algn="ctr">
              <a:spcAft>
                <a:spcPts val="0"/>
              </a:spcAft>
              <a:defRPr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2251" y="3362155"/>
            <a:ext cx="9652000" cy="137160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 rot="5400000">
            <a:off x="6040632" y="-1067787"/>
            <a:ext cx="114680" cy="12188061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31" y="5383669"/>
            <a:ext cx="2050456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42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rot="5400000">
            <a:off x="2668971" y="-2665029"/>
            <a:ext cx="6858000" cy="121880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1921457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 rot="5400000">
            <a:off x="5553940" y="219941"/>
            <a:ext cx="1088067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73" y="6190083"/>
            <a:ext cx="6740556" cy="2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91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 rot="5400000">
            <a:off x="2668971" y="-2665030"/>
            <a:ext cx="6858000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1921457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53" y="6190082"/>
            <a:ext cx="6740595" cy="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57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 rot="5400000">
            <a:off x="2668971" y="-2665029"/>
            <a:ext cx="6858000" cy="121880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" y="2"/>
            <a:ext cx="12192000" cy="576992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 rot="5400000">
            <a:off x="5553940" y="219941"/>
            <a:ext cx="1088067" cy="12188061"/>
          </a:xfrm>
          <a:prstGeom prst="rect">
            <a:avLst/>
          </a:prstGeom>
          <a:solidFill>
            <a:srgbClr val="F1AB1F"/>
          </a:solidFill>
          <a:ln w="9525">
            <a:solidFill>
              <a:srgbClr val="F1AB1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73" y="6190083"/>
            <a:ext cx="6740556" cy="2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78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5427" y="147287"/>
            <a:ext cx="11086935" cy="990600"/>
          </a:xfrm>
        </p:spPr>
        <p:txBody>
          <a:bodyPr anchor="ctr"/>
          <a:lstStyle>
            <a:lvl1pPr>
              <a:defRPr sz="2800" cap="small" baseline="0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24" y="1358555"/>
            <a:ext cx="11086936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1B203D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022016" y="6553200"/>
            <a:ext cx="2660344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95425" y="6553200"/>
            <a:ext cx="6570492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3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47287"/>
            <a:ext cx="11074400" cy="990600"/>
          </a:xfrm>
        </p:spPr>
        <p:txBody>
          <a:bodyPr anchor="ctr"/>
          <a:lstStyle>
            <a:lvl1pPr>
              <a:defRPr sz="2800" cap="small" baseline="0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8555"/>
            <a:ext cx="11074400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1B203D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 Hebrew Scholar" charset="-79"/>
                <a:ea typeface="Arial Hebrew Scholar" charset="-79"/>
                <a:cs typeface="Arial Hebrew Scholar" charset="-79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530E-D695-45C9-AFB6-E411BBE09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47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358557"/>
            <a:ext cx="5442095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557"/>
            <a:ext cx="5486400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C9D31-C077-4F1D-9A24-5EC35A00F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78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7131"/>
            <a:ext cx="110744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857" y="1351145"/>
            <a:ext cx="5500347" cy="5008472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2" y="1351145"/>
            <a:ext cx="5485716" cy="2439029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2" y="3868933"/>
            <a:ext cx="5485716" cy="2490685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9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2BB6-1A9C-452C-B494-FBD8DDFC7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69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3860" y="1301923"/>
            <a:ext cx="5434711" cy="2478407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2" y="1301923"/>
            <a:ext cx="5485716" cy="2478407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3860" y="3937846"/>
            <a:ext cx="5434711" cy="2461151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2" y="3937846"/>
            <a:ext cx="5485716" cy="2461151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E62A-80FB-44D8-8A0D-CECAD572A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7131"/>
            <a:ext cx="110744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8592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603861" y="1348711"/>
            <a:ext cx="11079457" cy="501090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dirty="0"/>
              <a:t>Table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180C0-0ACE-425D-849B-9C4339D94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7131"/>
            <a:ext cx="110744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4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/>
        </p:nvSpPr>
        <p:spPr bwMode="auto">
          <a:xfrm rot="5400000">
            <a:off x="2668971" y="-2665029"/>
            <a:ext cx="6858000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24081" y="5745753"/>
            <a:ext cx="2147776" cy="304800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2251" y="4461865"/>
            <a:ext cx="9652000" cy="108604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FFFFC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2309558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37" y="378615"/>
            <a:ext cx="2051227" cy="10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93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662" y="4800601"/>
            <a:ext cx="8913452" cy="566739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4663" y="612775"/>
            <a:ext cx="8913452" cy="41148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4662" y="5367339"/>
            <a:ext cx="891345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16E3-BCC5-4306-8204-3518F1026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2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 rot="5400000">
            <a:off x="2668971" y="-2665029"/>
            <a:ext cx="6858000" cy="121880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 rot="5400000">
            <a:off x="5553938" y="219938"/>
            <a:ext cx="1088068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1921457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53" y="6190082"/>
            <a:ext cx="6740595" cy="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9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 rot="5400000">
            <a:off x="2668971" y="-2665029"/>
            <a:ext cx="6858000" cy="121880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1921457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5553940" y="219941"/>
            <a:ext cx="1088067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73" y="6190083"/>
            <a:ext cx="6740556" cy="2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7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 rot="5400000">
            <a:off x="2668971" y="-2665030"/>
            <a:ext cx="6858000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1921457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53" y="6190082"/>
            <a:ext cx="6740595" cy="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4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 rot="5400000">
            <a:off x="2668971" y="-2665030"/>
            <a:ext cx="6858000" cy="12188059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1921457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73" y="6190083"/>
            <a:ext cx="6740556" cy="2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 rot="5400000">
            <a:off x="2668971" y="-2665029"/>
            <a:ext cx="6858000" cy="121880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 rot="5400000">
            <a:off x="5553938" y="219938"/>
            <a:ext cx="1088068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" y="2"/>
            <a:ext cx="12192000" cy="576992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53" y="6190082"/>
            <a:ext cx="6740595" cy="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9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5427" y="147287"/>
            <a:ext cx="11086935" cy="990600"/>
          </a:xfrm>
        </p:spPr>
        <p:txBody>
          <a:bodyPr anchor="ctr"/>
          <a:lstStyle>
            <a:lvl1pPr>
              <a:defRPr sz="2800" cap="sm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24" y="1358555"/>
            <a:ext cx="11086936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1B203D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022016" y="6553200"/>
            <a:ext cx="2660344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95425" y="6553200"/>
            <a:ext cx="6570492" cy="304800"/>
          </a:xfrm>
          <a:ln/>
        </p:spPr>
        <p:txBody>
          <a:bodyPr/>
          <a:lstStyle>
            <a:lvl1pPr>
              <a:defRPr>
                <a:solidFill>
                  <a:srgbClr val="1B203D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7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/>
          <p:cNvSpPr>
            <a:spLocks noChangeArrowheads="1"/>
          </p:cNvSpPr>
          <p:nvPr/>
        </p:nvSpPr>
        <p:spPr bwMode="auto">
          <a:xfrm rot="5400000">
            <a:off x="5827329" y="497271"/>
            <a:ext cx="533400" cy="12188059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 rot="5400000">
            <a:off x="5529030" y="-5525089"/>
            <a:ext cx="1137884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47284"/>
            <a:ext cx="1107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68403"/>
            <a:ext cx="11074400" cy="495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97629" y="6553200"/>
            <a:ext cx="388473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800" b="1" i="0" u="none" kern="1500" cap="all" spc="15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3173" y="65532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 b="1" i="0" u="none" kern="1500" cap="all" spc="15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73929" y="65532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900" b="1" i="0" u="none" cap="all">
                <a:solidFill>
                  <a:srgbClr val="1B203D"/>
                </a:solidFill>
                <a:latin typeface="Rial"/>
                <a:cs typeface="Rial"/>
              </a:defRPr>
            </a:lvl1pPr>
          </a:lstStyle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  <p:cxnSp>
        <p:nvCxnSpPr>
          <p:cNvPr id="4106" name="Straight Connector 11"/>
          <p:cNvCxnSpPr>
            <a:cxnSpLocks noChangeShapeType="1"/>
          </p:cNvCxnSpPr>
          <p:nvPr/>
        </p:nvCxnSpPr>
        <p:spPr bwMode="auto">
          <a:xfrm>
            <a:off x="1432079" y="1137884"/>
            <a:ext cx="10353524" cy="159104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4107" name="Straight Connector 20"/>
          <p:cNvCxnSpPr>
            <a:cxnSpLocks noChangeShapeType="1"/>
          </p:cNvCxnSpPr>
          <p:nvPr/>
        </p:nvCxnSpPr>
        <p:spPr bwMode="auto">
          <a:xfrm rot="5400000" flipH="1" flipV="1">
            <a:off x="11440850" y="723637"/>
            <a:ext cx="77788" cy="2116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67852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cap="all">
          <a:solidFill>
            <a:schemeClr val="bg1"/>
          </a:solidFill>
          <a:latin typeface="Arial"/>
          <a:ea typeface="+mj-ea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003264"/>
        </a:buClr>
        <a:buChar char="•"/>
        <a:defRPr sz="2100">
          <a:solidFill>
            <a:srgbClr val="1B203D"/>
          </a:solidFill>
          <a:latin typeface="Arial"/>
          <a:ea typeface="+mn-ea"/>
          <a:cs typeface="Arial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1800" b="1">
          <a:solidFill>
            <a:srgbClr val="1B203D"/>
          </a:solidFill>
          <a:latin typeface="Arial"/>
          <a:cs typeface="Arial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1800" i="0">
          <a:solidFill>
            <a:srgbClr val="1B203D"/>
          </a:solidFill>
          <a:latin typeface="Arial"/>
          <a:cs typeface="Arial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B203D"/>
          </a:solidFill>
          <a:latin typeface="Arial"/>
          <a:cs typeface="Arial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1B203D"/>
          </a:solidFill>
          <a:latin typeface="Arial"/>
          <a:cs typeface="Arial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/>
          <p:cNvSpPr>
            <a:spLocks noChangeArrowheads="1"/>
          </p:cNvSpPr>
          <p:nvPr/>
        </p:nvSpPr>
        <p:spPr bwMode="auto">
          <a:xfrm rot="5400000">
            <a:off x="5827329" y="497271"/>
            <a:ext cx="533400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 rot="5400000">
            <a:off x="5529030" y="-5525089"/>
            <a:ext cx="1137884" cy="12188059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47284"/>
            <a:ext cx="1107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68403"/>
            <a:ext cx="11074400" cy="495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97629" y="6553200"/>
            <a:ext cx="388473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800" b="1" i="0" u="none" kern="1500" cap="all" spc="1500">
                <a:solidFill>
                  <a:schemeClr val="bg1"/>
                </a:solidFill>
                <a:latin typeface="Rial"/>
                <a:cs typeface="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3173" y="65532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 b="1" i="0" u="none" kern="1500" cap="all" spc="15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73929" y="65532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900" b="1" i="0" u="none" cap="all">
                <a:solidFill>
                  <a:schemeClr val="bg1"/>
                </a:solidFill>
                <a:latin typeface="Rial"/>
                <a:cs typeface="Rial"/>
              </a:defRPr>
            </a:lvl1pPr>
          </a:lstStyle>
          <a:p>
            <a:pPr>
              <a:defRPr/>
            </a:pPr>
            <a:fld id="{1BD493C5-18C0-4657-ABB8-57661F65A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106" name="Straight Connector 11"/>
          <p:cNvCxnSpPr>
            <a:cxnSpLocks noChangeShapeType="1"/>
          </p:cNvCxnSpPr>
          <p:nvPr/>
        </p:nvCxnSpPr>
        <p:spPr bwMode="auto">
          <a:xfrm>
            <a:off x="1432079" y="1137884"/>
            <a:ext cx="10353524" cy="159104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4107" name="Straight Connector 20"/>
          <p:cNvCxnSpPr>
            <a:cxnSpLocks noChangeShapeType="1"/>
          </p:cNvCxnSpPr>
          <p:nvPr/>
        </p:nvCxnSpPr>
        <p:spPr bwMode="auto">
          <a:xfrm rot="5400000" flipH="1" flipV="1">
            <a:off x="11440850" y="723637"/>
            <a:ext cx="77788" cy="2116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52596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cap="all">
          <a:solidFill>
            <a:srgbClr val="1B203D"/>
          </a:solidFill>
          <a:latin typeface="Arial"/>
          <a:ea typeface="+mj-ea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003264"/>
        </a:buClr>
        <a:buChar char="•"/>
        <a:defRPr sz="2100">
          <a:solidFill>
            <a:srgbClr val="1B203D"/>
          </a:solidFill>
          <a:latin typeface="Arial"/>
          <a:ea typeface="+mn-ea"/>
          <a:cs typeface="Arial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1800" b="1">
          <a:solidFill>
            <a:srgbClr val="1B203D"/>
          </a:solidFill>
          <a:latin typeface="Arial"/>
          <a:cs typeface="Arial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1800" i="0">
          <a:solidFill>
            <a:srgbClr val="1B203D"/>
          </a:solidFill>
          <a:latin typeface="Arial"/>
          <a:cs typeface="Arial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B203D"/>
          </a:solidFill>
          <a:latin typeface="Arial"/>
          <a:cs typeface="Arial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1B203D"/>
          </a:solidFill>
          <a:latin typeface="Arial"/>
          <a:cs typeface="Arial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sics.nau.edu/PosterLogos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type="subTitle" idx="1"/>
          </p:nvPr>
        </p:nvSpPr>
        <p:spPr>
          <a:xfrm>
            <a:off x="1194145" y="3305044"/>
            <a:ext cx="9652000" cy="108604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Poster </a:t>
            </a:r>
            <a:r>
              <a:rPr lang="en-US" sz="4800" b="1" dirty="0" smtClean="0">
                <a:solidFill>
                  <a:srgbClr val="002060"/>
                </a:solidFill>
              </a:rPr>
              <a:t>Design</a:t>
            </a:r>
            <a:endParaRPr lang="en-US" sz="4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484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Poster Tour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- layout, colors, fonts, headings, spacing, graphics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Appearance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6838" y="1606959"/>
            <a:ext cx="9558385" cy="5001061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Use traditional fonts (Arial, Times New Roman, Garamond)</a:t>
            </a:r>
          </a:p>
          <a:p>
            <a:pPr lvl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 Don’t use more than two or three fonts 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 Use italics or bold for emphasis, not for all your text</a:t>
            </a:r>
          </a:p>
          <a:p>
            <a:pPr lvl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 Avoid ALL CAPS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850507"/>
              </p:ext>
            </p:extLst>
          </p:nvPr>
        </p:nvGraphicFramePr>
        <p:xfrm>
          <a:off x="4420697" y="3440511"/>
          <a:ext cx="7150740" cy="2641473"/>
        </p:xfrm>
        <a:graphic>
          <a:graphicData uri="http://schemas.openxmlformats.org/drawingml/2006/table">
            <a:tbl>
              <a:tblPr firstRow="1" firstCol="1" bandRow="1"/>
              <a:tblGrid>
                <a:gridCol w="1582007">
                  <a:extLst>
                    <a:ext uri="{9D8B030D-6E8A-4147-A177-3AD203B41FA5}">
                      <a16:colId xmlns:a16="http://schemas.microsoft.com/office/drawing/2014/main" val="1537440858"/>
                    </a:ext>
                  </a:extLst>
                </a:gridCol>
                <a:gridCol w="990651">
                  <a:extLst>
                    <a:ext uri="{9D8B030D-6E8A-4147-A177-3AD203B41FA5}">
                      <a16:colId xmlns:a16="http://schemas.microsoft.com/office/drawing/2014/main" val="20451775"/>
                    </a:ext>
                  </a:extLst>
                </a:gridCol>
                <a:gridCol w="4578082">
                  <a:extLst>
                    <a:ext uri="{9D8B030D-6E8A-4147-A177-3AD203B41FA5}">
                      <a16:colId xmlns:a16="http://schemas.microsoft.com/office/drawing/2014/main" val="1186264717"/>
                    </a:ext>
                  </a:extLst>
                </a:gridCol>
              </a:tblGrid>
              <a:tr h="504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Font Size (points)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153741"/>
                  </a:ext>
                </a:extLst>
              </a:tr>
              <a:tr h="2521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Should be visible from across a room!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356282"/>
                  </a:ext>
                </a:extLst>
              </a:tr>
              <a:tr h="2521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Headings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Should be easily readable from 5 feet away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354235"/>
                  </a:ext>
                </a:extLst>
              </a:tr>
              <a:tr h="247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Subheadings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text is smaller than headings, but more noticeable than main text size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609811"/>
                  </a:ext>
                </a:extLst>
              </a:tr>
              <a:tr h="2697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 Body Text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16-18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is a comfortable text size for someone who comes closer to read more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370647"/>
                  </a:ext>
                </a:extLst>
              </a:tr>
              <a:tr h="2521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These can be a bit smaller than main text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426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4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9559" y="1694055"/>
            <a:ext cx="8081508" cy="5001061"/>
          </a:xfrm>
        </p:spPr>
        <p:txBody>
          <a:bodyPr/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400" b="0" dirty="0" smtClean="0">
                <a:solidFill>
                  <a:srgbClr val="002060"/>
                </a:solidFill>
              </a:rPr>
              <a:t>A </a:t>
            </a:r>
            <a:r>
              <a:rPr lang="en-US" sz="2400" b="0" dirty="0" smtClean="0">
                <a:solidFill>
                  <a:srgbClr val="002060"/>
                </a:solidFill>
              </a:rPr>
              <a:t>person will scan your poster in less than 10 seconds to decide if they want to learn more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We tend to focus on 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differences</a:t>
            </a:r>
            <a:r>
              <a:rPr lang="en-US" sz="2400" dirty="0" smtClean="0">
                <a:solidFill>
                  <a:srgbClr val="002060"/>
                </a:solidFill>
              </a:rPr>
              <a:t>, not similarities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7" t="15540" r="1305" b="10338"/>
          <a:stretch/>
        </p:blipFill>
        <p:spPr>
          <a:xfrm>
            <a:off x="2998760" y="3249738"/>
            <a:ext cx="5730809" cy="280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 </a:t>
            </a:r>
            <a:r>
              <a:rPr lang="en-US" dirty="0" smtClean="0"/>
              <a:t>Headings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227" y="1970347"/>
            <a:ext cx="6078071" cy="50010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Abstract (summary of </a:t>
            </a:r>
            <a:r>
              <a:rPr lang="en-US" sz="2400" dirty="0" smtClean="0">
                <a:solidFill>
                  <a:srgbClr val="002060"/>
                </a:solidFill>
              </a:rPr>
              <a:t>presentation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Introduction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Methods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Results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Conclusion/Discussion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References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Acknowledgements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67" y="1358555"/>
            <a:ext cx="5989347" cy="452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962" y="1772995"/>
            <a:ext cx="6166170" cy="50010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Clearly state the problem or concept being investigated or demonstrated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Include the significance of the study – why </a:t>
            </a:r>
            <a:r>
              <a:rPr lang="en-US" sz="2200" dirty="0" smtClean="0">
                <a:solidFill>
                  <a:srgbClr val="002060"/>
                </a:solidFill>
              </a:rPr>
              <a:t>should we care about </a:t>
            </a:r>
            <a:r>
              <a:rPr lang="en-US" sz="2200" dirty="0" smtClean="0">
                <a:solidFill>
                  <a:srgbClr val="002060"/>
                </a:solidFill>
              </a:rPr>
              <a:t>this topic?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Include related current investigations and foundation for your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Usually contains citations and references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May have purpose and hypothesis embedded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Get viewers interested!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531" y="1272357"/>
            <a:ext cx="2365647" cy="5001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436" y="3293253"/>
            <a:ext cx="2614611" cy="26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8555"/>
            <a:ext cx="7179246" cy="50010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Describe procedures </a:t>
            </a:r>
            <a:r>
              <a:rPr lang="en-US" sz="2200" dirty="0" smtClean="0">
                <a:solidFill>
                  <a:srgbClr val="002060"/>
                </a:solidFill>
              </a:rPr>
              <a:t>in </a:t>
            </a:r>
            <a:r>
              <a:rPr lang="en-US" sz="2200" dirty="0" smtClean="0">
                <a:solidFill>
                  <a:srgbClr val="002060"/>
                </a:solidFill>
              </a:rPr>
              <a:t>detail to allow observer to understand how, when, and where data was obtained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Include </a:t>
            </a:r>
            <a:r>
              <a:rPr lang="en-US" sz="2200" dirty="0" smtClean="0">
                <a:solidFill>
                  <a:srgbClr val="002060"/>
                </a:solidFill>
              </a:rPr>
              <a:t>text with subheadings to </a:t>
            </a:r>
            <a:r>
              <a:rPr lang="en-US" sz="2200" dirty="0" smtClean="0">
                <a:solidFill>
                  <a:srgbClr val="002060"/>
                </a:solidFill>
              </a:rPr>
              <a:t>group </a:t>
            </a:r>
            <a:r>
              <a:rPr lang="en-US" sz="2200" dirty="0" smtClean="0">
                <a:solidFill>
                  <a:srgbClr val="002060"/>
                </a:solidFill>
              </a:rPr>
              <a:t>content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Include (if relevant):</a:t>
            </a:r>
          </a:p>
          <a:p>
            <a:pPr lvl="1"/>
            <a:r>
              <a:rPr lang="en-US" dirty="0"/>
              <a:t>Subjects</a:t>
            </a:r>
          </a:p>
          <a:p>
            <a:pPr lvl="1"/>
            <a:r>
              <a:rPr lang="en-US" dirty="0"/>
              <a:t>Experimental design</a:t>
            </a:r>
          </a:p>
          <a:p>
            <a:pPr lvl="1"/>
            <a:r>
              <a:rPr lang="en-US" dirty="0"/>
              <a:t>Equipment used</a:t>
            </a:r>
          </a:p>
          <a:p>
            <a:pPr lvl="1"/>
            <a:r>
              <a:rPr lang="en-US" dirty="0"/>
              <a:t>Statistical methods</a:t>
            </a:r>
          </a:p>
          <a:p>
            <a:pPr lvl="1"/>
            <a:r>
              <a:rPr lang="en-US" dirty="0"/>
              <a:t>Why you chose the method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May </a:t>
            </a:r>
            <a:r>
              <a:rPr lang="en-US" sz="2200" dirty="0" smtClean="0">
                <a:solidFill>
                  <a:srgbClr val="002060"/>
                </a:solidFill>
              </a:rPr>
              <a:t>include a flow chart to </a:t>
            </a:r>
            <a:r>
              <a:rPr lang="en-US" sz="2200" dirty="0" smtClean="0">
                <a:solidFill>
                  <a:srgbClr val="002060"/>
                </a:solidFill>
              </a:rPr>
              <a:t>help flow</a:t>
            </a:r>
            <a:endParaRPr lang="en-US" sz="22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May include citations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Describe challenges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737" y="4275683"/>
            <a:ext cx="4497629" cy="1985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239"/>
          <a:stretch/>
        </p:blipFill>
        <p:spPr>
          <a:xfrm>
            <a:off x="8286360" y="1539222"/>
            <a:ext cx="3397640" cy="251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9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Summarize </a:t>
            </a:r>
            <a:r>
              <a:rPr lang="en-US" sz="2200" dirty="0" smtClean="0">
                <a:solidFill>
                  <a:srgbClr val="002060"/>
                </a:solidFill>
              </a:rPr>
              <a:t>data and reports </a:t>
            </a:r>
            <a:r>
              <a:rPr lang="en-US" sz="2200" dirty="0" smtClean="0">
                <a:solidFill>
                  <a:srgbClr val="002060"/>
                </a:solidFill>
              </a:rPr>
              <a:t>findings</a:t>
            </a:r>
            <a:endParaRPr lang="en-US" sz="22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Make image-based when possible – maximize use of figures</a:t>
            </a:r>
          </a:p>
          <a:p>
            <a:pPr lvl="1"/>
            <a:r>
              <a:rPr lang="en-US" sz="2200" dirty="0" smtClean="0"/>
              <a:t>Keep simple, easy to see, text large enough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Don’t present raw 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Minimize use of tables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Often this is the largest section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365" y="2245439"/>
            <a:ext cx="4270193" cy="3960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446" y="3956685"/>
            <a:ext cx="4364925" cy="26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7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Conclusion/Discussion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33" y="1506070"/>
            <a:ext cx="11074400" cy="50010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Interpret </a:t>
            </a:r>
            <a:r>
              <a:rPr lang="en-US" sz="2200" dirty="0" smtClean="0">
                <a:solidFill>
                  <a:srgbClr val="002060"/>
                </a:solidFill>
              </a:rPr>
              <a:t>the meaning or implications of your results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Mention alternative explanation for results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Tie back to a real-world problem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Communicate why this is </a:t>
            </a:r>
            <a:r>
              <a:rPr lang="en-US" sz="2200" dirty="0" smtClean="0">
                <a:solidFill>
                  <a:srgbClr val="002060"/>
                </a:solidFill>
              </a:rPr>
              <a:t>important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Bulleted </a:t>
            </a:r>
            <a:r>
              <a:rPr lang="en-US" sz="2200" dirty="0">
                <a:solidFill>
                  <a:srgbClr val="002060"/>
                </a:solidFill>
              </a:rPr>
              <a:t>points work well </a:t>
            </a:r>
          </a:p>
          <a:p>
            <a:pPr marL="0" indent="0">
              <a:buNone/>
            </a:pP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55" y="2731772"/>
            <a:ext cx="3335198" cy="3428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390" y="1506070"/>
            <a:ext cx="2916275" cy="470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5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609" y="1305928"/>
            <a:ext cx="9554055" cy="50010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Make sure everything is clearly laid out and easy to follow in the absence of a presenter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Keep text concise and check for spelling and typographical errors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Keep the background unobtrusive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Include labels for figures and tables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Use photographs, tables, and graphs that improve understanding and enhance the visual appeal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Check online for samples and ideas</a:t>
            </a:r>
          </a:p>
          <a:p>
            <a:pPr lvl="1"/>
            <a:r>
              <a:rPr lang="en-US" dirty="0" smtClean="0"/>
              <a:t>http://www.flickr.com/groups/688685@N24/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02683" y="5068752"/>
            <a:ext cx="8917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Good luck with your posters!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3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751" y="1902988"/>
            <a:ext cx="11086936" cy="500106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Register to present: Feb 1 – </a:t>
            </a:r>
            <a:r>
              <a:rPr lang="en-US" sz="2400" dirty="0" smtClean="0">
                <a:solidFill>
                  <a:srgbClr val="002060"/>
                </a:solidFill>
              </a:rPr>
              <a:t>Apr </a:t>
            </a:r>
            <a:r>
              <a:rPr lang="en-US" sz="2400" dirty="0" smtClean="0">
                <a:solidFill>
                  <a:srgbClr val="002060"/>
                </a:solidFill>
              </a:rPr>
              <a:t>1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Workshops </a:t>
            </a:r>
            <a:r>
              <a:rPr lang="en-US" sz="2400" dirty="0">
                <a:solidFill>
                  <a:srgbClr val="002060"/>
                </a:solidFill>
              </a:rPr>
              <a:t>- 2 in February, 2 in March, dates </a:t>
            </a:r>
            <a:r>
              <a:rPr lang="en-US" sz="2400" dirty="0" smtClean="0">
                <a:solidFill>
                  <a:srgbClr val="002060"/>
                </a:solidFill>
              </a:rPr>
              <a:t>TBD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Poster </a:t>
            </a:r>
            <a:r>
              <a:rPr lang="en-US" sz="2400" dirty="0">
                <a:solidFill>
                  <a:srgbClr val="002060"/>
                </a:solidFill>
              </a:rPr>
              <a:t>design/editing </a:t>
            </a:r>
            <a:r>
              <a:rPr lang="en-US" sz="2400" dirty="0" smtClean="0">
                <a:solidFill>
                  <a:srgbClr val="002060"/>
                </a:solidFill>
              </a:rPr>
              <a:t>workshops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Public </a:t>
            </a:r>
            <a:r>
              <a:rPr lang="en-US" sz="2400" dirty="0">
                <a:solidFill>
                  <a:srgbClr val="002060"/>
                </a:solidFill>
              </a:rPr>
              <a:t>speaking/presentation workshops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	More </a:t>
            </a:r>
            <a:r>
              <a:rPr lang="en-US" sz="2400" b="1" dirty="0">
                <a:solidFill>
                  <a:srgbClr val="002060"/>
                </a:solidFill>
              </a:rPr>
              <a:t>information available at nau.edu/symposium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9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39016" y="1856939"/>
            <a:ext cx="10199756" cy="50010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2060"/>
                </a:solidFill>
              </a:rPr>
              <a:t>“The more visually striking your presentation is, the more people will remember it.  And more importantly, they will remember you.”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/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- Paul Arden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type="subTitle" idx="1"/>
          </p:nvPr>
        </p:nvSpPr>
        <p:spPr>
          <a:xfrm>
            <a:off x="1154675" y="2219606"/>
            <a:ext cx="9652000" cy="108604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2060"/>
                </a:solidFill>
              </a:rPr>
              <a:t>Virtual Undergraduate Symposium</a:t>
            </a:r>
          </a:p>
          <a:p>
            <a:pPr marL="0" indent="0" algn="ctr">
              <a:buNone/>
            </a:pPr>
            <a:endParaRPr lang="en-US" sz="4400" dirty="0">
              <a:solidFill>
                <a:srgbClr val="002060"/>
              </a:solidFill>
            </a:endParaRPr>
          </a:p>
          <a:p>
            <a:r>
              <a:rPr lang="en-US" sz="3600" dirty="0">
                <a:solidFill>
                  <a:srgbClr val="002060"/>
                </a:solidFill>
              </a:rPr>
              <a:t>Monday - Friday, April 12-16</a:t>
            </a:r>
          </a:p>
          <a:p>
            <a:pPr marL="0" indent="0" algn="ctr">
              <a:buNone/>
            </a:pPr>
            <a:endParaRPr lang="en-US" sz="3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002060"/>
                </a:solidFill>
              </a:rPr>
              <a:t>Register at nau.edu/symposium</a:t>
            </a:r>
          </a:p>
        </p:txBody>
      </p:sp>
    </p:spTree>
    <p:extLst>
      <p:ext uri="{BB962C8B-B14F-4D97-AF65-F5344CB8AC3E}">
        <p14:creationId xmlns:p14="http://schemas.microsoft.com/office/powerpoint/2010/main" val="171630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Purpose of an Academic Poster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07836" y="2099585"/>
            <a:ext cx="9462116" cy="5001061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A </a:t>
            </a:r>
            <a:r>
              <a:rPr lang="en-US" sz="2800" b="1" dirty="0">
                <a:solidFill>
                  <a:srgbClr val="002060"/>
                </a:solidFill>
              </a:rPr>
              <a:t>means for displaying information in a clear, concise way while generating interest to engage in discussion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your 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36" y="1720368"/>
            <a:ext cx="5963258" cy="500106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Consult conference rules and/or rubrics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Collaboration </a:t>
            </a:r>
            <a:r>
              <a:rPr lang="en-US" sz="2400" dirty="0" smtClean="0">
                <a:solidFill>
                  <a:srgbClr val="002060"/>
                </a:solidFill>
              </a:rPr>
              <a:t>with your research mentor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Create a storyboard/plan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Use </a:t>
            </a:r>
            <a:r>
              <a:rPr lang="en-US" sz="2400" dirty="0" smtClean="0">
                <a:solidFill>
                  <a:srgbClr val="002060"/>
                </a:solidFill>
              </a:rPr>
              <a:t>concise writing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Include </a:t>
            </a:r>
            <a:r>
              <a:rPr lang="en-US" sz="2400" dirty="0" smtClean="0">
                <a:solidFill>
                  <a:srgbClr val="002060"/>
                </a:solidFill>
              </a:rPr>
              <a:t>transitions between sections when possible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Know your audience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194" y="1853732"/>
            <a:ext cx="5365684" cy="363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8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 Appearance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110" y="1856939"/>
            <a:ext cx="6100386" cy="50010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Make poster visually </a:t>
            </a:r>
            <a:r>
              <a:rPr lang="en-US" sz="2400" dirty="0" smtClean="0">
                <a:solidFill>
                  <a:srgbClr val="002060"/>
                </a:solidFill>
              </a:rPr>
              <a:t>appealing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Balance text and images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Include headings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Make </a:t>
            </a:r>
            <a:r>
              <a:rPr lang="en-US" sz="2400" dirty="0" smtClean="0">
                <a:solidFill>
                  <a:srgbClr val="002060"/>
                </a:solidFill>
              </a:rPr>
              <a:t>an obvious flow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Should be “stand alone” display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Unobtrusive or neutral background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Use white space or color frames to </a:t>
            </a:r>
            <a:r>
              <a:rPr lang="en-US" sz="2400" dirty="0" smtClean="0">
                <a:solidFill>
                  <a:srgbClr val="002060"/>
                </a:solidFill>
              </a:rPr>
              <a:t>organize sections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133" y="1561956"/>
            <a:ext cx="4383894" cy="30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3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700" y="986589"/>
            <a:ext cx="7622973" cy="5783179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 bwMode="auto">
          <a:xfrm>
            <a:off x="8245641" y="1203158"/>
            <a:ext cx="641685" cy="369332"/>
          </a:xfrm>
          <a:prstGeom prst="borderCallout1">
            <a:avLst>
              <a:gd name="adj1" fmla="val 68750"/>
              <a:gd name="adj2" fmla="val -362"/>
              <a:gd name="adj3" fmla="val 55024"/>
              <a:gd name="adj4" fmla="val -32590"/>
            </a:avLst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Title</a:t>
            </a:r>
          </a:p>
        </p:txBody>
      </p:sp>
      <p:sp>
        <p:nvSpPr>
          <p:cNvPr id="8" name="Line Callout 1 7"/>
          <p:cNvSpPr/>
          <p:nvPr/>
        </p:nvSpPr>
        <p:spPr bwMode="auto">
          <a:xfrm>
            <a:off x="6256419" y="1500300"/>
            <a:ext cx="1660359" cy="276999"/>
          </a:xfrm>
          <a:prstGeom prst="borderCallout1">
            <a:avLst>
              <a:gd name="adj1" fmla="val 44811"/>
              <a:gd name="adj2" fmla="val 941"/>
              <a:gd name="adj3" fmla="val 49953"/>
              <a:gd name="adj4" fmla="val -10043"/>
            </a:avLst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Names (First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 MI Last)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9" name="Line Callout 1 8"/>
          <p:cNvSpPr/>
          <p:nvPr/>
        </p:nvSpPr>
        <p:spPr bwMode="auto">
          <a:xfrm>
            <a:off x="3392904" y="2037347"/>
            <a:ext cx="1002631" cy="276999"/>
          </a:xfrm>
          <a:prstGeom prst="borderCallout1">
            <a:avLst>
              <a:gd name="adj1" fmla="val 50000"/>
              <a:gd name="adj2" fmla="val 178"/>
              <a:gd name="adj3" fmla="val -46960"/>
              <a:gd name="adj4" fmla="val 126033"/>
            </a:avLst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2060"/>
                </a:solidFill>
              </a:rPr>
              <a:t>Department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0" name="Line Callout 1 9"/>
          <p:cNvSpPr/>
          <p:nvPr/>
        </p:nvSpPr>
        <p:spPr bwMode="auto">
          <a:xfrm>
            <a:off x="8386010" y="2005769"/>
            <a:ext cx="869823" cy="276999"/>
          </a:xfrm>
          <a:prstGeom prst="borderCallout1">
            <a:avLst>
              <a:gd name="adj1" fmla="val 50000"/>
              <a:gd name="adj2" fmla="val 178"/>
              <a:gd name="adj3" fmla="val -23795"/>
              <a:gd name="adj4" fmla="val -30767"/>
            </a:avLst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1B203D"/>
                </a:solidFill>
              </a:rPr>
              <a:t>University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1B203D"/>
              </a:solidFill>
              <a:effectLst/>
            </a:endParaRPr>
          </a:p>
        </p:txBody>
      </p:sp>
      <p:sp>
        <p:nvSpPr>
          <p:cNvPr id="11" name="Line Callout 1 10"/>
          <p:cNvSpPr/>
          <p:nvPr/>
        </p:nvSpPr>
        <p:spPr bwMode="auto">
          <a:xfrm>
            <a:off x="2719136" y="1806009"/>
            <a:ext cx="537411" cy="276999"/>
          </a:xfrm>
          <a:prstGeom prst="borderCallout1">
            <a:avLst>
              <a:gd name="adj1" fmla="val 50000"/>
              <a:gd name="adj2" fmla="val 178"/>
              <a:gd name="adj3" fmla="val 5162"/>
              <a:gd name="adj4" fmla="val 55633"/>
            </a:avLst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2060"/>
                </a:solidFill>
              </a:rPr>
              <a:t>Logo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2" name="Line Callout 1 11"/>
          <p:cNvSpPr/>
          <p:nvPr/>
        </p:nvSpPr>
        <p:spPr bwMode="auto">
          <a:xfrm>
            <a:off x="2719136" y="2516287"/>
            <a:ext cx="922421" cy="276999"/>
          </a:xfrm>
          <a:prstGeom prst="borderCallout1">
            <a:avLst>
              <a:gd name="adj1" fmla="val 7168"/>
              <a:gd name="adj2" fmla="val 2102"/>
              <a:gd name="adj3" fmla="val -64137"/>
              <a:gd name="adj4" fmla="val -8768"/>
            </a:avLst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Headings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3" name="Line Callout 1 12"/>
          <p:cNvSpPr/>
          <p:nvPr/>
        </p:nvSpPr>
        <p:spPr bwMode="auto">
          <a:xfrm>
            <a:off x="3910261" y="4717996"/>
            <a:ext cx="1684421" cy="461665"/>
          </a:xfrm>
          <a:prstGeom prst="borderCallout1">
            <a:avLst>
              <a:gd name="adj1" fmla="val 62185"/>
              <a:gd name="adj2" fmla="val 715"/>
              <a:gd name="adj3" fmla="val 141457"/>
              <a:gd name="adj4" fmla="val -20714"/>
            </a:avLst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solidFill>
                  <a:srgbClr val="002060"/>
                </a:solidFill>
              </a:rPr>
              <a:t>G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raphs,tables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,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and/or images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5045241" y="4491789"/>
            <a:ext cx="144379" cy="21656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5502441" y="5027503"/>
            <a:ext cx="296779" cy="53974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605019" y="261428"/>
            <a:ext cx="4918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cap="small" dirty="0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Main Elements of a Poster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3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 Appearance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1372" y="1772995"/>
            <a:ext cx="11074400" cy="40731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Create the poster the size you need in PowerPoint or </a:t>
            </a:r>
            <a:r>
              <a:rPr lang="en-US" sz="2400" dirty="0" smtClean="0">
                <a:solidFill>
                  <a:srgbClr val="002060"/>
                </a:solidFill>
              </a:rPr>
              <a:t>PDF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	(In PowerPoint, select  </a:t>
            </a:r>
            <a:r>
              <a:rPr lang="en-US" sz="2400" dirty="0" smtClean="0">
                <a:solidFill>
                  <a:srgbClr val="002060"/>
                </a:solidFill>
              </a:rPr>
              <a:t>Design </a:t>
            </a:r>
            <a:r>
              <a:rPr lang="en-US" sz="2400" dirty="0" smtClean="0">
                <a:solidFill>
                  <a:srgbClr val="002060"/>
                </a:solidFill>
              </a:rPr>
              <a:t>–&gt; </a:t>
            </a:r>
            <a:r>
              <a:rPr lang="en-US" sz="2400" dirty="0" smtClean="0">
                <a:solidFill>
                  <a:srgbClr val="002060"/>
                </a:solidFill>
              </a:rPr>
              <a:t>Slide Size)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Avoid using dark, </a:t>
            </a:r>
            <a:r>
              <a:rPr lang="en-US" sz="2400" dirty="0" smtClean="0">
                <a:solidFill>
                  <a:srgbClr val="002060"/>
                </a:solidFill>
              </a:rPr>
              <a:t>solid color </a:t>
            </a:r>
            <a:r>
              <a:rPr lang="en-US" sz="2400" dirty="0" smtClean="0">
                <a:solidFill>
                  <a:srgbClr val="002060"/>
                </a:solidFill>
              </a:rPr>
              <a:t>backgrounds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Generally more graphics &amp; less text is </a:t>
            </a:r>
            <a:r>
              <a:rPr lang="en-US" sz="2400" dirty="0" smtClean="0">
                <a:solidFill>
                  <a:srgbClr val="002060"/>
                </a:solidFill>
              </a:rPr>
              <a:t>preferred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No </a:t>
            </a:r>
            <a:r>
              <a:rPr lang="en-US" sz="2400" dirty="0" smtClean="0">
                <a:solidFill>
                  <a:srgbClr val="002060"/>
                </a:solidFill>
              </a:rPr>
              <a:t>more than 800 </a:t>
            </a:r>
            <a:r>
              <a:rPr lang="en-US" sz="2400" dirty="0" smtClean="0">
                <a:solidFill>
                  <a:srgbClr val="002060"/>
                </a:solidFill>
              </a:rPr>
              <a:t>words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Avoid </a:t>
            </a:r>
            <a:r>
              <a:rPr lang="en-US" sz="2400" dirty="0" smtClean="0">
                <a:solidFill>
                  <a:srgbClr val="002060"/>
                </a:solidFill>
              </a:rPr>
              <a:t>technical </a:t>
            </a:r>
            <a:r>
              <a:rPr lang="en-US" sz="2400" dirty="0" smtClean="0">
                <a:solidFill>
                  <a:srgbClr val="002060"/>
                </a:solidFill>
              </a:rPr>
              <a:t>jargon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Use </a:t>
            </a:r>
            <a:r>
              <a:rPr lang="en-US" sz="2400" dirty="0" smtClean="0">
                <a:solidFill>
                  <a:srgbClr val="002060"/>
                </a:solidFill>
              </a:rPr>
              <a:t>high resolution images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6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Appearance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60463" y="1435164"/>
            <a:ext cx="9462116" cy="50010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Put </a:t>
            </a:r>
            <a:r>
              <a:rPr lang="en-US" sz="2400" dirty="0">
                <a:solidFill>
                  <a:srgbClr val="002060"/>
                </a:solidFill>
              </a:rPr>
              <a:t>your research in context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Use pictures and graphs to convey your results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Should be readable by a non-technical, educated audience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Edit your poster carefully for typographic or grammatical errors and image quality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Acknowledge </a:t>
            </a:r>
            <a:r>
              <a:rPr lang="en-US" sz="2400" dirty="0">
                <a:solidFill>
                  <a:srgbClr val="002060"/>
                </a:solidFill>
              </a:rPr>
              <a:t>all sources of funding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Don’t cram in too much information</a:t>
            </a:r>
          </a:p>
          <a:p>
            <a:pPr marL="0" lv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6941459" y="3813383"/>
            <a:ext cx="3890102" cy="20705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6779" y="4033037"/>
            <a:ext cx="34452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i="1" dirty="0">
                <a:solidFill>
                  <a:srgbClr val="FFFFFF"/>
                </a:solidFill>
              </a:rPr>
              <a:t>Cramming too much information into too small of a space is </a:t>
            </a:r>
            <a:r>
              <a:rPr lang="en-US" i="1" dirty="0" smtClean="0">
                <a:solidFill>
                  <a:srgbClr val="FFFFFF"/>
                </a:solidFill>
              </a:rPr>
              <a:t>the most common </a:t>
            </a:r>
            <a:r>
              <a:rPr lang="en-US" i="1" dirty="0">
                <a:solidFill>
                  <a:srgbClr val="FFFFFF"/>
                </a:solidFill>
              </a:rPr>
              <a:t>mistake in academic poster </a:t>
            </a:r>
            <a:r>
              <a:rPr lang="en-US" i="1" dirty="0" smtClean="0">
                <a:solidFill>
                  <a:srgbClr val="FFFFFF"/>
                </a:solidFill>
              </a:rPr>
              <a:t>design</a:t>
            </a:r>
            <a:endParaRPr lang="en-US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8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 Appearance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82806" y="1921968"/>
            <a:ext cx="9462116" cy="5001061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Beneath </a:t>
            </a:r>
            <a:r>
              <a:rPr lang="en-US" sz="2400" dirty="0">
                <a:solidFill>
                  <a:srgbClr val="002060"/>
                </a:solidFill>
              </a:rPr>
              <a:t>the title, list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 Name(s</a:t>
            </a:r>
            <a:r>
              <a:rPr lang="en-US" sz="2400" dirty="0">
                <a:solidFill>
                  <a:srgbClr val="002060"/>
                </a:solidFill>
              </a:rPr>
              <a:t>) of the student author(s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 Faculty </a:t>
            </a:r>
            <a:r>
              <a:rPr lang="en-US" sz="2400" dirty="0">
                <a:solidFill>
                  <a:srgbClr val="002060"/>
                </a:solidFill>
              </a:rPr>
              <a:t>sponsor(s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 Department/school</a:t>
            </a: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Include the NAU logo </a:t>
            </a:r>
            <a:endParaRPr lang="en-US" sz="2400" dirty="0"/>
          </a:p>
          <a:p>
            <a:pPr lvl="1"/>
            <a:r>
              <a:rPr lang="en-US" dirty="0">
                <a:hlinkClick r:id="rId2"/>
              </a:rPr>
              <a:t>http://www.physics.nau.edu/PosterLogos/</a:t>
            </a:r>
            <a:endParaRPr lang="en-US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29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rk-Blue-Vertical-PPT-Template">
  <a:themeElements>
    <a:clrScheme name="Custom 1">
      <a:dk1>
        <a:srgbClr val="003366"/>
      </a:dk1>
      <a:lt1>
        <a:srgbClr val="FFFFFF"/>
      </a:lt1>
      <a:dk2>
        <a:srgbClr val="0066B3"/>
      </a:dk2>
      <a:lt2>
        <a:srgbClr val="C3B8B2"/>
      </a:lt2>
      <a:accent1>
        <a:srgbClr val="FBB040"/>
      </a:accent1>
      <a:accent2>
        <a:srgbClr val="F07F09"/>
      </a:accent2>
      <a:accent3>
        <a:srgbClr val="B1541F"/>
      </a:accent3>
      <a:accent4>
        <a:srgbClr val="00ABA3"/>
      </a:accent4>
      <a:accent5>
        <a:srgbClr val="009DDC"/>
      </a:accent5>
      <a:accent6>
        <a:srgbClr val="0066B3"/>
      </a:accent6>
      <a:hlink>
        <a:srgbClr val="FFCC00"/>
      </a:hlink>
      <a:folHlink>
        <a:srgbClr val="0085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U_Preside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ark-Blue-Vertical-PPT-Template">
  <a:themeElements>
    <a:clrScheme name="Custom 1">
      <a:dk1>
        <a:srgbClr val="003366"/>
      </a:dk1>
      <a:lt1>
        <a:srgbClr val="FFFFFF"/>
      </a:lt1>
      <a:dk2>
        <a:srgbClr val="0066B3"/>
      </a:dk2>
      <a:lt2>
        <a:srgbClr val="C3B8B2"/>
      </a:lt2>
      <a:accent1>
        <a:srgbClr val="FBB040"/>
      </a:accent1>
      <a:accent2>
        <a:srgbClr val="F07F09"/>
      </a:accent2>
      <a:accent3>
        <a:srgbClr val="B1541F"/>
      </a:accent3>
      <a:accent4>
        <a:srgbClr val="00ABA3"/>
      </a:accent4>
      <a:accent5>
        <a:srgbClr val="009DDC"/>
      </a:accent5>
      <a:accent6>
        <a:srgbClr val="0066B3"/>
      </a:accent6>
      <a:hlink>
        <a:srgbClr val="FFCC00"/>
      </a:hlink>
      <a:folHlink>
        <a:srgbClr val="0085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U_Preside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0731 277153 Update PPT Template on Marketing Web Page 4-3</Template>
  <TotalTime>2771</TotalTime>
  <Words>760</Words>
  <Application>Microsoft Office PowerPoint</Application>
  <PresentationFormat>Widescreen</PresentationFormat>
  <Paragraphs>145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Hebrew Scholar</vt:lpstr>
      <vt:lpstr>Calibri</vt:lpstr>
      <vt:lpstr>Rial</vt:lpstr>
      <vt:lpstr>Times New Roman</vt:lpstr>
      <vt:lpstr>Wingdings</vt:lpstr>
      <vt:lpstr>Dark-Blue-Vertical-PPT-Template</vt:lpstr>
      <vt:lpstr>1_Dark-Blue-Vertical-PPT-Template</vt:lpstr>
      <vt:lpstr>PowerPoint Presentation</vt:lpstr>
      <vt:lpstr>PowerPoint Presentation</vt:lpstr>
      <vt:lpstr>The Purpose of an Academic Poster</vt:lpstr>
      <vt:lpstr>Preparing your poster</vt:lpstr>
      <vt:lpstr>Poster Appearance</vt:lpstr>
      <vt:lpstr>PowerPoint Presentation</vt:lpstr>
      <vt:lpstr>Poster Appearance</vt:lpstr>
      <vt:lpstr>Poster Appearance</vt:lpstr>
      <vt:lpstr>Poster Appearance</vt:lpstr>
      <vt:lpstr>Poster Tour  - layout, colors, fonts, headings, spacing, graphics </vt:lpstr>
      <vt:lpstr>Poster Appearance</vt:lpstr>
      <vt:lpstr>Visual Hierarchy</vt:lpstr>
      <vt:lpstr>Poster Headings</vt:lpstr>
      <vt:lpstr>Introduction</vt:lpstr>
      <vt:lpstr>Methods</vt:lpstr>
      <vt:lpstr>Results</vt:lpstr>
      <vt:lpstr>Conclusion/Discussion</vt:lpstr>
      <vt:lpstr>Final Tips</vt:lpstr>
      <vt:lpstr>Important Dates</vt:lpstr>
      <vt:lpstr>PowerPoint Presentation</vt:lpstr>
    </vt:vector>
  </TitlesOfParts>
  <Company>Northern Arizona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M Zecher</dc:creator>
  <cp:lastModifiedBy>Lara Dickson</cp:lastModifiedBy>
  <cp:revision>27</cp:revision>
  <dcterms:created xsi:type="dcterms:W3CDTF">2018-12-04T18:58:16Z</dcterms:created>
  <dcterms:modified xsi:type="dcterms:W3CDTF">2020-12-16T23:48:03Z</dcterms:modified>
</cp:coreProperties>
</file>