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0233600" cy="31089600"/>
  <p:notesSz cx="6858000" cy="9144000"/>
  <p:defaultTextStyle>
    <a:defPPr>
      <a:defRPr lang="en-US"/>
    </a:defPPr>
    <a:lvl1pPr marL="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1pPr>
    <a:lvl2pPr marL="171175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2pPr>
    <a:lvl3pPr marL="342351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3pPr>
    <a:lvl4pPr marL="5135270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4pPr>
    <a:lvl5pPr marL="6847027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5pPr>
    <a:lvl6pPr marL="855878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6pPr>
    <a:lvl7pPr marL="10270541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7pPr>
    <a:lvl8pPr marL="11982298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8pPr>
    <a:lvl9pPr marL="13694054" algn="l" defTabSz="3423514" rtl="0" eaLnBrk="1" latinLnBrk="0" hangingPunct="1">
      <a:defRPr sz="67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82140"/>
    <a:srgbClr val="F5B827"/>
    <a:srgbClr val="FBCE20"/>
    <a:srgbClr val="083566"/>
    <a:srgbClr val="00A3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3"/>
    <p:restoredTop sz="94658"/>
  </p:normalViewPr>
  <p:slideViewPr>
    <p:cSldViewPr snapToGrid="0" snapToObjects="1">
      <p:cViewPr>
        <p:scale>
          <a:sx n="37" d="100"/>
          <a:sy n="37" d="100"/>
        </p:scale>
        <p:origin x="1728" y="9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17520" y="5088045"/>
            <a:ext cx="34198560" cy="10823787"/>
          </a:xfrm>
        </p:spPr>
        <p:txBody>
          <a:bodyPr anchor="b"/>
          <a:lstStyle>
            <a:lvl1pPr algn="ctr"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29200" y="16329239"/>
            <a:ext cx="30175200" cy="7506121"/>
          </a:xfrm>
        </p:spPr>
        <p:txBody>
          <a:bodyPr/>
          <a:lstStyle>
            <a:lvl1pPr marL="0" indent="0" algn="ctr">
              <a:buNone/>
              <a:defRPr sz="10560"/>
            </a:lvl1pPr>
            <a:lvl2pPr marL="2011680" indent="0" algn="ctr">
              <a:buNone/>
              <a:defRPr sz="8800"/>
            </a:lvl2pPr>
            <a:lvl3pPr marL="4023360" indent="0" algn="ctr">
              <a:buNone/>
              <a:defRPr sz="7920"/>
            </a:lvl3pPr>
            <a:lvl4pPr marL="6035040" indent="0" algn="ctr">
              <a:buNone/>
              <a:defRPr sz="7040"/>
            </a:lvl4pPr>
            <a:lvl5pPr marL="8046720" indent="0" algn="ctr">
              <a:buNone/>
              <a:defRPr sz="7040"/>
            </a:lvl5pPr>
            <a:lvl6pPr marL="10058400" indent="0" algn="ctr">
              <a:buNone/>
              <a:defRPr sz="7040"/>
            </a:lvl6pPr>
            <a:lvl7pPr marL="12070080" indent="0" algn="ctr">
              <a:buNone/>
              <a:defRPr sz="7040"/>
            </a:lvl7pPr>
            <a:lvl8pPr marL="14081760" indent="0" algn="ctr">
              <a:buNone/>
              <a:defRPr sz="7040"/>
            </a:lvl8pPr>
            <a:lvl9pPr marL="16093440" indent="0" algn="ctr">
              <a:buNone/>
              <a:defRPr sz="70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6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10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792172" y="1655233"/>
            <a:ext cx="8675370" cy="2634699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66062" y="1655233"/>
            <a:ext cx="25523190" cy="2634699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93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891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5107" y="7750819"/>
            <a:ext cx="34701480" cy="12932408"/>
          </a:xfrm>
        </p:spPr>
        <p:txBody>
          <a:bodyPr anchor="b"/>
          <a:lstStyle>
            <a:lvl1pPr>
              <a:defRPr sz="2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5107" y="20805572"/>
            <a:ext cx="34701480" cy="6800848"/>
          </a:xfrm>
        </p:spPr>
        <p:txBody>
          <a:bodyPr/>
          <a:lstStyle>
            <a:lvl1pPr marL="0" indent="0">
              <a:buNone/>
              <a:defRPr sz="10560">
                <a:solidFill>
                  <a:schemeClr val="tx1"/>
                </a:solidFill>
              </a:defRPr>
            </a:lvl1pPr>
            <a:lvl2pPr marL="2011680" indent="0">
              <a:buNone/>
              <a:defRPr sz="8800">
                <a:solidFill>
                  <a:schemeClr val="tx1">
                    <a:tint val="75000"/>
                  </a:schemeClr>
                </a:solidFill>
              </a:defRPr>
            </a:lvl2pPr>
            <a:lvl3pPr marL="4023360" indent="0">
              <a:buNone/>
              <a:defRPr sz="7920">
                <a:solidFill>
                  <a:schemeClr val="tx1">
                    <a:tint val="75000"/>
                  </a:schemeClr>
                </a:solidFill>
              </a:defRPr>
            </a:lvl3pPr>
            <a:lvl4pPr marL="60350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4pPr>
            <a:lvl5pPr marL="804672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5pPr>
            <a:lvl6pPr marL="1005840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6pPr>
            <a:lvl7pPr marL="1207008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7pPr>
            <a:lvl8pPr marL="1408176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8pPr>
            <a:lvl9pPr marL="16093440" indent="0">
              <a:buNone/>
              <a:defRPr sz="7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636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66060" y="8276166"/>
            <a:ext cx="17099280" cy="197260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368260" y="8276166"/>
            <a:ext cx="17099280" cy="197260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31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0" y="1655240"/>
            <a:ext cx="34701480" cy="60092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1305" y="7621272"/>
            <a:ext cx="17020696" cy="373506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71305" y="11356340"/>
            <a:ext cx="17020696" cy="167034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0368262" y="7621272"/>
            <a:ext cx="17104520" cy="3735068"/>
          </a:xfrm>
        </p:spPr>
        <p:txBody>
          <a:bodyPr anchor="b"/>
          <a:lstStyle>
            <a:lvl1pPr marL="0" indent="0">
              <a:buNone/>
              <a:defRPr sz="10560" b="1"/>
            </a:lvl1pPr>
            <a:lvl2pPr marL="2011680" indent="0">
              <a:buNone/>
              <a:defRPr sz="8800" b="1"/>
            </a:lvl2pPr>
            <a:lvl3pPr marL="4023360" indent="0">
              <a:buNone/>
              <a:defRPr sz="7920" b="1"/>
            </a:lvl3pPr>
            <a:lvl4pPr marL="6035040" indent="0">
              <a:buNone/>
              <a:defRPr sz="7040" b="1"/>
            </a:lvl4pPr>
            <a:lvl5pPr marL="8046720" indent="0">
              <a:buNone/>
              <a:defRPr sz="7040" b="1"/>
            </a:lvl5pPr>
            <a:lvl6pPr marL="10058400" indent="0">
              <a:buNone/>
              <a:defRPr sz="7040" b="1"/>
            </a:lvl6pPr>
            <a:lvl7pPr marL="12070080" indent="0">
              <a:buNone/>
              <a:defRPr sz="7040" b="1"/>
            </a:lvl7pPr>
            <a:lvl8pPr marL="14081760" indent="0">
              <a:buNone/>
              <a:defRPr sz="7040" b="1"/>
            </a:lvl8pPr>
            <a:lvl9pPr marL="16093440" indent="0">
              <a:buNone/>
              <a:defRPr sz="70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368262" y="11356340"/>
            <a:ext cx="17104520" cy="167034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926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22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067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072640"/>
            <a:ext cx="12976383" cy="725424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04520" y="4476333"/>
            <a:ext cx="20368260" cy="22093767"/>
          </a:xfrm>
        </p:spPr>
        <p:txBody>
          <a:bodyPr/>
          <a:lstStyle>
            <a:lvl1pPr>
              <a:defRPr sz="14080"/>
            </a:lvl1pPr>
            <a:lvl2pPr>
              <a:defRPr sz="12320"/>
            </a:lvl2pPr>
            <a:lvl3pPr>
              <a:defRPr sz="10560"/>
            </a:lvl3pPr>
            <a:lvl4pPr>
              <a:defRPr sz="8800"/>
            </a:lvl4pPr>
            <a:lvl5pPr>
              <a:defRPr sz="8800"/>
            </a:lvl5pPr>
            <a:lvl6pPr>
              <a:defRPr sz="8800"/>
            </a:lvl6pPr>
            <a:lvl7pPr>
              <a:defRPr sz="8800"/>
            </a:lvl7pPr>
            <a:lvl8pPr>
              <a:defRPr sz="8800"/>
            </a:lvl8pPr>
            <a:lvl9pPr>
              <a:defRPr sz="8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326880"/>
            <a:ext cx="12976383" cy="17279199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77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301" y="2072640"/>
            <a:ext cx="12976383" cy="7254240"/>
          </a:xfrm>
        </p:spPr>
        <p:txBody>
          <a:bodyPr anchor="b"/>
          <a:lstStyle>
            <a:lvl1pPr>
              <a:defRPr sz="140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104520" y="4476333"/>
            <a:ext cx="20368260" cy="22093767"/>
          </a:xfrm>
        </p:spPr>
        <p:txBody>
          <a:bodyPr anchor="t"/>
          <a:lstStyle>
            <a:lvl1pPr marL="0" indent="0">
              <a:buNone/>
              <a:defRPr sz="14080"/>
            </a:lvl1pPr>
            <a:lvl2pPr marL="2011680" indent="0">
              <a:buNone/>
              <a:defRPr sz="12320"/>
            </a:lvl2pPr>
            <a:lvl3pPr marL="4023360" indent="0">
              <a:buNone/>
              <a:defRPr sz="10560"/>
            </a:lvl3pPr>
            <a:lvl4pPr marL="6035040" indent="0">
              <a:buNone/>
              <a:defRPr sz="8800"/>
            </a:lvl4pPr>
            <a:lvl5pPr marL="8046720" indent="0">
              <a:buNone/>
              <a:defRPr sz="8800"/>
            </a:lvl5pPr>
            <a:lvl6pPr marL="10058400" indent="0">
              <a:buNone/>
              <a:defRPr sz="8800"/>
            </a:lvl6pPr>
            <a:lvl7pPr marL="12070080" indent="0">
              <a:buNone/>
              <a:defRPr sz="8800"/>
            </a:lvl7pPr>
            <a:lvl8pPr marL="14081760" indent="0">
              <a:buNone/>
              <a:defRPr sz="8800"/>
            </a:lvl8pPr>
            <a:lvl9pPr marL="16093440" indent="0">
              <a:buNone/>
              <a:defRPr sz="8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71301" y="9326880"/>
            <a:ext cx="12976383" cy="17279199"/>
          </a:xfrm>
        </p:spPr>
        <p:txBody>
          <a:bodyPr/>
          <a:lstStyle>
            <a:lvl1pPr marL="0" indent="0">
              <a:buNone/>
              <a:defRPr sz="7040"/>
            </a:lvl1pPr>
            <a:lvl2pPr marL="2011680" indent="0">
              <a:buNone/>
              <a:defRPr sz="6160"/>
            </a:lvl2pPr>
            <a:lvl3pPr marL="4023360" indent="0">
              <a:buNone/>
              <a:defRPr sz="5280"/>
            </a:lvl3pPr>
            <a:lvl4pPr marL="6035040" indent="0">
              <a:buNone/>
              <a:defRPr sz="4400"/>
            </a:lvl4pPr>
            <a:lvl5pPr marL="8046720" indent="0">
              <a:buNone/>
              <a:defRPr sz="4400"/>
            </a:lvl5pPr>
            <a:lvl6pPr marL="10058400" indent="0">
              <a:buNone/>
              <a:defRPr sz="4400"/>
            </a:lvl6pPr>
            <a:lvl7pPr marL="12070080" indent="0">
              <a:buNone/>
              <a:defRPr sz="4400"/>
            </a:lvl7pPr>
            <a:lvl8pPr marL="14081760" indent="0">
              <a:buNone/>
              <a:defRPr sz="4400"/>
            </a:lvl8pPr>
            <a:lvl9pPr marL="16093440" indent="0">
              <a:buNone/>
              <a:defRPr sz="4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65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66060" y="1655240"/>
            <a:ext cx="34701480" cy="60092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66060" y="8276166"/>
            <a:ext cx="34701480" cy="197260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66060" y="28815460"/>
            <a:ext cx="9052560" cy="1655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677B0-419F-3346-AEA6-E537A8118DFA}" type="datetimeFigureOut">
              <a:rPr lang="en-US" smtClean="0"/>
              <a:t>3/20/20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327380" y="28815460"/>
            <a:ext cx="13578840" cy="1655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8414980" y="28815460"/>
            <a:ext cx="9052560" cy="16552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424A69-0C1F-A24F-A5DA-82687E67AB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50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23360" rtl="0" eaLnBrk="1" latinLnBrk="0" hangingPunct="1">
        <a:lnSpc>
          <a:spcPct val="90000"/>
        </a:lnSpc>
        <a:spcBef>
          <a:spcPct val="0"/>
        </a:spcBef>
        <a:buNone/>
        <a:defRPr sz="193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5840" indent="-1005840" algn="l" defTabSz="4023360" rtl="0" eaLnBrk="1" latinLnBrk="0" hangingPunct="1">
        <a:lnSpc>
          <a:spcPct val="90000"/>
        </a:lnSpc>
        <a:spcBef>
          <a:spcPts val="4400"/>
        </a:spcBef>
        <a:buFont typeface="Arial" panose="020B0604020202020204" pitchFamily="34" charset="0"/>
        <a:buChar char="•"/>
        <a:defRPr sz="12320" kern="1200">
          <a:solidFill>
            <a:schemeClr val="tx1"/>
          </a:solidFill>
          <a:latin typeface="+mn-lt"/>
          <a:ea typeface="+mn-ea"/>
          <a:cs typeface="+mn-cs"/>
        </a:defRPr>
      </a:lvl1pPr>
      <a:lvl2pPr marL="30175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10560" kern="1200">
          <a:solidFill>
            <a:schemeClr val="tx1"/>
          </a:solidFill>
          <a:latin typeface="+mn-lt"/>
          <a:ea typeface="+mn-ea"/>
          <a:cs typeface="+mn-cs"/>
        </a:defRPr>
      </a:lvl2pPr>
      <a:lvl3pPr marL="50292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70408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905256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106424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307592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508760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7099280" indent="-1005840" algn="l" defTabSz="4023360" rtl="0" eaLnBrk="1" latinLnBrk="0" hangingPunct="1">
        <a:lnSpc>
          <a:spcPct val="90000"/>
        </a:lnSpc>
        <a:spcBef>
          <a:spcPts val="2200"/>
        </a:spcBef>
        <a:buFont typeface="Arial" panose="020B0604020202020204" pitchFamily="34" charset="0"/>
        <a:buChar char="•"/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1pPr>
      <a:lvl2pPr marL="20116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3pPr>
      <a:lvl4pPr marL="60350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4pPr>
      <a:lvl5pPr marL="804672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5pPr>
      <a:lvl6pPr marL="1005840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6pPr>
      <a:lvl7pPr marL="1207008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7pPr>
      <a:lvl8pPr marL="1408176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8pPr>
      <a:lvl9pPr marL="16093440" algn="l" defTabSz="4023360" rtl="0" eaLnBrk="1" latinLnBrk="0" hangingPunct="1">
        <a:defRPr sz="79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11C08C12-C532-4D4D-AB46-28D3285CF869}"/>
              </a:ext>
            </a:extLst>
          </p:cNvPr>
          <p:cNvSpPr/>
          <p:nvPr/>
        </p:nvSpPr>
        <p:spPr>
          <a:xfrm>
            <a:off x="11294157" y="10285"/>
            <a:ext cx="17896114" cy="31098358"/>
          </a:xfrm>
          <a:prstGeom prst="rect">
            <a:avLst/>
          </a:prstGeom>
          <a:solidFill>
            <a:srgbClr val="1821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18214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642CF64-2D16-F449-A9DC-5613AC8D92E6}"/>
              </a:ext>
            </a:extLst>
          </p:cNvPr>
          <p:cNvSpPr txBox="1"/>
          <p:nvPr/>
        </p:nvSpPr>
        <p:spPr>
          <a:xfrm>
            <a:off x="11904362" y="1790377"/>
            <a:ext cx="1663798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bg1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Theory or main findings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3863D5C-B706-1A48-8A0A-585D2FB84CE3}"/>
              </a:ext>
            </a:extLst>
          </p:cNvPr>
          <p:cNvSpPr txBox="1"/>
          <p:nvPr/>
        </p:nvSpPr>
        <p:spPr>
          <a:xfrm>
            <a:off x="804389" y="2649504"/>
            <a:ext cx="100051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182140"/>
                </a:solidFill>
                <a:latin typeface="Arial" panose="020B0604020202020204" pitchFamily="34" charset="0"/>
                <a:ea typeface="Droid Serif"/>
                <a:cs typeface="Arial" panose="020B0604020202020204" pitchFamily="34" charset="0"/>
                <a:sym typeface="Droid Serif"/>
              </a:rPr>
              <a:t>Casey Anderson, David Smith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99CE728-D159-834E-9FC9-F62FBD3B6DFE}"/>
              </a:ext>
            </a:extLst>
          </p:cNvPr>
          <p:cNvSpPr txBox="1"/>
          <p:nvPr/>
        </p:nvSpPr>
        <p:spPr>
          <a:xfrm>
            <a:off x="772232" y="3295835"/>
            <a:ext cx="100372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1821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Pathogen and Microbiome Institute, Northern Arizona University, Flagstaff, AZ 86011</a:t>
            </a:r>
            <a:endParaRPr lang="en-US" sz="3600" dirty="0">
              <a:solidFill>
                <a:srgbClr val="18214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5AD93D2-AB3F-1146-BEED-0A248ED78E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04362" y="26442474"/>
            <a:ext cx="3247941" cy="378080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2674C42-9ED3-8C4B-A96A-07D974CE0D2B}"/>
              </a:ext>
            </a:extLst>
          </p:cNvPr>
          <p:cNvSpPr txBox="1"/>
          <p:nvPr/>
        </p:nvSpPr>
        <p:spPr>
          <a:xfrm>
            <a:off x="862103" y="6892276"/>
            <a:ext cx="8999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1821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Text here in bullet point form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4795060-47FE-354C-ACF0-CF83418AD177}"/>
              </a:ext>
            </a:extLst>
          </p:cNvPr>
          <p:cNvSpPr txBox="1"/>
          <p:nvPr/>
        </p:nvSpPr>
        <p:spPr>
          <a:xfrm>
            <a:off x="30247816" y="4172998"/>
            <a:ext cx="94489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1821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text here</a:t>
            </a:r>
          </a:p>
        </p:txBody>
      </p:sp>
      <p:sp>
        <p:nvSpPr>
          <p:cNvPr id="55" name="Shape 63">
            <a:extLst>
              <a:ext uri="{FF2B5EF4-FFF2-40B4-BE49-F238E27FC236}">
                <a16:creationId xmlns:a16="http://schemas.microsoft.com/office/drawing/2014/main" id="{DC93CC0C-B97D-634C-B5F8-E39CF748FB0C}"/>
              </a:ext>
            </a:extLst>
          </p:cNvPr>
          <p:cNvSpPr txBox="1"/>
          <p:nvPr/>
        </p:nvSpPr>
        <p:spPr>
          <a:xfrm>
            <a:off x="30150381" y="1273538"/>
            <a:ext cx="9464122" cy="1033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000" b="1" dirty="0">
                <a:solidFill>
                  <a:srgbClr val="18214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Tables &amp; Miscellaneous information for your reference</a:t>
            </a:r>
          </a:p>
          <a:p>
            <a:endParaRPr sz="1532" dirty="0">
              <a:solidFill>
                <a:srgbClr val="0033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46" name="Shape 63">
            <a:extLst>
              <a:ext uri="{FF2B5EF4-FFF2-40B4-BE49-F238E27FC236}">
                <a16:creationId xmlns:a16="http://schemas.microsoft.com/office/drawing/2014/main" id="{98D00785-3B22-8445-BFB6-F2B6486DFEB4}"/>
              </a:ext>
            </a:extLst>
          </p:cNvPr>
          <p:cNvSpPr txBox="1"/>
          <p:nvPr/>
        </p:nvSpPr>
        <p:spPr>
          <a:xfrm>
            <a:off x="804388" y="5579058"/>
            <a:ext cx="9396493" cy="109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000" b="1" dirty="0">
                <a:solidFill>
                  <a:srgbClr val="18214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Introduction</a:t>
            </a:r>
            <a:endParaRPr sz="5000" b="1" dirty="0">
              <a:solidFill>
                <a:srgbClr val="182140"/>
              </a:solidFill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endParaRPr sz="1532" dirty="0">
              <a:solidFill>
                <a:srgbClr val="0033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F28EB62-D3C3-B54B-9EF5-7DEDC281A9F6}"/>
              </a:ext>
            </a:extLst>
          </p:cNvPr>
          <p:cNvSpPr txBox="1"/>
          <p:nvPr/>
        </p:nvSpPr>
        <p:spPr>
          <a:xfrm>
            <a:off x="772232" y="974770"/>
            <a:ext cx="9645398" cy="16747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0" b="1" dirty="0">
                <a:solidFill>
                  <a:srgbClr val="18214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Poster title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0906E1-C747-4741-9CC9-DF9E2B45C9E5}"/>
              </a:ext>
            </a:extLst>
          </p:cNvPr>
          <p:cNvSpPr txBox="1"/>
          <p:nvPr/>
        </p:nvSpPr>
        <p:spPr>
          <a:xfrm>
            <a:off x="18894679" y="24945553"/>
            <a:ext cx="6558455" cy="52777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1821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QR code</a:t>
            </a:r>
          </a:p>
          <a:p>
            <a:endParaRPr lang="en-US" dirty="0">
              <a:solidFill>
                <a:srgbClr val="1821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1821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1821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rgbClr val="1821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27EC57F-9C8A-7C41-9EB7-343552CA6281}"/>
              </a:ext>
            </a:extLst>
          </p:cNvPr>
          <p:cNvSpPr txBox="1"/>
          <p:nvPr/>
        </p:nvSpPr>
        <p:spPr>
          <a:xfrm>
            <a:off x="23390220" y="28224569"/>
            <a:ext cx="44453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 QR code here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47CCA20-4722-ED40-8FA3-2D8D38BD2FB9}"/>
              </a:ext>
            </a:extLst>
          </p:cNvPr>
          <p:cNvSpPr txBox="1"/>
          <p:nvPr/>
        </p:nvSpPr>
        <p:spPr>
          <a:xfrm>
            <a:off x="829946" y="15088978"/>
            <a:ext cx="9031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1821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text here in bullet point form</a:t>
            </a:r>
          </a:p>
        </p:txBody>
      </p:sp>
      <p:sp>
        <p:nvSpPr>
          <p:cNvPr id="40" name="Shape 63">
            <a:extLst>
              <a:ext uri="{FF2B5EF4-FFF2-40B4-BE49-F238E27FC236}">
                <a16:creationId xmlns:a16="http://schemas.microsoft.com/office/drawing/2014/main" id="{39805166-871F-2648-B6AB-5C21A4E96772}"/>
              </a:ext>
            </a:extLst>
          </p:cNvPr>
          <p:cNvSpPr txBox="1"/>
          <p:nvPr/>
        </p:nvSpPr>
        <p:spPr>
          <a:xfrm>
            <a:off x="804388" y="14055299"/>
            <a:ext cx="4739883" cy="103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000" b="1" dirty="0">
                <a:solidFill>
                  <a:srgbClr val="18214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Results</a:t>
            </a:r>
            <a:endParaRPr sz="5000" b="1" dirty="0">
              <a:solidFill>
                <a:srgbClr val="182140"/>
              </a:solidFill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endParaRPr sz="1532" dirty="0">
              <a:solidFill>
                <a:srgbClr val="0033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6C8C82B6-F1CA-DE47-BCAD-90B618BD6B58}"/>
              </a:ext>
            </a:extLst>
          </p:cNvPr>
          <p:cNvSpPr txBox="1"/>
          <p:nvPr/>
        </p:nvSpPr>
        <p:spPr>
          <a:xfrm>
            <a:off x="829946" y="11012856"/>
            <a:ext cx="9031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1821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text here in bullet point form</a:t>
            </a:r>
          </a:p>
        </p:txBody>
      </p:sp>
      <p:sp>
        <p:nvSpPr>
          <p:cNvPr id="43" name="Shape 63">
            <a:extLst>
              <a:ext uri="{FF2B5EF4-FFF2-40B4-BE49-F238E27FC236}">
                <a16:creationId xmlns:a16="http://schemas.microsoft.com/office/drawing/2014/main" id="{ED0B7EBB-E062-504E-BD22-176E6DB3A83F}"/>
              </a:ext>
            </a:extLst>
          </p:cNvPr>
          <p:cNvSpPr txBox="1"/>
          <p:nvPr/>
        </p:nvSpPr>
        <p:spPr>
          <a:xfrm>
            <a:off x="772232" y="9936095"/>
            <a:ext cx="4739883" cy="103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000" b="1" dirty="0">
                <a:solidFill>
                  <a:srgbClr val="18214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Methods</a:t>
            </a:r>
            <a:endParaRPr sz="5000" b="1" dirty="0">
              <a:solidFill>
                <a:srgbClr val="182140"/>
              </a:solidFill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endParaRPr sz="1532" dirty="0">
              <a:solidFill>
                <a:srgbClr val="0033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163FABA-61DF-534C-BD4F-302163DB4CBA}"/>
              </a:ext>
            </a:extLst>
          </p:cNvPr>
          <p:cNvSpPr txBox="1"/>
          <p:nvPr/>
        </p:nvSpPr>
        <p:spPr>
          <a:xfrm>
            <a:off x="12242175" y="4293746"/>
            <a:ext cx="15325344" cy="200362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Create a QR Code</a:t>
            </a:r>
          </a:p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Find your link</a:t>
            </a:r>
          </a:p>
          <a:p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QR code is a graphic function that will take you to a specific link. To start, you must be sure your link is the exact page you will want the QR code to take you to. </a:t>
            </a:r>
          </a:p>
          <a:p>
            <a:r>
              <a:rPr lang="en-US" sz="4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Creating the QR Code</a:t>
            </a: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 to Google, and in the search bar, search “Free QR Code Generator”.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Choose the QR Code generator that is the best and most trustworthy website to fit your needs. *Be sure to avoid websites that have a “free trial.” If you begin a QR code free trial, your code will expire at the end of the free trial and will no longer be usable. 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</a:t>
            </a: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Office of Undergraduate Research and Creative Activity does not endorse, recommend, or provide support to any third party software.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 your original link into the generator’s URL input.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the input, a QR code will generate as an image. You can download this image as a PNG or a JPG.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After downloading, place your QR code file into any document. </a:t>
            </a:r>
          </a:p>
          <a:p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Checking if your QR code works </a:t>
            </a:r>
          </a:p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n-US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lvl="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 smartphone, open the camera feature.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 your camera toward the QR code, and your phone will recognize it as a link. Once it recognizes the link, it will ask you if you would like to visit this link. 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this option takes you to the website you’d like, your QR code works! </a:t>
            </a:r>
          </a:p>
        </p:txBody>
      </p:sp>
      <p:sp>
        <p:nvSpPr>
          <p:cNvPr id="21" name="Shape 63">
            <a:extLst>
              <a:ext uri="{FF2B5EF4-FFF2-40B4-BE49-F238E27FC236}">
                <a16:creationId xmlns:a16="http://schemas.microsoft.com/office/drawing/2014/main" id="{1DEAB716-78AF-164E-98B8-7DE4E082C536}"/>
              </a:ext>
            </a:extLst>
          </p:cNvPr>
          <p:cNvSpPr txBox="1"/>
          <p:nvPr/>
        </p:nvSpPr>
        <p:spPr>
          <a:xfrm>
            <a:off x="862103" y="18132328"/>
            <a:ext cx="4739883" cy="1033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06" tIns="83806" rIns="83806" bIns="83806" anchor="t" anchorCtr="0">
            <a:noAutofit/>
          </a:bodyPr>
          <a:lstStyle/>
          <a:p>
            <a:pPr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US" sz="5000" b="1" dirty="0">
                <a:solidFill>
                  <a:srgbClr val="182140"/>
                </a:solidFill>
                <a:latin typeface="Arial" panose="020B0604020202020204" pitchFamily="34" charset="0"/>
                <a:ea typeface="Oswald"/>
                <a:cs typeface="Arial" panose="020B0604020202020204" pitchFamily="34" charset="0"/>
                <a:sym typeface="Oswald"/>
              </a:rPr>
              <a:t>Discussion</a:t>
            </a:r>
            <a:endParaRPr sz="5000" b="1" dirty="0">
              <a:solidFill>
                <a:srgbClr val="182140"/>
              </a:solidFill>
              <a:latin typeface="Arial" panose="020B0604020202020204" pitchFamily="34" charset="0"/>
              <a:ea typeface="Oswald"/>
              <a:cs typeface="Arial" panose="020B0604020202020204" pitchFamily="34" charset="0"/>
              <a:sym typeface="Oswald"/>
            </a:endParaRPr>
          </a:p>
          <a:p>
            <a:endParaRPr sz="1532" dirty="0">
              <a:solidFill>
                <a:srgbClr val="003366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21AF97F-B7D4-6242-B40D-E6B9068ED7B8}"/>
              </a:ext>
            </a:extLst>
          </p:cNvPr>
          <p:cNvSpPr txBox="1"/>
          <p:nvPr/>
        </p:nvSpPr>
        <p:spPr>
          <a:xfrm>
            <a:off x="772232" y="19209558"/>
            <a:ext cx="9031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1821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text here in bullet point form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80516C-CC05-1A43-9AC2-41D6496DA8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72689" y="24827082"/>
            <a:ext cx="1905000" cy="1905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9CEBD7F-41A5-4143-A47E-EC49277C655A}"/>
              </a:ext>
            </a:extLst>
          </p:cNvPr>
          <p:cNvSpPr txBox="1"/>
          <p:nvPr/>
        </p:nvSpPr>
        <p:spPr>
          <a:xfrm>
            <a:off x="20844474" y="24625420"/>
            <a:ext cx="455204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Scan the QR code to watch a video with information on this type of poster design</a:t>
            </a:r>
          </a:p>
        </p:txBody>
      </p:sp>
    </p:spTree>
    <p:extLst>
      <p:ext uri="{BB962C8B-B14F-4D97-AF65-F5344CB8AC3E}">
        <p14:creationId xmlns:p14="http://schemas.microsoft.com/office/powerpoint/2010/main" val="27658882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1160</TotalTime>
  <Words>96</Words>
  <Application>Microsoft Macintosh PowerPoint</Application>
  <PresentationFormat>Custom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Droid Serif</vt:lpstr>
      <vt:lpstr>Oswald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Heather Tate</cp:lastModifiedBy>
  <cp:revision>62</cp:revision>
  <dcterms:created xsi:type="dcterms:W3CDTF">2018-10-09T15:34:40Z</dcterms:created>
  <dcterms:modified xsi:type="dcterms:W3CDTF">2020-03-20T18:05:51Z</dcterms:modified>
</cp:coreProperties>
</file>