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688" r:id="rId2"/>
  </p:sldMasterIdLst>
  <p:notesMasterIdLst>
    <p:notesMasterId r:id="rId20"/>
  </p:notesMasterIdLst>
  <p:sldIdLst>
    <p:sldId id="256" r:id="rId3"/>
    <p:sldId id="257" r:id="rId4"/>
    <p:sldId id="270" r:id="rId5"/>
    <p:sldId id="258" r:id="rId6"/>
    <p:sldId id="259" r:id="rId7"/>
    <p:sldId id="260" r:id="rId8"/>
    <p:sldId id="267" r:id="rId9"/>
    <p:sldId id="266" r:id="rId10"/>
    <p:sldId id="269" r:id="rId11"/>
    <p:sldId id="268" r:id="rId12"/>
    <p:sldId id="271" r:id="rId13"/>
    <p:sldId id="261" r:id="rId14"/>
    <p:sldId id="272" r:id="rId15"/>
    <p:sldId id="275" r:id="rId16"/>
    <p:sldId id="276" r:id="rId17"/>
    <p:sldId id="274" r:id="rId18"/>
    <p:sldId id="2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107" d="100"/>
          <a:sy n="107" d="100"/>
        </p:scale>
        <p:origin x="138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61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4" Type="http://schemas.openxmlformats.org/officeDocument/2006/relationships/image" Target="../media/image3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4C54C5-B66C-4433-91CD-0E7DA886F7D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1E2DC1C-2DF4-4BC9-8BD8-C97D5690DD81}">
      <dgm:prSet/>
      <dgm:spPr/>
      <dgm:t>
        <a:bodyPr/>
        <a:lstStyle/>
        <a:p>
          <a:pPr>
            <a:defRPr cap="all"/>
          </a:pPr>
          <a:r>
            <a:rPr lang="en-US" dirty="0" err="1"/>
            <a:t>Linkedin</a:t>
          </a:r>
          <a:r>
            <a:rPr lang="en-US" dirty="0"/>
            <a:t> Learning</a:t>
          </a:r>
        </a:p>
      </dgm:t>
    </dgm:pt>
    <dgm:pt modelId="{4E3871FA-6220-4F9A-82FA-7ACF21ABA72C}" type="parTrans" cxnId="{3D5036BE-4D46-4447-944E-EDA933D98B7A}">
      <dgm:prSet/>
      <dgm:spPr/>
      <dgm:t>
        <a:bodyPr/>
        <a:lstStyle/>
        <a:p>
          <a:endParaRPr lang="en-US"/>
        </a:p>
      </dgm:t>
    </dgm:pt>
    <dgm:pt modelId="{44C2B465-BA95-41FC-BDEE-5D95C429104F}" type="sibTrans" cxnId="{3D5036BE-4D46-4447-944E-EDA933D98B7A}">
      <dgm:prSet/>
      <dgm:spPr/>
      <dgm:t>
        <a:bodyPr/>
        <a:lstStyle/>
        <a:p>
          <a:endParaRPr lang="en-US"/>
        </a:p>
      </dgm:t>
    </dgm:pt>
    <dgm:pt modelId="{6623565A-10B7-4204-8138-1072235FC6C3}">
      <dgm:prSet/>
      <dgm:spPr/>
      <dgm:t>
        <a:bodyPr/>
        <a:lstStyle/>
        <a:p>
          <a:pPr>
            <a:defRPr cap="all"/>
          </a:pPr>
          <a:r>
            <a:rPr lang="en-US" dirty="0"/>
            <a:t>nau.edu/</a:t>
          </a:r>
          <a:r>
            <a:rPr lang="en-US" dirty="0" err="1"/>
            <a:t>ugr</a:t>
          </a:r>
          <a:endParaRPr lang="en-US" dirty="0"/>
        </a:p>
      </dgm:t>
    </dgm:pt>
    <dgm:pt modelId="{59B286E5-C299-4FAF-B1F3-60745385CFD6}" type="parTrans" cxnId="{368A6363-9035-4397-B674-AC30940C6967}">
      <dgm:prSet/>
      <dgm:spPr/>
      <dgm:t>
        <a:bodyPr/>
        <a:lstStyle/>
        <a:p>
          <a:endParaRPr lang="en-US"/>
        </a:p>
      </dgm:t>
    </dgm:pt>
    <dgm:pt modelId="{F9D0DEEE-63DA-493C-8D5C-9F6BE36261EC}" type="sibTrans" cxnId="{368A6363-9035-4397-B674-AC30940C6967}">
      <dgm:prSet/>
      <dgm:spPr/>
      <dgm:t>
        <a:bodyPr/>
        <a:lstStyle/>
        <a:p>
          <a:endParaRPr lang="en-US"/>
        </a:p>
      </dgm:t>
    </dgm:pt>
    <dgm:pt modelId="{45579BDE-2487-4FCD-907B-49A5FFE54A8F}" type="pres">
      <dgm:prSet presAssocID="{634C54C5-B66C-4433-91CD-0E7DA886F7DE}" presName="root" presStyleCnt="0">
        <dgm:presLayoutVars>
          <dgm:dir/>
          <dgm:resizeHandles val="exact"/>
        </dgm:presLayoutVars>
      </dgm:prSet>
      <dgm:spPr/>
    </dgm:pt>
    <dgm:pt modelId="{E2C8A887-C0AE-46D1-85D8-D49E6A735D49}" type="pres">
      <dgm:prSet presAssocID="{21E2DC1C-2DF4-4BC9-8BD8-C97D5690DD81}" presName="compNode" presStyleCnt="0"/>
      <dgm:spPr/>
    </dgm:pt>
    <dgm:pt modelId="{E2E582C2-E820-4467-AFFC-2956C60F4D40}" type="pres">
      <dgm:prSet presAssocID="{21E2DC1C-2DF4-4BC9-8BD8-C97D5690DD81}" presName="iconBgRect" presStyleLbl="bgShp" presStyleIdx="0" presStyleCnt="2"/>
      <dgm:spPr>
        <a:solidFill>
          <a:srgbClr val="084B63"/>
        </a:solidFill>
      </dgm:spPr>
    </dgm:pt>
    <dgm:pt modelId="{981C834C-DA8E-491B-82A1-A1C5CC3767F7}" type="pres">
      <dgm:prSet presAssocID="{21E2DC1C-2DF4-4BC9-8BD8-C97D5690DD8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DBB7E865-BD7D-4EB6-8FB8-9F02F95DA358}" type="pres">
      <dgm:prSet presAssocID="{21E2DC1C-2DF4-4BC9-8BD8-C97D5690DD81}" presName="spaceRect" presStyleCnt="0"/>
      <dgm:spPr/>
    </dgm:pt>
    <dgm:pt modelId="{DD4F4458-7A86-4887-B3DF-5F5F9DA18D35}" type="pres">
      <dgm:prSet presAssocID="{21E2DC1C-2DF4-4BC9-8BD8-C97D5690DD81}" presName="textRect" presStyleLbl="revTx" presStyleIdx="0" presStyleCnt="2">
        <dgm:presLayoutVars>
          <dgm:chMax val="1"/>
          <dgm:chPref val="1"/>
        </dgm:presLayoutVars>
      </dgm:prSet>
      <dgm:spPr/>
    </dgm:pt>
    <dgm:pt modelId="{595038E0-273B-48FB-AC4F-7DB80DFB60E5}" type="pres">
      <dgm:prSet presAssocID="{44C2B465-BA95-41FC-BDEE-5D95C429104F}" presName="sibTrans" presStyleCnt="0"/>
      <dgm:spPr/>
    </dgm:pt>
    <dgm:pt modelId="{605A0DB7-1780-4F3F-856A-0AA3ADEE172A}" type="pres">
      <dgm:prSet presAssocID="{6623565A-10B7-4204-8138-1072235FC6C3}" presName="compNode" presStyleCnt="0"/>
      <dgm:spPr/>
    </dgm:pt>
    <dgm:pt modelId="{18314C8F-316B-479A-AB10-AC53C761C087}" type="pres">
      <dgm:prSet presAssocID="{6623565A-10B7-4204-8138-1072235FC6C3}" presName="iconBgRect" presStyleLbl="bgShp" presStyleIdx="1" presStyleCnt="2"/>
      <dgm:spPr>
        <a:solidFill>
          <a:srgbClr val="084B63"/>
        </a:solidFill>
      </dgm:spPr>
    </dgm:pt>
    <dgm:pt modelId="{290834E1-9F35-43BE-ABDD-3123E6B4C77B}" type="pres">
      <dgm:prSet presAssocID="{6623565A-10B7-4204-8138-1072235FC6C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FE36F58A-C380-4065-8F30-0FAFE4DB59D1}" type="pres">
      <dgm:prSet presAssocID="{6623565A-10B7-4204-8138-1072235FC6C3}" presName="spaceRect" presStyleCnt="0"/>
      <dgm:spPr/>
    </dgm:pt>
    <dgm:pt modelId="{408DF80D-8E91-418A-8730-43B6839A04B4}" type="pres">
      <dgm:prSet presAssocID="{6623565A-10B7-4204-8138-1072235FC6C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368A6363-9035-4397-B674-AC30940C6967}" srcId="{634C54C5-B66C-4433-91CD-0E7DA886F7DE}" destId="{6623565A-10B7-4204-8138-1072235FC6C3}" srcOrd="1" destOrd="0" parTransId="{59B286E5-C299-4FAF-B1F3-60745385CFD6}" sibTransId="{F9D0DEEE-63DA-493C-8D5C-9F6BE36261EC}"/>
    <dgm:cxn modelId="{D10A9854-F510-4C56-9D7A-9B8CD22B5B26}" type="presOf" srcId="{634C54C5-B66C-4433-91CD-0E7DA886F7DE}" destId="{45579BDE-2487-4FCD-907B-49A5FFE54A8F}" srcOrd="0" destOrd="0" presId="urn:microsoft.com/office/officeart/2018/5/layout/IconCircleLabelList"/>
    <dgm:cxn modelId="{1C29F9A7-E9F4-4AE7-85E9-F9F0DFD8A903}" type="presOf" srcId="{6623565A-10B7-4204-8138-1072235FC6C3}" destId="{408DF80D-8E91-418A-8730-43B6839A04B4}" srcOrd="0" destOrd="0" presId="urn:microsoft.com/office/officeart/2018/5/layout/IconCircleLabelList"/>
    <dgm:cxn modelId="{3D5036BE-4D46-4447-944E-EDA933D98B7A}" srcId="{634C54C5-B66C-4433-91CD-0E7DA886F7DE}" destId="{21E2DC1C-2DF4-4BC9-8BD8-C97D5690DD81}" srcOrd="0" destOrd="0" parTransId="{4E3871FA-6220-4F9A-82FA-7ACF21ABA72C}" sibTransId="{44C2B465-BA95-41FC-BDEE-5D95C429104F}"/>
    <dgm:cxn modelId="{88CF25D3-501D-4321-B0E4-5BEEA04945D4}" type="presOf" srcId="{21E2DC1C-2DF4-4BC9-8BD8-C97D5690DD81}" destId="{DD4F4458-7A86-4887-B3DF-5F5F9DA18D35}" srcOrd="0" destOrd="0" presId="urn:microsoft.com/office/officeart/2018/5/layout/IconCircleLabelList"/>
    <dgm:cxn modelId="{BCE5D226-6A6F-4702-B376-4A7B5D74AC56}" type="presParOf" srcId="{45579BDE-2487-4FCD-907B-49A5FFE54A8F}" destId="{E2C8A887-C0AE-46D1-85D8-D49E6A735D49}" srcOrd="0" destOrd="0" presId="urn:microsoft.com/office/officeart/2018/5/layout/IconCircleLabelList"/>
    <dgm:cxn modelId="{402C0796-7566-49D3-95BE-1A0B892420BE}" type="presParOf" srcId="{E2C8A887-C0AE-46D1-85D8-D49E6A735D49}" destId="{E2E582C2-E820-4467-AFFC-2956C60F4D40}" srcOrd="0" destOrd="0" presId="urn:microsoft.com/office/officeart/2018/5/layout/IconCircleLabelList"/>
    <dgm:cxn modelId="{04E60E28-31AD-4422-8E76-4BC8D6B496D7}" type="presParOf" srcId="{E2C8A887-C0AE-46D1-85D8-D49E6A735D49}" destId="{981C834C-DA8E-491B-82A1-A1C5CC3767F7}" srcOrd="1" destOrd="0" presId="urn:microsoft.com/office/officeart/2018/5/layout/IconCircleLabelList"/>
    <dgm:cxn modelId="{E4015F37-5DBC-45BF-8816-69C1F6DC6B83}" type="presParOf" srcId="{E2C8A887-C0AE-46D1-85D8-D49E6A735D49}" destId="{DBB7E865-BD7D-4EB6-8FB8-9F02F95DA358}" srcOrd="2" destOrd="0" presId="urn:microsoft.com/office/officeart/2018/5/layout/IconCircleLabelList"/>
    <dgm:cxn modelId="{581635A5-6BCE-496A-97D0-E4E3C4C653B6}" type="presParOf" srcId="{E2C8A887-C0AE-46D1-85D8-D49E6A735D49}" destId="{DD4F4458-7A86-4887-B3DF-5F5F9DA18D35}" srcOrd="3" destOrd="0" presId="urn:microsoft.com/office/officeart/2018/5/layout/IconCircleLabelList"/>
    <dgm:cxn modelId="{DB724EAE-F204-4ECC-9CB9-DD5D7F6C3564}" type="presParOf" srcId="{45579BDE-2487-4FCD-907B-49A5FFE54A8F}" destId="{595038E0-273B-48FB-AC4F-7DB80DFB60E5}" srcOrd="1" destOrd="0" presId="urn:microsoft.com/office/officeart/2018/5/layout/IconCircleLabelList"/>
    <dgm:cxn modelId="{4E821B65-9704-452A-A264-BAE453105B39}" type="presParOf" srcId="{45579BDE-2487-4FCD-907B-49A5FFE54A8F}" destId="{605A0DB7-1780-4F3F-856A-0AA3ADEE172A}" srcOrd="2" destOrd="0" presId="urn:microsoft.com/office/officeart/2018/5/layout/IconCircleLabelList"/>
    <dgm:cxn modelId="{8AD41DC4-426D-4FE0-A9DE-F9BC0DB3EECD}" type="presParOf" srcId="{605A0DB7-1780-4F3F-856A-0AA3ADEE172A}" destId="{18314C8F-316B-479A-AB10-AC53C761C087}" srcOrd="0" destOrd="0" presId="urn:microsoft.com/office/officeart/2018/5/layout/IconCircleLabelList"/>
    <dgm:cxn modelId="{09F5F074-B346-4E33-BBDA-8D6312C24511}" type="presParOf" srcId="{605A0DB7-1780-4F3F-856A-0AA3ADEE172A}" destId="{290834E1-9F35-43BE-ABDD-3123E6B4C77B}" srcOrd="1" destOrd="0" presId="urn:microsoft.com/office/officeart/2018/5/layout/IconCircleLabelList"/>
    <dgm:cxn modelId="{9D60057C-B4A7-47E6-BD16-1CC6CECFEE5B}" type="presParOf" srcId="{605A0DB7-1780-4F3F-856A-0AA3ADEE172A}" destId="{FE36F58A-C380-4065-8F30-0FAFE4DB59D1}" srcOrd="2" destOrd="0" presId="urn:microsoft.com/office/officeart/2018/5/layout/IconCircleLabelList"/>
    <dgm:cxn modelId="{623F7FF9-98C9-4298-B144-EAFD0B45B36A}" type="presParOf" srcId="{605A0DB7-1780-4F3F-856A-0AA3ADEE172A}" destId="{408DF80D-8E91-418A-8730-43B6839A04B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582C2-E820-4467-AFFC-2956C60F4D40}">
      <dsp:nvSpPr>
        <dsp:cNvPr id="0" name=""/>
        <dsp:cNvSpPr/>
      </dsp:nvSpPr>
      <dsp:spPr>
        <a:xfrm>
          <a:off x="2132905" y="18481"/>
          <a:ext cx="2196000" cy="2196000"/>
        </a:xfrm>
        <a:prstGeom prst="ellipse">
          <a:avLst/>
        </a:prstGeom>
        <a:solidFill>
          <a:srgbClr val="084B6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1C834C-DA8E-491B-82A1-A1C5CC3767F7}">
      <dsp:nvSpPr>
        <dsp:cNvPr id="0" name=""/>
        <dsp:cNvSpPr/>
      </dsp:nvSpPr>
      <dsp:spPr>
        <a:xfrm>
          <a:off x="2600905" y="486481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4F4458-7A86-4887-B3DF-5F5F9DA18D35}">
      <dsp:nvSpPr>
        <dsp:cNvPr id="0" name=""/>
        <dsp:cNvSpPr/>
      </dsp:nvSpPr>
      <dsp:spPr>
        <a:xfrm>
          <a:off x="1430905" y="2898481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700" kern="1200" dirty="0" err="1"/>
            <a:t>Linkedin</a:t>
          </a:r>
          <a:r>
            <a:rPr lang="en-US" sz="2700" kern="1200" dirty="0"/>
            <a:t> Learning</a:t>
          </a:r>
        </a:p>
      </dsp:txBody>
      <dsp:txXfrm>
        <a:off x="1430905" y="2898481"/>
        <a:ext cx="3600000" cy="720000"/>
      </dsp:txXfrm>
    </dsp:sp>
    <dsp:sp modelId="{18314C8F-316B-479A-AB10-AC53C761C087}">
      <dsp:nvSpPr>
        <dsp:cNvPr id="0" name=""/>
        <dsp:cNvSpPr/>
      </dsp:nvSpPr>
      <dsp:spPr>
        <a:xfrm>
          <a:off x="6362905" y="18481"/>
          <a:ext cx="2196000" cy="2196000"/>
        </a:xfrm>
        <a:prstGeom prst="ellipse">
          <a:avLst/>
        </a:prstGeom>
        <a:solidFill>
          <a:srgbClr val="084B6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0834E1-9F35-43BE-ABDD-3123E6B4C77B}">
      <dsp:nvSpPr>
        <dsp:cNvPr id="0" name=""/>
        <dsp:cNvSpPr/>
      </dsp:nvSpPr>
      <dsp:spPr>
        <a:xfrm>
          <a:off x="6830906" y="486481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8DF80D-8E91-418A-8730-43B6839A04B4}">
      <dsp:nvSpPr>
        <dsp:cNvPr id="0" name=""/>
        <dsp:cNvSpPr/>
      </dsp:nvSpPr>
      <dsp:spPr>
        <a:xfrm>
          <a:off x="5660905" y="2898481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700" kern="1200" dirty="0"/>
            <a:t>nau.edu/</a:t>
          </a:r>
          <a:r>
            <a:rPr lang="en-US" sz="2700" kern="1200" dirty="0" err="1"/>
            <a:t>ugr</a:t>
          </a:r>
          <a:endParaRPr lang="en-US" sz="2700" kern="1200" dirty="0"/>
        </a:p>
      </dsp:txBody>
      <dsp:txXfrm>
        <a:off x="5660905" y="2898481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FC52F-616F-4451-A06D-793791F99727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B7E67-6BD6-4279-82E5-A8277EB64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30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B7E67-6BD6-4279-82E5-A8277EB649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72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B7E67-6BD6-4279-82E5-A8277EB649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5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B7E67-6BD6-4279-82E5-A8277EB649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59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B7E67-6BD6-4279-82E5-A8277EB649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82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B7E67-6BD6-4279-82E5-A8277EB649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63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B7E67-6BD6-4279-82E5-A8277EB649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83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B7E67-6BD6-4279-82E5-A8277EB649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38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B7E67-6BD6-4279-82E5-A8277EB649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50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B7E67-6BD6-4279-82E5-A8277EB649C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93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42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81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75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1/19/2022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450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091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1/19/2022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980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1/19/2022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482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1/19/2022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6902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1/19/2022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654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470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1/19/2022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6364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954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1/19/2022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2380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6782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1/19/2022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168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78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9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1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01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33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9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7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1/19/2022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16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76" r:id="rId5"/>
    <p:sldLayoutId id="2147483681" r:id="rId6"/>
    <p:sldLayoutId id="2147483677" r:id="rId7"/>
    <p:sldLayoutId id="2147483678" r:id="rId8"/>
    <p:sldLayoutId id="2147483679" r:id="rId9"/>
    <p:sldLayoutId id="2147483680" r:id="rId10"/>
    <p:sldLayoutId id="214748368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1/19/2022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55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pic>
        <p:nvPicPr>
          <p:cNvPr id="16" name="Picture 3" descr="Camera lens">
            <a:extLst>
              <a:ext uri="{FF2B5EF4-FFF2-40B4-BE49-F238E27FC236}">
                <a16:creationId xmlns:a16="http://schemas.microsoft.com/office/drawing/2014/main" id="{8D69D69F-4FDD-4783-9682-94C30417DC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59" b="10071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id="{52F9B1C2-7D20-4F91-A660-197C98B9A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39445"/>
            <a:ext cx="6114985" cy="229832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48ABE4-E469-4689-AC9E-ADAA049ED0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19" y="2100845"/>
            <a:ext cx="4670234" cy="1975527"/>
          </a:xfrm>
        </p:spPr>
        <p:txBody>
          <a:bodyPr anchor="ctr">
            <a:normAutofit/>
          </a:bodyPr>
          <a:lstStyle/>
          <a:p>
            <a:pPr algn="l"/>
            <a:r>
              <a:rPr lang="en-US" sz="6100"/>
              <a:t>How to Make a Video</a:t>
            </a: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A89C4E6E-ECA4-40E5-A54E-13E92B678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4237771"/>
            <a:ext cx="6114982" cy="809351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6E7DCF-55BA-466F-8E91-BB2AA9B5C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19" y="4372379"/>
            <a:ext cx="4670233" cy="540135"/>
          </a:xfrm>
        </p:spPr>
        <p:txBody>
          <a:bodyPr anchor="ctr">
            <a:normAutofit/>
          </a:bodyPr>
          <a:lstStyle/>
          <a:p>
            <a:pPr algn="l">
              <a:lnSpc>
                <a:spcPct val="91000"/>
              </a:lnSpc>
            </a:pPr>
            <a:r>
              <a:rPr lang="en-US" sz="1800" dirty="0"/>
              <a:t>For the Undergraduate Symposium</a:t>
            </a:r>
          </a:p>
        </p:txBody>
      </p:sp>
    </p:spTree>
    <p:extLst>
      <p:ext uri="{BB962C8B-B14F-4D97-AF65-F5344CB8AC3E}">
        <p14:creationId xmlns:p14="http://schemas.microsoft.com/office/powerpoint/2010/main" val="2360939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83916F-F999-4C32-A8C6-6B02E0D97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97753"/>
            <a:ext cx="3635046" cy="1575391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Summarize your main points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7CD16C6-AFB7-4172-89B7-A0D36443D7A6}"/>
              </a:ext>
            </a:extLst>
          </p:cNvPr>
          <p:cNvSpPr txBox="1"/>
          <p:nvPr/>
        </p:nvSpPr>
        <p:spPr>
          <a:xfrm>
            <a:off x="977011" y="2994664"/>
            <a:ext cx="5118989" cy="562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Include acknowledgements</a:t>
            </a:r>
          </a:p>
        </p:txBody>
      </p:sp>
      <p:pic>
        <p:nvPicPr>
          <p:cNvPr id="8" name="Graphic 7" descr="Checklist with solid fill">
            <a:extLst>
              <a:ext uri="{FF2B5EF4-FFF2-40B4-BE49-F238E27FC236}">
                <a16:creationId xmlns:a16="http://schemas.microsoft.com/office/drawing/2014/main" id="{36DBC3AB-6EAB-436D-A14C-E810D6BFB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28691" y="1496399"/>
            <a:ext cx="4073128" cy="40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17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9A1C012-8297-4361-ACE8-A2509FB18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6AD3129-FF8A-42D4-89FD-2ED9C44F04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8" b="15261"/>
          <a:stretch/>
        </p:blipFill>
        <p:spPr>
          <a:xfrm>
            <a:off x="-6022" y="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C2F3FA0-960A-435A-AC72-8ADCBF50F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1139"/>
            <a:ext cx="12192000" cy="1644556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0A4698-6322-42A3-A82C-66DCAD341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644" y="4675366"/>
            <a:ext cx="10268712" cy="8462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Accessing A Camera- MAC</a:t>
            </a: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7386BDF4-0827-4CF0-A577-7FBCF2B2527E}"/>
              </a:ext>
            </a:extLst>
          </p:cNvPr>
          <p:cNvSpPr/>
          <p:nvPr/>
        </p:nvSpPr>
        <p:spPr>
          <a:xfrm rot="16200000">
            <a:off x="2219123" y="988998"/>
            <a:ext cx="700448" cy="139527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CE74CA8F-4DC7-4EAB-8398-CC4EB20AE3BD}"/>
              </a:ext>
            </a:extLst>
          </p:cNvPr>
          <p:cNvSpPr/>
          <p:nvPr/>
        </p:nvSpPr>
        <p:spPr>
          <a:xfrm>
            <a:off x="4847208" y="2276049"/>
            <a:ext cx="816746" cy="121148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80A462-5EA0-40C3-AD42-D99C4AB81C3C}"/>
              </a:ext>
            </a:extLst>
          </p:cNvPr>
          <p:cNvSpPr txBox="1"/>
          <p:nvPr/>
        </p:nvSpPr>
        <p:spPr>
          <a:xfrm>
            <a:off x="4412203" y="3453848"/>
            <a:ext cx="1828798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Photo Booth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1EF7B6-6D65-4485-916A-E06A67D4C3C0}"/>
              </a:ext>
            </a:extLst>
          </p:cNvPr>
          <p:cNvSpPr txBox="1"/>
          <p:nvPr/>
        </p:nvSpPr>
        <p:spPr>
          <a:xfrm>
            <a:off x="3266984" y="1455801"/>
            <a:ext cx="1828798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Applications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84A38F76-D0AE-4C4A-BD2E-F862F15C8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568" y="9619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1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A4698-6322-42A3-A82C-66DCAD341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72" y="928154"/>
            <a:ext cx="4154557" cy="5001691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Accessing A Camera- PC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4C589C-769F-4C17-9E59-C64DC3961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150" y="-21704"/>
            <a:ext cx="7906871" cy="6858000"/>
          </a:xfrm>
          <a:prstGeom prst="rect">
            <a:avLst/>
          </a:prstGeom>
        </p:spPr>
      </p:pic>
      <p:sp>
        <p:nvSpPr>
          <p:cNvPr id="10" name="Arrow: Up 9">
            <a:extLst>
              <a:ext uri="{FF2B5EF4-FFF2-40B4-BE49-F238E27FC236}">
                <a16:creationId xmlns:a16="http://schemas.microsoft.com/office/drawing/2014/main" id="{0075BA53-5E89-4514-B5D9-B642A7BECCB6}"/>
              </a:ext>
            </a:extLst>
          </p:cNvPr>
          <p:cNvSpPr/>
          <p:nvPr/>
        </p:nvSpPr>
        <p:spPr>
          <a:xfrm rot="16200000">
            <a:off x="5929350" y="346725"/>
            <a:ext cx="507324" cy="144659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251E0C-41F8-4B38-8CD0-CE45A7525790}"/>
              </a:ext>
            </a:extLst>
          </p:cNvPr>
          <p:cNvSpPr txBox="1"/>
          <p:nvPr/>
        </p:nvSpPr>
        <p:spPr>
          <a:xfrm>
            <a:off x="6915744" y="685498"/>
            <a:ext cx="2188260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Click on the Camera App to Open the webcam</a:t>
            </a:r>
          </a:p>
        </p:txBody>
      </p:sp>
      <p:sp>
        <p:nvSpPr>
          <p:cNvPr id="19" name="Arrow: Bent 18">
            <a:extLst>
              <a:ext uri="{FF2B5EF4-FFF2-40B4-BE49-F238E27FC236}">
                <a16:creationId xmlns:a16="http://schemas.microsoft.com/office/drawing/2014/main" id="{71B6C134-9607-489B-BE81-85DF72FE140D}"/>
              </a:ext>
            </a:extLst>
          </p:cNvPr>
          <p:cNvSpPr/>
          <p:nvPr/>
        </p:nvSpPr>
        <p:spPr>
          <a:xfrm rot="16200000" flipH="1">
            <a:off x="4341700" y="4834008"/>
            <a:ext cx="1633258" cy="1446594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B4DC19-EEB2-4122-8572-B920E60CAE8C}"/>
              </a:ext>
            </a:extLst>
          </p:cNvPr>
          <p:cNvSpPr txBox="1"/>
          <p:nvPr/>
        </p:nvSpPr>
        <p:spPr>
          <a:xfrm>
            <a:off x="5548542" y="4602841"/>
            <a:ext cx="2361461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Search “Camera” under the start menu</a:t>
            </a:r>
          </a:p>
        </p:txBody>
      </p:sp>
    </p:spTree>
    <p:extLst>
      <p:ext uri="{BB962C8B-B14F-4D97-AF65-F5344CB8AC3E}">
        <p14:creationId xmlns:p14="http://schemas.microsoft.com/office/powerpoint/2010/main" val="2396748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9A1C012-8297-4361-ACE8-A2509FB18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pic>
        <p:nvPicPr>
          <p:cNvPr id="6" name="Picture 5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295543FE-6486-4A7E-9BBB-0EB34DC7DF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84" r="1874" b="-1"/>
          <a:stretch/>
        </p:blipFill>
        <p:spPr>
          <a:xfrm>
            <a:off x="108205" y="640080"/>
            <a:ext cx="5984748" cy="685799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0A08E696-7A9E-4075-BEE8-0ECA9886FC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16" b="7327"/>
          <a:stretch/>
        </p:blipFill>
        <p:spPr>
          <a:xfrm>
            <a:off x="6092953" y="-124277"/>
            <a:ext cx="609295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AE72EA-F0A8-453C-AF03-3B193CAA6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381" y="0"/>
            <a:ext cx="10268712" cy="32278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Accessing Camera-Phone</a:t>
            </a: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CCBE8EAE-BB8E-4AF5-B2F6-96FAF586A10A}"/>
              </a:ext>
            </a:extLst>
          </p:cNvPr>
          <p:cNvSpPr/>
          <p:nvPr/>
        </p:nvSpPr>
        <p:spPr>
          <a:xfrm rot="6675897">
            <a:off x="3195338" y="4200597"/>
            <a:ext cx="633414" cy="113347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DD517473-4DCC-4CD5-B0B5-0BBDCCF77214}"/>
              </a:ext>
            </a:extLst>
          </p:cNvPr>
          <p:cNvSpPr/>
          <p:nvPr/>
        </p:nvSpPr>
        <p:spPr>
          <a:xfrm rot="14805893">
            <a:off x="8667067" y="4211367"/>
            <a:ext cx="612559" cy="111181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FC33C6-216D-4CFC-AADA-8FEA86298361}"/>
              </a:ext>
            </a:extLst>
          </p:cNvPr>
          <p:cNvSpPr/>
          <p:nvPr/>
        </p:nvSpPr>
        <p:spPr>
          <a:xfrm>
            <a:off x="6285390" y="5424256"/>
            <a:ext cx="923278" cy="9765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081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83916F-F999-4C32-A8C6-6B02E0D97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877" y="951997"/>
            <a:ext cx="3780642" cy="1575391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Tips for Filming on your phone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7CD16C6-AFB7-4172-89B7-A0D36443D7A6}"/>
              </a:ext>
            </a:extLst>
          </p:cNvPr>
          <p:cNvSpPr txBox="1"/>
          <p:nvPr/>
        </p:nvSpPr>
        <p:spPr>
          <a:xfrm>
            <a:off x="977011" y="2994664"/>
            <a:ext cx="51189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Set your phone against something or use a tripod to avoid shaky camera shots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Film in “Landscape” mode for a more professional look</a:t>
            </a:r>
          </a:p>
        </p:txBody>
      </p:sp>
      <p:pic>
        <p:nvPicPr>
          <p:cNvPr id="7" name="Graphic 6" descr="Vlog outline">
            <a:extLst>
              <a:ext uri="{FF2B5EF4-FFF2-40B4-BE49-F238E27FC236}">
                <a16:creationId xmlns:a16="http://schemas.microsoft.com/office/drawing/2014/main" id="{F2EEA826-A83F-43EB-8FBA-3F8C3DB8AC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3769" y="951997"/>
            <a:ext cx="4750056" cy="475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76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594B6-DFEC-4130-ACB5-6DB9584F9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your video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61C67D4-E018-4939-9BA5-4BC50F0A9A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8410" y="2191852"/>
            <a:ext cx="4815840" cy="359359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Time yourself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Keep it natural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Rehearse in front of a camera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Practice until your presentation flows</a:t>
            </a:r>
          </a:p>
        </p:txBody>
      </p:sp>
      <p:pic>
        <p:nvPicPr>
          <p:cNvPr id="9" name="Graphic 8" descr="Clock with solid fill">
            <a:extLst>
              <a:ext uri="{FF2B5EF4-FFF2-40B4-BE49-F238E27FC236}">
                <a16:creationId xmlns:a16="http://schemas.microsoft.com/office/drawing/2014/main" id="{EF680389-7313-4841-939E-BC694C41B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0398" y="1522708"/>
            <a:ext cx="3125494" cy="312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2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1621B-C98F-4F89-8566-7F13DCEDA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Completing your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32EBC-FA61-43E5-897A-A22D14EB1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286" y="2014157"/>
            <a:ext cx="9187283" cy="36360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Edit your video (Optional)</a:t>
            </a:r>
          </a:p>
          <a:p>
            <a:pPr marL="788670" lvl="1" indent="-514350">
              <a:buFont typeface="Arial" panose="020B0604020202020204" pitchFamily="34" charset="0"/>
              <a:buChar char="•"/>
            </a:pPr>
            <a:r>
              <a:rPr lang="en-US" sz="1600" dirty="0"/>
              <a:t>iMovie (Macs &amp; iPhone)</a:t>
            </a:r>
          </a:p>
          <a:p>
            <a:pPr marL="788670" lvl="1" indent="-514350">
              <a:buFont typeface="Arial" panose="020B0604020202020204" pitchFamily="34" charset="0"/>
              <a:buChar char="•"/>
            </a:pPr>
            <a:r>
              <a:rPr lang="en-US" sz="1600" dirty="0"/>
              <a:t>Window Movie Maker (PC)</a:t>
            </a:r>
          </a:p>
          <a:p>
            <a:pPr marL="788670" lvl="1" indent="-514350">
              <a:buFont typeface="Arial" panose="020B0604020202020204" pitchFamily="34" charset="0"/>
              <a:buChar char="•"/>
            </a:pPr>
            <a:r>
              <a:rPr lang="en-US" sz="1600" dirty="0"/>
              <a:t>Openshot.org</a:t>
            </a:r>
          </a:p>
          <a:p>
            <a:pPr marL="788670" lvl="1" indent="-514350">
              <a:buFont typeface="Arial" panose="020B0604020202020204" pitchFamily="34" charset="0"/>
              <a:buChar char="•"/>
            </a:pPr>
            <a:r>
              <a:rPr lang="en-US" sz="1600" dirty="0"/>
              <a:t>Clipchamp.com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Correct Video Format</a:t>
            </a:r>
          </a:p>
          <a:p>
            <a:pPr marL="788670" lvl="1" indent="-514350">
              <a:buFont typeface="Arial" panose="020B0604020202020204" pitchFamily="34" charset="0"/>
              <a:buChar char="•"/>
            </a:pPr>
            <a:r>
              <a:rPr lang="en-US" sz="1600" dirty="0"/>
              <a:t>Popular web, consumer, and professional media formats such as MP4, MPEG-2, AVI, AAC, FLV, 3GP are acceptable, however ARRI and RED are not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Under 2 GB</a:t>
            </a:r>
          </a:p>
        </p:txBody>
      </p:sp>
    </p:spTree>
    <p:extLst>
      <p:ext uri="{BB962C8B-B14F-4D97-AF65-F5344CB8AC3E}">
        <p14:creationId xmlns:p14="http://schemas.microsoft.com/office/powerpoint/2010/main" val="121690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F2632B-1056-4313-8E84-71437F28B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155618"/>
          </a:xfrm>
        </p:spPr>
        <p:txBody>
          <a:bodyPr>
            <a:normAutofit/>
          </a:bodyPr>
          <a:lstStyle/>
          <a:p>
            <a:r>
              <a:rPr lang="en-US" dirty="0"/>
              <a:t>Resources</a:t>
            </a:r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AAD0195E-7F27-4D06-9427-0C121D721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9D74C2FC-3228-4FC1-B97B-87AD35508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8E851B8C-F702-4850-8DFC-F8ADED9C1F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7764591"/>
              </p:ext>
            </p:extLst>
          </p:nvPr>
        </p:nvGraphicFramePr>
        <p:xfrm>
          <a:off x="700088" y="2292350"/>
          <a:ext cx="10691812" cy="36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7807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6FAC88-427F-4ECD-83A8-6675CD68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909637"/>
            <a:ext cx="6852004" cy="1362073"/>
          </a:xfrm>
        </p:spPr>
        <p:txBody>
          <a:bodyPr>
            <a:normAutofit/>
          </a:bodyPr>
          <a:lstStyle/>
          <a:p>
            <a:r>
              <a:rPr lang="en-US" sz="3700" dirty="0"/>
              <a:t>Why do you need to present your poster in a video?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F1E95A2-E5F1-4C8A-92DC-CE369D193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65581-2F8E-421C-910A-9EB7CAF05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7030" y="2590880"/>
            <a:ext cx="6804626" cy="3553109"/>
          </a:xfrm>
        </p:spPr>
        <p:txBody>
          <a:bodyPr>
            <a:normAutofit/>
          </a:bodyPr>
          <a:lstStyle/>
          <a:p>
            <a:r>
              <a:rPr lang="en-US" dirty="0"/>
              <a:t>Provide experience for you to verbally explain your work</a:t>
            </a:r>
          </a:p>
          <a:p>
            <a:r>
              <a:rPr lang="en-US" dirty="0"/>
              <a:t>In case the Symposium is moved to a virtual platform due to COVID-19</a:t>
            </a:r>
          </a:p>
          <a:p>
            <a:r>
              <a:rPr lang="en-US" dirty="0"/>
              <a:t>Your video will be archived with your poster for a long-term record</a:t>
            </a:r>
          </a:p>
        </p:txBody>
      </p:sp>
      <p:pic>
        <p:nvPicPr>
          <p:cNvPr id="6" name="Graphic 5" descr="Teacher with solid fill">
            <a:extLst>
              <a:ext uri="{FF2B5EF4-FFF2-40B4-BE49-F238E27FC236}">
                <a16:creationId xmlns:a16="http://schemas.microsoft.com/office/drawing/2014/main" id="{09AB1AC3-63F1-472F-8015-B3F8FC74D6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15300" y="1790698"/>
            <a:ext cx="3276600" cy="3276600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FCF674C-D208-4497-A189-02E8503DA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75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47D6F8-D515-41DA-86D3-008837C2E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071" y="862635"/>
            <a:ext cx="5332786" cy="2194560"/>
          </a:xfrm>
        </p:spPr>
        <p:txBody>
          <a:bodyPr>
            <a:normAutofit/>
          </a:bodyPr>
          <a:lstStyle/>
          <a:p>
            <a:r>
              <a:rPr lang="en-US" sz="3600" dirty="0"/>
              <a:t>Video Length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C5619D-FBA3-4B37-89D7-D9778E36E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7" y="1866538"/>
            <a:ext cx="6223864" cy="3264408"/>
          </a:xfrm>
        </p:spPr>
        <p:txBody>
          <a:bodyPr anchor="t">
            <a:normAutofit/>
          </a:bodyPr>
          <a:lstStyle/>
          <a:p>
            <a:pPr marL="457200" indent="-457200"/>
            <a:r>
              <a:rPr lang="en-US" dirty="0"/>
              <a:t>Poster Presenters need to make a 5-minute video </a:t>
            </a:r>
          </a:p>
          <a:p>
            <a:pPr marL="914400" lvl="1" indent="-457200"/>
            <a:r>
              <a:rPr lang="en-US" dirty="0"/>
              <a:t>Professional </a:t>
            </a:r>
          </a:p>
          <a:p>
            <a:pPr marL="914400" lvl="1" indent="-457200"/>
            <a:r>
              <a:rPr lang="en-US" dirty="0"/>
              <a:t>Concise</a:t>
            </a:r>
          </a:p>
          <a:p>
            <a:pPr marL="914400" lvl="1" indent="-457200"/>
            <a:r>
              <a:rPr lang="en-US" dirty="0"/>
              <a:t>Educational</a:t>
            </a:r>
          </a:p>
          <a:p>
            <a:pPr marL="457200" indent="-457200"/>
            <a:r>
              <a:rPr lang="en-US" dirty="0"/>
              <a:t>Oral Presenters need to make a 20-minute video</a:t>
            </a:r>
          </a:p>
          <a:p>
            <a:pPr marL="457200" indent="-457200"/>
            <a:r>
              <a:rPr lang="en-US" dirty="0"/>
              <a:t>Group presenters can make longer videos</a:t>
            </a:r>
          </a:p>
        </p:txBody>
      </p:sp>
      <p:pic>
        <p:nvPicPr>
          <p:cNvPr id="8" name="Graphic 7" descr="Presentation with media outline">
            <a:extLst>
              <a:ext uri="{FF2B5EF4-FFF2-40B4-BE49-F238E27FC236}">
                <a16:creationId xmlns:a16="http://schemas.microsoft.com/office/drawing/2014/main" id="{2D3B82B8-6F9F-40AF-AB3E-5894E22E1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53088" y="1384047"/>
            <a:ext cx="3668401" cy="366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4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594B6-DFEC-4130-ACB5-6DB9584F9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for your video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CF7C2-ECDD-452C-9F7F-8344E7A38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45046" y="2176353"/>
            <a:ext cx="4815840" cy="3593592"/>
          </a:xfrm>
        </p:spPr>
        <p:txBody>
          <a:bodyPr/>
          <a:lstStyle/>
          <a:p>
            <a:r>
              <a:rPr lang="en-US" sz="2400" dirty="0"/>
              <a:t>CREATE YOUR SPACE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Good lighting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Remove distractions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Plain, non-cluttered background</a:t>
            </a:r>
          </a:p>
        </p:txBody>
      </p:sp>
      <p:pic>
        <p:nvPicPr>
          <p:cNvPr id="8" name="Graphic 7" descr="Streetlight with solid fill">
            <a:extLst>
              <a:ext uri="{FF2B5EF4-FFF2-40B4-BE49-F238E27FC236}">
                <a16:creationId xmlns:a16="http://schemas.microsoft.com/office/drawing/2014/main" id="{32D2D89F-9A58-4197-8532-5BB03CD1E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79930" y="2319300"/>
            <a:ext cx="2488675" cy="248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83916F-F999-4C32-A8C6-6B02E0D97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97753"/>
            <a:ext cx="3635046" cy="1575391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Introduce yourself &amp; your Project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7CD16C6-AFB7-4172-89B7-A0D36443D7A6}"/>
              </a:ext>
            </a:extLst>
          </p:cNvPr>
          <p:cNvSpPr txBox="1"/>
          <p:nvPr/>
        </p:nvSpPr>
        <p:spPr>
          <a:xfrm>
            <a:off x="1186238" y="2990208"/>
            <a:ext cx="5118989" cy="1230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Full name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Title of your project</a:t>
            </a:r>
          </a:p>
        </p:txBody>
      </p:sp>
      <p:pic>
        <p:nvPicPr>
          <p:cNvPr id="4" name="Graphic 3" descr="Address Book with solid fill">
            <a:extLst>
              <a:ext uri="{FF2B5EF4-FFF2-40B4-BE49-F238E27FC236}">
                <a16:creationId xmlns:a16="http://schemas.microsoft.com/office/drawing/2014/main" id="{86BB8E88-33C9-4BB8-9A1D-CF4A67517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07071" y="1436629"/>
            <a:ext cx="4128655" cy="412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08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678B8-7ED8-435E-A551-10C5AB617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97753"/>
            <a:ext cx="3635046" cy="1575391"/>
          </a:xfrm>
        </p:spPr>
        <p:txBody>
          <a:bodyPr>
            <a:normAutofit fontScale="90000"/>
          </a:bodyPr>
          <a:lstStyle/>
          <a:p>
            <a:r>
              <a:rPr lang="en-US" dirty="0"/>
              <a:t>Present your research Question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520EF-2307-4029-8EA6-714A1FF26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5515" y="3174984"/>
            <a:ext cx="5201780" cy="3500265"/>
          </a:xfrm>
        </p:spPr>
        <p:txBody>
          <a:bodyPr>
            <a:normAutofit/>
          </a:bodyPr>
          <a:lstStyle/>
          <a:p>
            <a:r>
              <a:rPr lang="en-US" dirty="0"/>
              <a:t>Explicitly state research question</a:t>
            </a:r>
          </a:p>
          <a:p>
            <a:r>
              <a:rPr lang="en-US" dirty="0"/>
              <a:t>Describe why your question is important</a:t>
            </a:r>
          </a:p>
        </p:txBody>
      </p:sp>
      <p:pic>
        <p:nvPicPr>
          <p:cNvPr id="5" name="Graphic 4" descr="Thought with solid fill">
            <a:extLst>
              <a:ext uri="{FF2B5EF4-FFF2-40B4-BE49-F238E27FC236}">
                <a16:creationId xmlns:a16="http://schemas.microsoft.com/office/drawing/2014/main" id="{24798544-EA5B-495F-9AE6-D92328C74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71281" y="1519156"/>
            <a:ext cx="4294968" cy="429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41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678B8-7ED8-435E-A551-10C5AB617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97753"/>
            <a:ext cx="3635046" cy="1575391"/>
          </a:xfrm>
        </p:spPr>
        <p:txBody>
          <a:bodyPr>
            <a:normAutofit fontScale="90000"/>
          </a:bodyPr>
          <a:lstStyle/>
          <a:p>
            <a:r>
              <a:rPr lang="en-US" dirty="0"/>
              <a:t>Describe your Research process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520EF-2307-4029-8EA6-714A1FF26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5515" y="3174984"/>
            <a:ext cx="5201780" cy="3500265"/>
          </a:xfrm>
        </p:spPr>
        <p:txBody>
          <a:bodyPr>
            <a:normAutofit/>
          </a:bodyPr>
          <a:lstStyle/>
          <a:p>
            <a:r>
              <a:rPr lang="en-US" dirty="0"/>
              <a:t>Use language that is understandable</a:t>
            </a:r>
          </a:p>
          <a:p>
            <a:r>
              <a:rPr lang="en-US" dirty="0"/>
              <a:t>Do not use jargon</a:t>
            </a:r>
          </a:p>
        </p:txBody>
      </p:sp>
      <p:pic>
        <p:nvPicPr>
          <p:cNvPr id="6" name="Graphic 5" descr="Blockchain outline">
            <a:extLst>
              <a:ext uri="{FF2B5EF4-FFF2-40B4-BE49-F238E27FC236}">
                <a16:creationId xmlns:a16="http://schemas.microsoft.com/office/drawing/2014/main" id="{52F6C891-9C70-4822-951F-DC50C4C4BD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81455" y="1738808"/>
            <a:ext cx="3207832" cy="320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14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83916F-F999-4C32-A8C6-6B02E0D97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97753"/>
            <a:ext cx="3635046" cy="1575391"/>
          </a:xfrm>
        </p:spPr>
        <p:txBody>
          <a:bodyPr>
            <a:normAutofit/>
          </a:bodyPr>
          <a:lstStyle/>
          <a:p>
            <a:r>
              <a:rPr lang="en-US" dirty="0"/>
              <a:t>Explain your results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Presentation with pie chart with solid fill">
            <a:extLst>
              <a:ext uri="{FF2B5EF4-FFF2-40B4-BE49-F238E27FC236}">
                <a16:creationId xmlns:a16="http://schemas.microsoft.com/office/drawing/2014/main" id="{F87BFF08-D791-4A3E-B6E4-9D6D85332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88507" y="975345"/>
            <a:ext cx="5308168" cy="5308168"/>
          </a:xfrm>
          <a:prstGeom prst="rect">
            <a:avLst/>
          </a:prstGeom>
        </p:spPr>
      </p:pic>
      <p:pic>
        <p:nvPicPr>
          <p:cNvPr id="10" name="Graphic 9" descr="Cursor with solid fill">
            <a:extLst>
              <a:ext uri="{FF2B5EF4-FFF2-40B4-BE49-F238E27FC236}">
                <a16:creationId xmlns:a16="http://schemas.microsoft.com/office/drawing/2014/main" id="{8850B98A-0E74-4686-9CCB-7F05E27B25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05900" y="3105151"/>
            <a:ext cx="819150" cy="8191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7CD16C6-AFB7-4172-89B7-A0D36443D7A6}"/>
              </a:ext>
            </a:extLst>
          </p:cNvPr>
          <p:cNvSpPr txBox="1"/>
          <p:nvPr/>
        </p:nvSpPr>
        <p:spPr>
          <a:xfrm>
            <a:off x="977011" y="2857503"/>
            <a:ext cx="5594270" cy="18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Include data and figures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Use cursor to point out important information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Zoom in on features</a:t>
            </a:r>
          </a:p>
        </p:txBody>
      </p:sp>
    </p:spTree>
    <p:extLst>
      <p:ext uri="{BB962C8B-B14F-4D97-AF65-F5344CB8AC3E}">
        <p14:creationId xmlns:p14="http://schemas.microsoft.com/office/powerpoint/2010/main" val="1604817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83916F-F999-4C32-A8C6-6B02E0D97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97753"/>
            <a:ext cx="3635046" cy="1575391"/>
          </a:xfrm>
        </p:spPr>
        <p:txBody>
          <a:bodyPr>
            <a:normAutofit fontScale="90000"/>
          </a:bodyPr>
          <a:lstStyle/>
          <a:p>
            <a:r>
              <a:rPr lang="en-US" dirty="0"/>
              <a:t>Explain what your results mean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7CD16C6-AFB7-4172-89B7-A0D36443D7A6}"/>
              </a:ext>
            </a:extLst>
          </p:cNvPr>
          <p:cNvSpPr txBox="1"/>
          <p:nvPr/>
        </p:nvSpPr>
        <p:spPr>
          <a:xfrm>
            <a:off x="977011" y="2857503"/>
            <a:ext cx="5118989" cy="1116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Interpret your results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Explain why your results are important</a:t>
            </a:r>
          </a:p>
        </p:txBody>
      </p:sp>
      <p:pic>
        <p:nvPicPr>
          <p:cNvPr id="7" name="Graphic 6" descr="Workflow with solid fill">
            <a:extLst>
              <a:ext uri="{FF2B5EF4-FFF2-40B4-BE49-F238E27FC236}">
                <a16:creationId xmlns:a16="http://schemas.microsoft.com/office/drawing/2014/main" id="{305F48AA-824C-4022-8840-1BC42FD07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15192" y="1228247"/>
            <a:ext cx="4281399" cy="428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270055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AnalogousFromLightSeedRightStep">
      <a:dk1>
        <a:srgbClr val="000000"/>
      </a:dk1>
      <a:lt1>
        <a:srgbClr val="FFFFFF"/>
      </a:lt1>
      <a:dk2>
        <a:srgbClr val="412427"/>
      </a:dk2>
      <a:lt2>
        <a:srgbClr val="E2E8E7"/>
      </a:lt2>
      <a:accent1>
        <a:srgbClr val="C6969B"/>
      </a:accent1>
      <a:accent2>
        <a:srgbClr val="BA927F"/>
      </a:accent2>
      <a:accent3>
        <a:srgbClr val="AEA384"/>
      </a:accent3>
      <a:accent4>
        <a:srgbClr val="A0A873"/>
      </a:accent4>
      <a:accent5>
        <a:srgbClr val="93AB81"/>
      </a:accent5>
      <a:accent6>
        <a:srgbClr val="79B078"/>
      </a:accent6>
      <a:hlink>
        <a:srgbClr val="568E88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JuxtaposeVTI">
  <a:themeElements>
    <a:clrScheme name="AnalogousFromRegularSeedLeftStep">
      <a:dk1>
        <a:srgbClr val="000000"/>
      </a:dk1>
      <a:lt1>
        <a:srgbClr val="FFFFFF"/>
      </a:lt1>
      <a:dk2>
        <a:srgbClr val="311B25"/>
      </a:dk2>
      <a:lt2>
        <a:srgbClr val="F0F3F1"/>
      </a:lt2>
      <a:accent1>
        <a:srgbClr val="D13EA1"/>
      </a:accent1>
      <a:accent2>
        <a:srgbClr val="B32DC0"/>
      </a:accent2>
      <a:accent3>
        <a:srgbClr val="873ED1"/>
      </a:accent3>
      <a:accent4>
        <a:srgbClr val="463BC4"/>
      </a:accent4>
      <a:accent5>
        <a:srgbClr val="3E70D1"/>
      </a:accent5>
      <a:accent6>
        <a:srgbClr val="2D9BC0"/>
      </a:accent6>
      <a:hlink>
        <a:srgbClr val="349D57"/>
      </a:hlink>
      <a:folHlink>
        <a:srgbClr val="7F7F7F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1720</TotalTime>
  <Words>335</Words>
  <Application>Microsoft Office PowerPoint</Application>
  <PresentationFormat>Widescreen</PresentationFormat>
  <Paragraphs>73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Calisto MT</vt:lpstr>
      <vt:lpstr>Franklin Gothic Demi Cond</vt:lpstr>
      <vt:lpstr>Franklin Gothic Medium</vt:lpstr>
      <vt:lpstr>Univers Condensed</vt:lpstr>
      <vt:lpstr>Wingdings</vt:lpstr>
      <vt:lpstr>ChronicleVTI</vt:lpstr>
      <vt:lpstr>JuxtaposeVTI</vt:lpstr>
      <vt:lpstr>How to Make a Video</vt:lpstr>
      <vt:lpstr>Why do you need to present your poster in a video?</vt:lpstr>
      <vt:lpstr>Video Length </vt:lpstr>
      <vt:lpstr>Prepare for your video</vt:lpstr>
      <vt:lpstr>Introduce yourself &amp; your Project</vt:lpstr>
      <vt:lpstr>Present your research Question</vt:lpstr>
      <vt:lpstr>Describe your Research process</vt:lpstr>
      <vt:lpstr>Explain your results</vt:lpstr>
      <vt:lpstr>Explain what your results mean</vt:lpstr>
      <vt:lpstr>Summarize your main points</vt:lpstr>
      <vt:lpstr>Accessing A Camera- MAC</vt:lpstr>
      <vt:lpstr>Accessing A Camera- PC </vt:lpstr>
      <vt:lpstr>Accessing Camera-Phone</vt:lpstr>
      <vt:lpstr>Tips for Filming on your phone</vt:lpstr>
      <vt:lpstr>Practice your video</vt:lpstr>
      <vt:lpstr>Completing your video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Giving an Oral Presentation on your poster presentation</dc:title>
  <dc:creator>Adriana Rose</dc:creator>
  <cp:lastModifiedBy>Lara Dickson</cp:lastModifiedBy>
  <cp:revision>14</cp:revision>
  <dcterms:created xsi:type="dcterms:W3CDTF">2021-02-11T18:21:31Z</dcterms:created>
  <dcterms:modified xsi:type="dcterms:W3CDTF">2022-01-19T22:26:57Z</dcterms:modified>
</cp:coreProperties>
</file>