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8"/>
  </p:notesMasterIdLst>
  <p:handoutMasterIdLst>
    <p:handoutMasterId r:id="rId29"/>
  </p:handoutMasterIdLst>
  <p:sldIdLst>
    <p:sldId id="271" r:id="rId3"/>
    <p:sldId id="257" r:id="rId4"/>
    <p:sldId id="273" r:id="rId5"/>
    <p:sldId id="272" r:id="rId6"/>
    <p:sldId id="274" r:id="rId7"/>
    <p:sldId id="275" r:id="rId8"/>
    <p:sldId id="292" r:id="rId9"/>
    <p:sldId id="291" r:id="rId10"/>
    <p:sldId id="269"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62" y="66"/>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12/1/2016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2</a:t>
            </a:fld>
            <a:endParaRPr lang="en-US"/>
          </a:p>
        </p:txBody>
      </p:sp>
    </p:spTree>
    <p:extLst>
      <p:ext uri="{BB962C8B-B14F-4D97-AF65-F5344CB8AC3E}">
        <p14:creationId xmlns:p14="http://schemas.microsoft.com/office/powerpoint/2010/main" val="198030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3</a:t>
            </a:fld>
            <a:endParaRPr lang="en-US"/>
          </a:p>
        </p:txBody>
      </p:sp>
    </p:spTree>
    <p:extLst>
      <p:ext uri="{BB962C8B-B14F-4D97-AF65-F5344CB8AC3E}">
        <p14:creationId xmlns:p14="http://schemas.microsoft.com/office/powerpoint/2010/main" val="131299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6</a:t>
            </a:fld>
            <a:endParaRPr lang="en-US"/>
          </a:p>
        </p:txBody>
      </p:sp>
    </p:spTree>
    <p:extLst>
      <p:ext uri="{BB962C8B-B14F-4D97-AF65-F5344CB8AC3E}">
        <p14:creationId xmlns:p14="http://schemas.microsoft.com/office/powerpoint/2010/main" val="248247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69989-EB00-4EE7-BCB5-25BDC5BB29F8}" type="slidenum">
              <a:rPr lang="en-US" smtClean="0"/>
              <a:t>8</a:t>
            </a:fld>
            <a:endParaRPr lang="en-US"/>
          </a:p>
        </p:txBody>
      </p:sp>
    </p:spTree>
    <p:extLst>
      <p:ext uri="{BB962C8B-B14F-4D97-AF65-F5344CB8AC3E}">
        <p14:creationId xmlns:p14="http://schemas.microsoft.com/office/powerpoint/2010/main" val="254179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userDrawn="1"/>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t>12/1/2016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t>12/1/2016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2" name="Date Placeholder 211"/>
          <p:cNvSpPr>
            <a:spLocks noGrp="1"/>
          </p:cNvSpPr>
          <p:nvPr>
            <p:ph type="dt" sz="half" idx="10"/>
          </p:nvPr>
        </p:nvSpPr>
        <p:spPr/>
        <p:txBody>
          <a:bodyPr/>
          <a:lstStyle/>
          <a:p>
            <a:fld id="{60A4083B-90AA-48CF-BAD5-00AA24D7F288}" type="datetime1">
              <a:rPr lang="en-US" smtClean="0"/>
              <a:t>12/1/2016</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userDrawn="1"/>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t>12/1/2016</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userDrawn="1"/>
        </p:nvGrpSpPr>
        <p:grpSpPr bwMode="hidden">
          <a:xfrm>
            <a:off x="-1" y="0"/>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t>12/1/2016</a:t>
            </a:fld>
            <a:endParaRPr lang="en-US"/>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blm.gov/wo/st/en/info/About_BLM.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371475"/>
            <a:ext cx="9604310" cy="4043363"/>
          </a:xfrm>
        </p:spPr>
        <p:txBody>
          <a:bodyPr>
            <a:normAutofit/>
          </a:bodyPr>
          <a:lstStyle/>
          <a:p>
            <a:pPr algn="ctr"/>
            <a:r>
              <a:rPr lang="en-US" sz="5500" b="0" dirty="0"/>
              <a:t>Using Geospatial Methods to </a:t>
            </a:r>
            <a:r>
              <a:rPr lang="en-US" sz="5500" b="0" dirty="0" smtClean="0"/>
              <a:t>Visualize </a:t>
            </a:r>
            <a:r>
              <a:rPr lang="en-US" sz="5500" b="0" dirty="0"/>
              <a:t>Fiscal Data </a:t>
            </a:r>
            <a:r>
              <a:rPr lang="en-US" sz="6000" b="0" dirty="0" smtClean="0"/>
              <a:t/>
            </a:r>
            <a:br>
              <a:rPr lang="en-US" sz="6000" b="0" dirty="0" smtClean="0"/>
            </a:br>
            <a:r>
              <a:rPr lang="en-US" sz="4000" b="0" dirty="0" smtClean="0"/>
              <a:t/>
            </a:r>
            <a:br>
              <a:rPr lang="en-US" sz="4000" b="0" dirty="0" smtClean="0"/>
            </a:br>
            <a:r>
              <a:rPr lang="en-US" sz="4000" b="0" dirty="0" smtClean="0"/>
              <a:t>at the Arizona Bureau of Land Management</a:t>
            </a:r>
            <a:br>
              <a:rPr lang="en-US" sz="4000" b="0" dirty="0" smtClean="0"/>
            </a:br>
            <a:r>
              <a:rPr lang="en-US" sz="4000" b="0" dirty="0" smtClean="0"/>
              <a:t/>
            </a:r>
            <a:br>
              <a:rPr lang="en-US" sz="4000" b="0" dirty="0" smtClean="0"/>
            </a:br>
            <a:endParaRPr lang="en-US" sz="4000" dirty="0"/>
          </a:p>
        </p:txBody>
      </p:sp>
      <p:sp>
        <p:nvSpPr>
          <p:cNvPr id="3" name="Subtitle 2"/>
          <p:cNvSpPr>
            <a:spLocks noGrp="1"/>
          </p:cNvSpPr>
          <p:nvPr>
            <p:ph type="subTitle" idx="1"/>
          </p:nvPr>
        </p:nvSpPr>
        <p:spPr>
          <a:xfrm>
            <a:off x="1293845" y="5432563"/>
            <a:ext cx="9604310" cy="1068249"/>
          </a:xfrm>
        </p:spPr>
        <p:txBody>
          <a:bodyPr>
            <a:normAutofit lnSpcReduction="10000"/>
          </a:bodyPr>
          <a:lstStyle/>
          <a:p>
            <a:r>
              <a:rPr lang="en-US" dirty="0" smtClean="0"/>
              <a:t>Kayla Resnick</a:t>
            </a:r>
          </a:p>
          <a:p>
            <a:r>
              <a:rPr lang="en-US" dirty="0" smtClean="0"/>
              <a:t>Northern Arizona University</a:t>
            </a:r>
          </a:p>
          <a:p>
            <a:r>
              <a:rPr lang="en-US" dirty="0" smtClean="0"/>
              <a:t>Oral Defense for M.S. in Applied Geospatial Sciences</a:t>
            </a:r>
          </a:p>
          <a:p>
            <a:r>
              <a:rPr lang="en-US" dirty="0" smtClean="0"/>
              <a:t>December 1</a:t>
            </a:r>
            <a:r>
              <a:rPr lang="en-US" baseline="30000" dirty="0" smtClean="0"/>
              <a:t>st</a:t>
            </a:r>
            <a:r>
              <a:rPr lang="en-US" dirty="0" smtClean="0"/>
              <a:t>, 2016</a:t>
            </a:r>
            <a:endParaRPr lang="en-US" dirty="0"/>
          </a:p>
        </p:txBody>
      </p:sp>
      <p:sp>
        <p:nvSpPr>
          <p:cNvPr id="4" name="TextBox 3"/>
          <p:cNvSpPr txBox="1"/>
          <p:nvPr/>
        </p:nvSpPr>
        <p:spPr>
          <a:xfrm>
            <a:off x="4779774" y="3907111"/>
            <a:ext cx="2632452" cy="1323439"/>
          </a:xfrm>
          <a:prstGeom prst="rect">
            <a:avLst/>
          </a:prstGeom>
          <a:noFill/>
        </p:spPr>
        <p:txBody>
          <a:bodyPr wrap="none" rtlCol="0">
            <a:spAutoFit/>
          </a:bodyPr>
          <a:lstStyle/>
          <a:p>
            <a:pPr algn="ctr"/>
            <a:r>
              <a:rPr lang="en-US" sz="2000" dirty="0" smtClean="0"/>
              <a:t>Committee Members:</a:t>
            </a:r>
          </a:p>
          <a:p>
            <a:pPr algn="ctr"/>
            <a:r>
              <a:rPr lang="en-US" sz="2000" dirty="0" smtClean="0"/>
              <a:t>Alan A. Lew, chair</a:t>
            </a:r>
          </a:p>
          <a:p>
            <a:pPr algn="ctr"/>
            <a:r>
              <a:rPr lang="en-US" sz="2000" dirty="0" smtClean="0"/>
              <a:t>R. Dawn Hawley</a:t>
            </a:r>
          </a:p>
          <a:p>
            <a:pPr algn="ctr"/>
            <a:r>
              <a:rPr lang="en-US" sz="2000" dirty="0" smtClean="0"/>
              <a:t>Mark </a:t>
            </a:r>
            <a:r>
              <a:rPr lang="en-US" sz="2000" dirty="0" err="1" smtClean="0"/>
              <a:t>Manone</a:t>
            </a:r>
            <a:endParaRPr lang="en-US" sz="2000" dirty="0"/>
          </a:p>
        </p:txBody>
      </p:sp>
    </p:spTree>
    <p:extLst>
      <p:ext uri="{BB962C8B-B14F-4D97-AF65-F5344CB8AC3E}">
        <p14:creationId xmlns:p14="http://schemas.microsoft.com/office/powerpoint/2010/main" val="2951488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71749" y="157422"/>
            <a:ext cx="7529513" cy="5751712"/>
          </a:xfrm>
        </p:spPr>
      </p:pic>
    </p:spTree>
    <p:extLst>
      <p:ext uri="{BB962C8B-B14F-4D97-AF65-F5344CB8AC3E}">
        <p14:creationId xmlns:p14="http://schemas.microsoft.com/office/powerpoint/2010/main" val="425717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are we planning and executing our workload? </a:t>
            </a:r>
            <a:endParaRPr lang="en-US" dirty="0"/>
          </a:p>
        </p:txBody>
      </p:sp>
      <p:sp>
        <p:nvSpPr>
          <p:cNvPr id="3" name="Content Placeholder 2"/>
          <p:cNvSpPr>
            <a:spLocks noGrp="1"/>
          </p:cNvSpPr>
          <p:nvPr>
            <p:ph idx="1"/>
          </p:nvPr>
        </p:nvSpPr>
        <p:spPr/>
        <p:txBody>
          <a:bodyPr/>
          <a:lstStyle/>
          <a:p>
            <a:r>
              <a:rPr lang="en-US" sz="2400" dirty="0"/>
              <a:t>This data examines PMDS target and actual achievements per Field Office. </a:t>
            </a:r>
          </a:p>
          <a:p>
            <a:r>
              <a:rPr lang="en-US" sz="2400" dirty="0"/>
              <a:t>Overall PMDS achieved at state, district, and field office level</a:t>
            </a:r>
          </a:p>
          <a:p>
            <a:r>
              <a:rPr lang="en-US" sz="2400" dirty="0"/>
              <a:t>PMDS achieved per specific program element</a:t>
            </a:r>
          </a:p>
          <a:p>
            <a:pPr lvl="1"/>
            <a:r>
              <a:rPr lang="en-US" sz="2200" dirty="0"/>
              <a:t>BH – Inventory abandoned mine lands (sites)</a:t>
            </a:r>
          </a:p>
          <a:p>
            <a:pPr lvl="1"/>
            <a:r>
              <a:rPr lang="en-US" sz="2200" dirty="0"/>
              <a:t>FH – Process and manage special recreation permits (permits)</a:t>
            </a:r>
          </a:p>
          <a:p>
            <a:pPr lvl="1"/>
            <a:r>
              <a:rPr lang="en-US" sz="2200" dirty="0"/>
              <a:t>EE – Issue grazing permits/leases (permits)</a:t>
            </a:r>
          </a:p>
          <a:p>
            <a:pPr lvl="1"/>
            <a:r>
              <a:rPr lang="en-US" sz="2200" dirty="0"/>
              <a:t>JA – Apply shrub/grass vegetation (acres)</a:t>
            </a:r>
          </a:p>
          <a:p>
            <a:endParaRPr lang="en-US" dirty="0"/>
          </a:p>
        </p:txBody>
      </p:sp>
    </p:spTree>
    <p:extLst>
      <p:ext uri="{BB962C8B-B14F-4D97-AF65-F5344CB8AC3E}">
        <p14:creationId xmlns:p14="http://schemas.microsoft.com/office/powerpoint/2010/main" val="16283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Percent of PMDS Achieved</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3179" y="1981200"/>
            <a:ext cx="4376442" cy="3810000"/>
          </a:xfrm>
          <a:prstGeom prst="rect">
            <a:avLst/>
          </a:prstGeom>
          <a:ln>
            <a:solidFill>
              <a:schemeClr val="bg2"/>
            </a:solidFill>
          </a:ln>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981200"/>
            <a:ext cx="3458099" cy="3810000"/>
          </a:xfrm>
          <a:prstGeom prst="rect">
            <a:avLst/>
          </a:prstGeom>
          <a:ln>
            <a:solidFill>
              <a:schemeClr val="bg2"/>
            </a:solidFill>
          </a:ln>
        </p:spPr>
      </p:pic>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478" y="3364511"/>
            <a:ext cx="1043377" cy="1043377"/>
          </a:xfrm>
          <a:prstGeom prst="rect">
            <a:avLst/>
          </a:prstGeom>
          <a:ln>
            <a:solidFill>
              <a:schemeClr val="bg2"/>
            </a:solidFill>
          </a:ln>
        </p:spPr>
      </p:pic>
    </p:spTree>
    <p:extLst>
      <p:ext uri="{BB962C8B-B14F-4D97-AF65-F5344CB8AC3E}">
        <p14:creationId xmlns:p14="http://schemas.microsoft.com/office/powerpoint/2010/main" val="23073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Tucson </a:t>
            </a:r>
            <a:endParaRPr lang="en-US" dirty="0"/>
          </a:p>
        </p:txBody>
      </p:sp>
      <p:sp>
        <p:nvSpPr>
          <p:cNvPr id="8" name="Content Placeholder 2"/>
          <p:cNvSpPr txBox="1">
            <a:spLocks/>
          </p:cNvSpPr>
          <p:nvPr/>
        </p:nvSpPr>
        <p:spPr>
          <a:xfrm>
            <a:off x="1233452" y="1867464"/>
            <a:ext cx="10353762" cy="36951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defRPr/>
            </a:pPr>
            <a:r>
              <a:rPr lang="en-US" sz="2400" dirty="0" smtClean="0">
                <a:solidFill>
                  <a:srgbClr val="000000"/>
                </a:solidFill>
                <a:effectLst/>
              </a:rPr>
              <a:t>The Tucson Field Office accomplished 126,429/263,311 workload measures, equal to </a:t>
            </a:r>
            <a:r>
              <a:rPr lang="en-US" sz="2400" b="1" dirty="0" smtClean="0">
                <a:solidFill>
                  <a:srgbClr val="000000"/>
                </a:solidFill>
                <a:effectLst/>
              </a:rPr>
              <a:t>48%</a:t>
            </a:r>
            <a:r>
              <a:rPr lang="en-US" sz="2400" dirty="0" smtClean="0">
                <a:solidFill>
                  <a:srgbClr val="000000"/>
                </a:solidFill>
                <a:effectLst/>
              </a:rPr>
              <a:t>. </a:t>
            </a:r>
          </a:p>
          <a:p>
            <a:pPr>
              <a:defRPr/>
            </a:pPr>
            <a:r>
              <a:rPr lang="en-US" sz="2400" dirty="0" smtClean="0">
                <a:solidFill>
                  <a:srgbClr val="000000"/>
                </a:solidFill>
                <a:effectLst/>
              </a:rPr>
              <a:t>This value is most affected by Evaluating Recreation Areas (MA) Program Element, particularly within the National Monument and Conservation Areas.  This Program Element is measured in acres, and Tucson fell far short of its target.  </a:t>
            </a:r>
          </a:p>
          <a:p>
            <a:pPr>
              <a:defRPr/>
            </a:pPr>
            <a:r>
              <a:rPr lang="en-US" sz="2400" dirty="0" smtClean="0">
                <a:solidFill>
                  <a:srgbClr val="000000"/>
                </a:solidFill>
                <a:effectLst/>
              </a:rPr>
              <a:t>This figure was also influenced by acres evaluated for Invasive and Noxious Weeds, where Tucson evaluated 0 of its target 42,280 acres.  </a:t>
            </a:r>
            <a:endParaRPr lang="en-US" sz="2400" dirty="0">
              <a:solidFill>
                <a:srgbClr val="000000"/>
              </a:solidFill>
              <a:effectLst/>
            </a:endParaRPr>
          </a:p>
        </p:txBody>
      </p:sp>
    </p:spTree>
    <p:extLst>
      <p:ext uri="{BB962C8B-B14F-4D97-AF65-F5344CB8AC3E}">
        <p14:creationId xmlns:p14="http://schemas.microsoft.com/office/powerpoint/2010/main" val="20405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66694"/>
            <a:ext cx="10353761" cy="1326321"/>
          </a:xfrm>
        </p:spPr>
        <p:txBody>
          <a:bodyPr>
            <a:normAutofit/>
          </a:bodyPr>
          <a:lstStyle/>
          <a:p>
            <a:r>
              <a:rPr lang="en-US" sz="3000" dirty="0" smtClean="0"/>
              <a:t>Percent of PMDS Achieved by PE and FBMS by PE - BH</a:t>
            </a:r>
            <a:endParaRPr lang="en-US"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450" y="1675688"/>
            <a:ext cx="3719763" cy="4370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468" y="2050225"/>
            <a:ext cx="1047707" cy="104770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989" y="1678743"/>
            <a:ext cx="3916511" cy="436138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3180" y="3324233"/>
            <a:ext cx="1101628" cy="2105091"/>
          </a:xfrm>
          <a:prstGeom prst="rect">
            <a:avLst/>
          </a:prstGeom>
        </p:spPr>
      </p:pic>
    </p:spTree>
    <p:extLst>
      <p:ext uri="{BB962C8B-B14F-4D97-AF65-F5344CB8AC3E}">
        <p14:creationId xmlns:p14="http://schemas.microsoft.com/office/powerpoint/2010/main" val="153829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503853"/>
            <a:ext cx="10258425" cy="1142385"/>
          </a:xfrm>
        </p:spPr>
        <p:txBody>
          <a:bodyPr>
            <a:noAutofit/>
          </a:bodyPr>
          <a:lstStyle/>
          <a:p>
            <a:r>
              <a:rPr lang="en-US" sz="3000" dirty="0" smtClean="0"/>
              <a:t>Percent of PMDS Achieved by PE and FBMS by PE - FH</a:t>
            </a:r>
            <a:endParaRPr lang="en-US" sz="3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674" y="2293750"/>
            <a:ext cx="918482" cy="918482"/>
          </a:xfrm>
          <a:prstGeom prst="rect">
            <a:avLst/>
          </a:prstGeom>
          <a:ln>
            <a:solidFill>
              <a:schemeClr val="bg2"/>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695170"/>
            <a:ext cx="3819525" cy="4361851"/>
          </a:xfrm>
          <a:prstGeom prst="rect">
            <a:avLst/>
          </a:prstGeom>
          <a:ln>
            <a:solidFill>
              <a:schemeClr val="bg2"/>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874" y="1770485"/>
            <a:ext cx="3765326" cy="4308581"/>
          </a:xfrm>
          <a:prstGeom prst="rect">
            <a:avLst/>
          </a:prstGeom>
          <a:ln>
            <a:solidFill>
              <a:schemeClr val="bg2"/>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674" y="3859744"/>
            <a:ext cx="918482" cy="1395053"/>
          </a:xfrm>
          <a:prstGeom prst="rect">
            <a:avLst/>
          </a:prstGeom>
        </p:spPr>
      </p:pic>
    </p:spTree>
    <p:extLst>
      <p:ext uri="{BB962C8B-B14F-4D97-AF65-F5344CB8AC3E}">
        <p14:creationId xmlns:p14="http://schemas.microsoft.com/office/powerpoint/2010/main" val="300868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503853"/>
            <a:ext cx="10239375" cy="1142385"/>
          </a:xfrm>
        </p:spPr>
        <p:txBody>
          <a:bodyPr>
            <a:noAutofit/>
          </a:bodyPr>
          <a:lstStyle/>
          <a:p>
            <a:r>
              <a:rPr lang="en-US" sz="3000" dirty="0"/>
              <a:t>Percent of PMDS Achieved by PE </a:t>
            </a:r>
            <a:r>
              <a:rPr lang="en-US" sz="3000" dirty="0" smtClean="0"/>
              <a:t>and </a:t>
            </a:r>
            <a:r>
              <a:rPr lang="en-US" sz="3000" dirty="0"/>
              <a:t>FBMS by PE - </a:t>
            </a:r>
            <a:r>
              <a:rPr lang="en-US" sz="3000" dirty="0" smtClean="0"/>
              <a:t>EE</a:t>
            </a:r>
            <a:endParaRPr lang="en-US" sz="3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909" y="2246522"/>
            <a:ext cx="913845" cy="913845"/>
          </a:xfrm>
          <a:prstGeom prst="rect">
            <a:avLst/>
          </a:prstGeom>
          <a:ln>
            <a:solidFill>
              <a:schemeClr val="bg2"/>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1829056"/>
            <a:ext cx="3759578" cy="4156126"/>
          </a:xfrm>
          <a:prstGeom prst="rect">
            <a:avLst/>
          </a:prstGeom>
          <a:ln>
            <a:solidFill>
              <a:schemeClr val="bg2"/>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8910" y="1801306"/>
            <a:ext cx="3759578" cy="4221150"/>
          </a:xfrm>
          <a:prstGeom prst="rect">
            <a:avLst/>
          </a:prstGeom>
          <a:ln>
            <a:solidFill>
              <a:schemeClr val="bg2"/>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8909" y="3760651"/>
            <a:ext cx="956723" cy="1655130"/>
          </a:xfrm>
          <a:prstGeom prst="rect">
            <a:avLst/>
          </a:prstGeom>
        </p:spPr>
      </p:pic>
    </p:spTree>
    <p:extLst>
      <p:ext uri="{BB962C8B-B14F-4D97-AF65-F5344CB8AC3E}">
        <p14:creationId xmlns:p14="http://schemas.microsoft.com/office/powerpoint/2010/main" val="243163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503853"/>
            <a:ext cx="10258425" cy="1142385"/>
          </a:xfrm>
        </p:spPr>
        <p:txBody>
          <a:bodyPr>
            <a:noAutofit/>
          </a:bodyPr>
          <a:lstStyle/>
          <a:p>
            <a:r>
              <a:rPr lang="en-US" sz="3000" dirty="0"/>
              <a:t>Percent of PMDS Achieved by PE </a:t>
            </a:r>
            <a:r>
              <a:rPr lang="en-US" sz="3000" dirty="0" smtClean="0"/>
              <a:t>and </a:t>
            </a:r>
            <a:r>
              <a:rPr lang="en-US" sz="3000" dirty="0"/>
              <a:t>FBMS by PE - </a:t>
            </a:r>
            <a:r>
              <a:rPr lang="en-US" sz="3000" dirty="0" smtClean="0"/>
              <a:t>JA</a:t>
            </a:r>
            <a:endParaRPr lang="en-US" sz="3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607" y="2181632"/>
            <a:ext cx="902944" cy="902944"/>
          </a:xfrm>
          <a:prstGeom prst="rect">
            <a:avLst/>
          </a:prstGeom>
          <a:ln>
            <a:solidFill>
              <a:schemeClr val="bg2"/>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959" y="1837196"/>
            <a:ext cx="3719162" cy="4196569"/>
          </a:xfrm>
          <a:prstGeom prst="rect">
            <a:avLst/>
          </a:prstGeom>
          <a:ln>
            <a:solidFill>
              <a:schemeClr val="bg2"/>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286" y="1837196"/>
            <a:ext cx="3716489" cy="4196570"/>
          </a:xfrm>
          <a:prstGeom prst="rect">
            <a:avLst/>
          </a:prstGeom>
          <a:ln>
            <a:solidFill>
              <a:schemeClr val="bg2"/>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4606" y="3619971"/>
            <a:ext cx="945310" cy="1814995"/>
          </a:xfrm>
          <a:prstGeom prst="rect">
            <a:avLst/>
          </a:prstGeom>
        </p:spPr>
      </p:pic>
    </p:spTree>
    <p:extLst>
      <p:ext uri="{BB962C8B-B14F-4D97-AF65-F5344CB8AC3E}">
        <p14:creationId xmlns:p14="http://schemas.microsoft.com/office/powerpoint/2010/main" val="348339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503853"/>
            <a:ext cx="10096500" cy="1142385"/>
          </a:xfrm>
        </p:spPr>
        <p:txBody>
          <a:bodyPr/>
          <a:lstStyle/>
          <a:p>
            <a:r>
              <a:rPr lang="en-US" dirty="0" smtClean="0"/>
              <a:t>How well are we Planning and executing our Budget?</a:t>
            </a:r>
            <a:endParaRPr lang="en-US" dirty="0"/>
          </a:p>
        </p:txBody>
      </p:sp>
      <p:sp>
        <p:nvSpPr>
          <p:cNvPr id="3" name="Content Placeholder 2"/>
          <p:cNvSpPr>
            <a:spLocks noGrp="1"/>
          </p:cNvSpPr>
          <p:nvPr>
            <p:ph idx="1"/>
          </p:nvPr>
        </p:nvSpPr>
        <p:spPr>
          <a:xfrm>
            <a:off x="913795" y="1885951"/>
            <a:ext cx="10353762" cy="4843458"/>
          </a:xfrm>
        </p:spPr>
        <p:txBody>
          <a:bodyPr>
            <a:normAutofit fontScale="70000" lnSpcReduction="20000"/>
          </a:bodyPr>
          <a:lstStyle/>
          <a:p>
            <a:r>
              <a:rPr lang="en-US" sz="3200" dirty="0" smtClean="0"/>
              <a:t>This section examines three categories of data. </a:t>
            </a:r>
          </a:p>
          <a:p>
            <a:pPr lvl="1"/>
            <a:r>
              <a:rPr lang="en-US" sz="3200" dirty="0" smtClean="0"/>
              <a:t>FBMS spending per field office by sub-activity</a:t>
            </a:r>
          </a:p>
          <a:p>
            <a:pPr lvl="2"/>
            <a:r>
              <a:rPr lang="en-US" sz="3200" dirty="0" smtClean="0"/>
              <a:t>1020 </a:t>
            </a:r>
            <a:r>
              <a:rPr lang="en-US" sz="3200" dirty="0"/>
              <a:t>– Rangeland Management</a:t>
            </a:r>
          </a:p>
          <a:p>
            <a:pPr lvl="2"/>
            <a:r>
              <a:rPr lang="en-US" sz="3200" dirty="0"/>
              <a:t>1210 – Wilderness Management</a:t>
            </a:r>
          </a:p>
          <a:p>
            <a:pPr lvl="2"/>
            <a:r>
              <a:rPr lang="en-US" sz="3200" dirty="0"/>
              <a:t>1220 – Recreation Management</a:t>
            </a:r>
          </a:p>
          <a:p>
            <a:pPr lvl="2"/>
            <a:r>
              <a:rPr lang="en-US" sz="3200" dirty="0"/>
              <a:t>1711 – National Monument and Conservation </a:t>
            </a:r>
            <a:r>
              <a:rPr lang="en-US" sz="3200" dirty="0" smtClean="0"/>
              <a:t>Areas</a:t>
            </a:r>
          </a:p>
          <a:p>
            <a:pPr lvl="1"/>
            <a:r>
              <a:rPr lang="en-US" sz="3200" dirty="0" smtClean="0"/>
              <a:t>Direct and Indirect costs by PE</a:t>
            </a:r>
          </a:p>
          <a:p>
            <a:pPr lvl="2"/>
            <a:r>
              <a:rPr lang="en-US" sz="3200" dirty="0" smtClean="0"/>
              <a:t>Indirect costs: P, X, Y</a:t>
            </a:r>
          </a:p>
          <a:p>
            <a:pPr lvl="2"/>
            <a:r>
              <a:rPr lang="en-US" sz="3200" dirty="0" smtClean="0"/>
              <a:t>Direct costs: all others</a:t>
            </a:r>
          </a:p>
          <a:p>
            <a:pPr lvl="1"/>
            <a:r>
              <a:rPr lang="en-US" sz="3200" dirty="0" smtClean="0"/>
              <a:t>Budget Object Codes for labor and operations</a:t>
            </a:r>
          </a:p>
          <a:p>
            <a:pPr lvl="2"/>
            <a:r>
              <a:rPr lang="en-US" sz="3200" dirty="0" smtClean="0"/>
              <a:t>Labor: 11 &amp; 12</a:t>
            </a:r>
          </a:p>
          <a:p>
            <a:pPr lvl="2"/>
            <a:r>
              <a:rPr lang="en-US" sz="3200" dirty="0" smtClean="0"/>
              <a:t>Operations: all others</a:t>
            </a:r>
          </a:p>
          <a:p>
            <a:pPr marL="457200" lvl="1" indent="0">
              <a:buNone/>
            </a:pPr>
            <a:r>
              <a:rPr lang="en-US" sz="2600" dirty="0"/>
              <a:t>	</a:t>
            </a:r>
          </a:p>
          <a:p>
            <a:pPr lvl="2"/>
            <a:endParaRPr lang="en-US" sz="2400" dirty="0" smtClean="0"/>
          </a:p>
        </p:txBody>
      </p:sp>
    </p:spTree>
    <p:extLst>
      <p:ext uri="{BB962C8B-B14F-4D97-AF65-F5344CB8AC3E}">
        <p14:creationId xmlns:p14="http://schemas.microsoft.com/office/powerpoint/2010/main" val="355805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FMBS Spent per Sub-activity</a:t>
            </a:r>
            <a:endParaRPr lang="en-US" dirty="0"/>
          </a:p>
        </p:txBody>
      </p:sp>
      <p:pic>
        <p:nvPicPr>
          <p:cNvPr id="11"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503219"/>
            <a:ext cx="4691063" cy="3473714"/>
          </a:xfrm>
          <a:prstGeom prst="rect">
            <a:avLst/>
          </a:prstGeom>
          <a:ln>
            <a:solidFill>
              <a:schemeClr val="bg2"/>
            </a:solidFill>
          </a:ln>
        </p:spPr>
      </p:pic>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326" y="2503220"/>
            <a:ext cx="4547266" cy="3473714"/>
          </a:xfrm>
          <a:prstGeom prst="rect">
            <a:avLst/>
          </a:prstGeom>
          <a:ln>
            <a:solidFill>
              <a:schemeClr val="bg2"/>
            </a:solidFill>
          </a:ln>
        </p:spPr>
      </p:pic>
      <p:sp>
        <p:nvSpPr>
          <p:cNvPr id="3" name="TextBox 2"/>
          <p:cNvSpPr txBox="1"/>
          <p:nvPr/>
        </p:nvSpPr>
        <p:spPr>
          <a:xfrm>
            <a:off x="1595438" y="2026222"/>
            <a:ext cx="3847528" cy="400110"/>
          </a:xfrm>
          <a:prstGeom prst="rect">
            <a:avLst/>
          </a:prstGeom>
          <a:noFill/>
        </p:spPr>
        <p:txBody>
          <a:bodyPr wrap="none" rtlCol="0">
            <a:spAutoFit/>
          </a:bodyPr>
          <a:lstStyle/>
          <a:p>
            <a:r>
              <a:rPr lang="en-US" sz="2000" dirty="0" smtClean="0"/>
              <a:t>1020 – Rangeland Management</a:t>
            </a:r>
            <a:endParaRPr lang="en-US" sz="2000" dirty="0"/>
          </a:p>
        </p:txBody>
      </p:sp>
      <p:sp>
        <p:nvSpPr>
          <p:cNvPr id="13" name="TextBox 12"/>
          <p:cNvSpPr txBox="1"/>
          <p:nvPr/>
        </p:nvSpPr>
        <p:spPr>
          <a:xfrm>
            <a:off x="6588647" y="2026222"/>
            <a:ext cx="3874779" cy="400110"/>
          </a:xfrm>
          <a:prstGeom prst="rect">
            <a:avLst/>
          </a:prstGeom>
          <a:noFill/>
        </p:spPr>
        <p:txBody>
          <a:bodyPr wrap="none" rtlCol="0">
            <a:spAutoFit/>
          </a:bodyPr>
          <a:lstStyle/>
          <a:p>
            <a:r>
              <a:rPr lang="en-US" sz="2000" dirty="0" smtClean="0"/>
              <a:t>1210 – Wilderness Management</a:t>
            </a:r>
            <a:endParaRPr lang="en-US" sz="2000" dirty="0"/>
          </a:p>
        </p:txBody>
      </p:sp>
    </p:spTree>
    <p:extLst>
      <p:ext uri="{BB962C8B-B14F-4D97-AF65-F5344CB8AC3E}">
        <p14:creationId xmlns:p14="http://schemas.microsoft.com/office/powerpoint/2010/main" val="72575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Practicum Objective</a:t>
            </a:r>
            <a:endParaRPr lang="en-US" dirty="0"/>
          </a:p>
        </p:txBody>
      </p:sp>
      <p:sp>
        <p:nvSpPr>
          <p:cNvPr id="3" name="Content Placeholder 2"/>
          <p:cNvSpPr>
            <a:spLocks noGrp="1"/>
          </p:cNvSpPr>
          <p:nvPr>
            <p:ph idx="1"/>
          </p:nvPr>
        </p:nvSpPr>
        <p:spPr/>
        <p:txBody>
          <a:bodyPr/>
          <a:lstStyle/>
          <a:p>
            <a:pPr marL="0" indent="0">
              <a:buNone/>
            </a:pPr>
            <a:r>
              <a:rPr lang="en-US" sz="3200" i="1" dirty="0" smtClean="0"/>
              <a:t>	The intent of this practicum is to </a:t>
            </a:r>
            <a:r>
              <a:rPr lang="en-US" sz="3200" i="1" dirty="0"/>
              <a:t>aid the Bureau of Land Management (BLM) in obtaining operational excellence and achieving their strategic goals by spatially connecting on the ground accomplishments to budget and fiscal data.  The result is a visual representation of budget allocations and spending, connected geospatially to Arizona BLM Field Offices across the state. </a:t>
            </a:r>
          </a:p>
          <a:p>
            <a:pPr marL="0" indent="0">
              <a:buNone/>
            </a:pPr>
            <a:endParaRPr 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05297"/>
          </a:xfrm>
        </p:spPr>
        <p:txBody>
          <a:bodyPr>
            <a:noAutofit/>
          </a:bodyPr>
          <a:lstStyle/>
          <a:p>
            <a:r>
              <a:rPr lang="en-US" dirty="0" smtClean="0"/>
              <a:t>FMBS Spent per Sub-activity</a:t>
            </a:r>
            <a:endParaRPr lang="en-US" dirty="0"/>
          </a:p>
        </p:txBody>
      </p:sp>
      <p:sp>
        <p:nvSpPr>
          <p:cNvPr id="3" name="TextBox 2"/>
          <p:cNvSpPr txBox="1"/>
          <p:nvPr/>
        </p:nvSpPr>
        <p:spPr>
          <a:xfrm>
            <a:off x="1552576" y="2026222"/>
            <a:ext cx="3845925" cy="400110"/>
          </a:xfrm>
          <a:prstGeom prst="rect">
            <a:avLst/>
          </a:prstGeom>
          <a:noFill/>
        </p:spPr>
        <p:txBody>
          <a:bodyPr wrap="none" rtlCol="0">
            <a:spAutoFit/>
          </a:bodyPr>
          <a:lstStyle/>
          <a:p>
            <a:r>
              <a:rPr lang="en-US" sz="2000" dirty="0" smtClean="0"/>
              <a:t>1220 – Recreation Management</a:t>
            </a:r>
            <a:endParaRPr lang="en-US" sz="2000" dirty="0"/>
          </a:p>
        </p:txBody>
      </p:sp>
      <p:sp>
        <p:nvSpPr>
          <p:cNvPr id="13" name="TextBox 12"/>
          <p:cNvSpPr txBox="1"/>
          <p:nvPr/>
        </p:nvSpPr>
        <p:spPr>
          <a:xfrm>
            <a:off x="6273610" y="1721752"/>
            <a:ext cx="3684214" cy="707886"/>
          </a:xfrm>
          <a:prstGeom prst="rect">
            <a:avLst/>
          </a:prstGeom>
          <a:noFill/>
        </p:spPr>
        <p:txBody>
          <a:bodyPr wrap="none" rtlCol="0">
            <a:spAutoFit/>
          </a:bodyPr>
          <a:lstStyle/>
          <a:p>
            <a:r>
              <a:rPr lang="en-US" sz="2000" dirty="0" smtClean="0"/>
              <a:t>1711 – National Monuments &amp; </a:t>
            </a:r>
          </a:p>
          <a:p>
            <a:r>
              <a:rPr lang="en-US" sz="2000" dirty="0" smtClean="0"/>
              <a:t>Conservation Areas</a:t>
            </a:r>
            <a:endParaRPr lang="en-US" sz="2000" dirty="0"/>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538934"/>
            <a:ext cx="4552139" cy="3427404"/>
          </a:xfrm>
          <a:prstGeom prst="rect">
            <a:avLst/>
          </a:prstGeom>
          <a:ln>
            <a:solidFill>
              <a:schemeClr val="bg2"/>
            </a:solidFill>
          </a:ln>
        </p:spPr>
      </p:pic>
      <p:pic>
        <p:nvPicPr>
          <p:cNvPr id="8"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4810" y="2538934"/>
            <a:ext cx="4553761" cy="3424920"/>
          </a:xfrm>
          <a:prstGeom prst="rect">
            <a:avLst/>
          </a:prstGeom>
          <a:ln>
            <a:solidFill>
              <a:schemeClr val="bg2"/>
            </a:solidFill>
          </a:ln>
        </p:spPr>
      </p:pic>
    </p:spTree>
    <p:extLst>
      <p:ext uri="{BB962C8B-B14F-4D97-AF65-F5344CB8AC3E}">
        <p14:creationId xmlns:p14="http://schemas.microsoft.com/office/powerpoint/2010/main" val="321096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Spending per Field Office</a:t>
            </a:r>
            <a:endParaRPr lang="en-US" dirty="0"/>
          </a:p>
        </p:txBody>
      </p:sp>
      <p:sp>
        <p:nvSpPr>
          <p:cNvPr id="3" name="TextBox 2"/>
          <p:cNvSpPr txBox="1"/>
          <p:nvPr/>
        </p:nvSpPr>
        <p:spPr>
          <a:xfrm>
            <a:off x="2795508" y="2026222"/>
            <a:ext cx="981359" cy="400110"/>
          </a:xfrm>
          <a:prstGeom prst="rect">
            <a:avLst/>
          </a:prstGeom>
          <a:noFill/>
        </p:spPr>
        <p:txBody>
          <a:bodyPr wrap="none" rtlCol="0">
            <a:spAutoFit/>
          </a:bodyPr>
          <a:lstStyle/>
          <a:p>
            <a:r>
              <a:rPr lang="en-US" sz="2000" b="1" dirty="0" smtClean="0"/>
              <a:t>Direct </a:t>
            </a:r>
            <a:endParaRPr lang="en-US" sz="2000" b="1" dirty="0"/>
          </a:p>
        </p:txBody>
      </p:sp>
      <p:sp>
        <p:nvSpPr>
          <p:cNvPr id="13" name="TextBox 12"/>
          <p:cNvSpPr txBox="1"/>
          <p:nvPr/>
        </p:nvSpPr>
        <p:spPr>
          <a:xfrm>
            <a:off x="8240780" y="2026222"/>
            <a:ext cx="1109599" cy="400110"/>
          </a:xfrm>
          <a:prstGeom prst="rect">
            <a:avLst/>
          </a:prstGeom>
          <a:noFill/>
        </p:spPr>
        <p:txBody>
          <a:bodyPr wrap="none" rtlCol="0">
            <a:spAutoFit/>
          </a:bodyPr>
          <a:lstStyle/>
          <a:p>
            <a:r>
              <a:rPr lang="en-US" sz="2000" b="1" dirty="0" smtClean="0"/>
              <a:t>Indirect</a:t>
            </a:r>
            <a:endParaRPr lang="en-US" sz="2000" b="1" dirty="0"/>
          </a:p>
        </p:txBody>
      </p:sp>
      <p:pic>
        <p:nvPicPr>
          <p:cNvPr id="9" name="Content Placeholder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144" y="2538934"/>
            <a:ext cx="5138245" cy="3521910"/>
          </a:xfrm>
          <a:prstGeom prst="rect">
            <a:avLst/>
          </a:prstGeom>
          <a:ln>
            <a:solidFill>
              <a:schemeClr val="bg2"/>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173" y="2538934"/>
            <a:ext cx="5018498" cy="3521910"/>
          </a:xfrm>
          <a:prstGeom prst="rect">
            <a:avLst/>
          </a:prstGeom>
          <a:ln>
            <a:solidFill>
              <a:schemeClr val="bg2"/>
            </a:solidFill>
          </a:ln>
        </p:spPr>
      </p:pic>
    </p:spTree>
    <p:extLst>
      <p:ext uri="{BB962C8B-B14F-4D97-AF65-F5344CB8AC3E}">
        <p14:creationId xmlns:p14="http://schemas.microsoft.com/office/powerpoint/2010/main" val="429453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BOC Labor and Operations</a:t>
            </a:r>
            <a:endParaRPr lang="en-US" dirty="0"/>
          </a:p>
        </p:txBody>
      </p:sp>
      <p:sp>
        <p:nvSpPr>
          <p:cNvPr id="3" name="TextBox 2"/>
          <p:cNvSpPr txBox="1"/>
          <p:nvPr/>
        </p:nvSpPr>
        <p:spPr>
          <a:xfrm>
            <a:off x="2795508" y="2026222"/>
            <a:ext cx="898003" cy="400110"/>
          </a:xfrm>
          <a:prstGeom prst="rect">
            <a:avLst/>
          </a:prstGeom>
          <a:noFill/>
        </p:spPr>
        <p:txBody>
          <a:bodyPr wrap="none" rtlCol="0">
            <a:spAutoFit/>
          </a:bodyPr>
          <a:lstStyle/>
          <a:p>
            <a:r>
              <a:rPr lang="en-US" sz="2000" b="1" dirty="0" smtClean="0"/>
              <a:t>Labor</a:t>
            </a:r>
            <a:endParaRPr lang="en-US" sz="2000" b="1" dirty="0"/>
          </a:p>
        </p:txBody>
      </p:sp>
      <p:sp>
        <p:nvSpPr>
          <p:cNvPr id="13" name="TextBox 12"/>
          <p:cNvSpPr txBox="1"/>
          <p:nvPr/>
        </p:nvSpPr>
        <p:spPr>
          <a:xfrm>
            <a:off x="8240780" y="2026222"/>
            <a:ext cx="1537600" cy="400110"/>
          </a:xfrm>
          <a:prstGeom prst="rect">
            <a:avLst/>
          </a:prstGeom>
          <a:noFill/>
        </p:spPr>
        <p:txBody>
          <a:bodyPr wrap="none" rtlCol="0">
            <a:spAutoFit/>
          </a:bodyPr>
          <a:lstStyle/>
          <a:p>
            <a:r>
              <a:rPr lang="en-US" sz="2000" b="1" dirty="0" smtClean="0"/>
              <a:t>Operations</a:t>
            </a:r>
            <a:endParaRPr lang="en-US" sz="2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27" y="2538934"/>
            <a:ext cx="4806732" cy="3535453"/>
          </a:xfrm>
          <a:prstGeom prst="rect">
            <a:avLst/>
          </a:prstGeom>
          <a:ln>
            <a:solidFill>
              <a:schemeClr val="bg2"/>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81" y="2538934"/>
            <a:ext cx="4777886" cy="3535453"/>
          </a:xfrm>
          <a:prstGeom prst="rect">
            <a:avLst/>
          </a:prstGeom>
          <a:ln>
            <a:solidFill>
              <a:schemeClr val="bg2"/>
            </a:solidFill>
          </a:ln>
        </p:spPr>
      </p:pic>
    </p:spTree>
    <p:extLst>
      <p:ext uri="{BB962C8B-B14F-4D97-AF65-F5344CB8AC3E}">
        <p14:creationId xmlns:p14="http://schemas.microsoft.com/office/powerpoint/2010/main" val="357676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8" name="Content Placeholder 2"/>
          <p:cNvSpPr txBox="1">
            <a:spLocks/>
          </p:cNvSpPr>
          <p:nvPr/>
        </p:nvSpPr>
        <p:spPr>
          <a:xfrm>
            <a:off x="1233452" y="1867464"/>
            <a:ext cx="10353762" cy="36951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r>
              <a:rPr lang="en-US" sz="2400" dirty="0"/>
              <a:t>The results produced for this practicum are intended to represent data accurately, illustrate patterns, and raise questions.</a:t>
            </a:r>
          </a:p>
          <a:p>
            <a:r>
              <a:rPr lang="en-US" sz="2400" dirty="0"/>
              <a:t>Results demonstrate that the BLM is planning and executing their budget and workload effectively.  Areas of possible concern are highlighted, allowing for further exploration. Field office economic data can be compared across the state in multiple spending categories</a:t>
            </a:r>
            <a:r>
              <a:rPr lang="en-US" sz="2400" dirty="0" smtClean="0"/>
              <a:t>.</a:t>
            </a:r>
          </a:p>
          <a:p>
            <a:r>
              <a:rPr lang="en-US" sz="2400" dirty="0" smtClean="0"/>
              <a:t>Results are most beneficial for those familiar with BLM procedures</a:t>
            </a:r>
            <a:endParaRPr lang="en-US" sz="2400" dirty="0"/>
          </a:p>
          <a:p>
            <a:pPr marL="0" indent="0">
              <a:buNone/>
              <a:defRPr/>
            </a:pPr>
            <a:endParaRPr lang="en-US" sz="2400" dirty="0">
              <a:solidFill>
                <a:srgbClr val="000000"/>
              </a:solidFill>
              <a:effectLst/>
            </a:endParaRPr>
          </a:p>
        </p:txBody>
      </p:sp>
    </p:spTree>
    <p:extLst>
      <p:ext uri="{BB962C8B-B14F-4D97-AF65-F5344CB8AC3E}">
        <p14:creationId xmlns:p14="http://schemas.microsoft.com/office/powerpoint/2010/main" val="244903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8" name="Content Placeholder 2"/>
          <p:cNvSpPr txBox="1">
            <a:spLocks/>
          </p:cNvSpPr>
          <p:nvPr/>
        </p:nvSpPr>
        <p:spPr>
          <a:xfrm>
            <a:off x="1176302" y="1781739"/>
            <a:ext cx="10353762" cy="369513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defRPr/>
            </a:pPr>
            <a:r>
              <a:rPr lang="en-US" sz="2400" dirty="0" smtClean="0">
                <a:solidFill>
                  <a:srgbClr val="000000"/>
                </a:solidFill>
                <a:effectLst>
                  <a:outerShdw blurRad="38100" dist="38100" dir="2700000" algn="tl">
                    <a:srgbClr val="000000">
                      <a:alpha val="43137"/>
                    </a:srgbClr>
                  </a:outerShdw>
                </a:effectLst>
              </a:rPr>
              <a:t>Practicum objective accomplished</a:t>
            </a:r>
          </a:p>
          <a:p>
            <a:pPr>
              <a:defRPr/>
            </a:pPr>
            <a:r>
              <a:rPr lang="en-US" sz="2400" dirty="0" smtClean="0">
                <a:solidFill>
                  <a:srgbClr val="000000"/>
                </a:solidFill>
                <a:effectLst>
                  <a:outerShdw blurRad="38100" dist="38100" dir="2700000" algn="tl">
                    <a:srgbClr val="000000">
                      <a:alpha val="43137"/>
                    </a:srgbClr>
                  </a:outerShdw>
                </a:effectLst>
              </a:rPr>
              <a:t>Practicum agency: Practicum provides </a:t>
            </a:r>
            <a:r>
              <a:rPr lang="en-US" sz="2400" dirty="0" smtClean="0">
                <a:solidFill>
                  <a:srgbClr val="000000"/>
                </a:solidFill>
                <a:effectLst>
                  <a:outerShdw blurRad="38100" dist="38100" dir="2700000" algn="tl">
                    <a:srgbClr val="000000">
                      <a:alpha val="43137"/>
                    </a:srgbClr>
                  </a:outerShdw>
                </a:effectLst>
              </a:rPr>
              <a:t>an opportunity to spot </a:t>
            </a:r>
            <a:r>
              <a:rPr lang="en-US" sz="2400" dirty="0" smtClean="0">
                <a:solidFill>
                  <a:srgbClr val="000000"/>
                </a:solidFill>
                <a:effectLst>
                  <a:outerShdw blurRad="38100" dist="38100" dir="2700000" algn="tl">
                    <a:srgbClr val="000000">
                      <a:alpha val="43137"/>
                    </a:srgbClr>
                  </a:outerShdw>
                </a:effectLst>
              </a:rPr>
              <a:t>potential budget issues, determine their true cause, and track </a:t>
            </a:r>
            <a:r>
              <a:rPr lang="en-US" sz="2400" dirty="0" smtClean="0">
                <a:solidFill>
                  <a:srgbClr val="000000"/>
                </a:solidFill>
                <a:effectLst>
                  <a:outerShdw blurRad="38100" dist="38100" dir="2700000" algn="tl">
                    <a:srgbClr val="000000">
                      <a:alpha val="43137"/>
                    </a:srgbClr>
                  </a:outerShdw>
                </a:effectLst>
              </a:rPr>
              <a:t>changes over </a:t>
            </a:r>
            <a:r>
              <a:rPr lang="en-US" sz="2400" dirty="0" smtClean="0">
                <a:solidFill>
                  <a:srgbClr val="000000"/>
                </a:solidFill>
                <a:effectLst>
                  <a:outerShdw blurRad="38100" dist="38100" dir="2700000" algn="tl">
                    <a:srgbClr val="000000">
                      <a:alpha val="43137"/>
                    </a:srgbClr>
                  </a:outerShdw>
                </a:effectLst>
              </a:rPr>
              <a:t>time.</a:t>
            </a:r>
            <a:endParaRPr lang="en-US" sz="2400" dirty="0" smtClean="0">
              <a:solidFill>
                <a:srgbClr val="000000"/>
              </a:solidFill>
              <a:effectLst>
                <a:outerShdw blurRad="38100" dist="38100" dir="2700000" algn="tl">
                  <a:srgbClr val="000000">
                    <a:alpha val="43137"/>
                  </a:srgbClr>
                </a:outerShdw>
              </a:effectLst>
            </a:endParaRPr>
          </a:p>
          <a:p>
            <a:pPr>
              <a:defRPr/>
            </a:pPr>
            <a:r>
              <a:rPr lang="en-US" sz="2400" dirty="0" smtClean="0">
                <a:solidFill>
                  <a:srgbClr val="000000"/>
                </a:solidFill>
                <a:effectLst>
                  <a:outerShdw blurRad="38100" dist="38100" dir="2700000" algn="tl">
                    <a:srgbClr val="000000">
                      <a:alpha val="43137"/>
                    </a:srgbClr>
                  </a:outerShdw>
                </a:effectLst>
              </a:rPr>
              <a:t>Personal: Practicum provided useful and tangible deliverables for the agency and allowed me to demonstrate technical skills acquired through coursework. </a:t>
            </a:r>
            <a:endParaRPr lang="en-US" sz="2400" dirty="0" smtClean="0">
              <a:solidFill>
                <a:srgbClr val="000000"/>
              </a:solidFill>
              <a:effectLst>
                <a:outerShdw blurRad="38100" dist="38100" dir="2700000" algn="tl">
                  <a:srgbClr val="000000">
                    <a:alpha val="43137"/>
                  </a:srgbClr>
                </a:outerShdw>
              </a:effectLst>
            </a:endParaRPr>
          </a:p>
          <a:p>
            <a:pPr>
              <a:defRPr/>
            </a:pPr>
            <a:r>
              <a:rPr lang="en-US" sz="2400" dirty="0" smtClean="0">
                <a:solidFill>
                  <a:srgbClr val="000000"/>
                </a:solidFill>
                <a:effectLst>
                  <a:outerShdw blurRad="38100" dist="38100" dir="2700000" algn="tl">
                    <a:srgbClr val="000000">
                      <a:alpha val="43137"/>
                    </a:srgbClr>
                  </a:outerShdw>
                </a:effectLst>
              </a:rPr>
              <a:t>Most useful as a methodology and framework</a:t>
            </a:r>
          </a:p>
          <a:p>
            <a:pPr>
              <a:defRPr/>
            </a:pPr>
            <a:r>
              <a:rPr lang="en-US" sz="2400" dirty="0" smtClean="0">
                <a:solidFill>
                  <a:srgbClr val="000000"/>
                </a:solidFill>
                <a:effectLst>
                  <a:outerShdw blurRad="38100" dist="38100" dir="2700000" algn="tl">
                    <a:srgbClr val="000000">
                      <a:alpha val="43137"/>
                    </a:srgbClr>
                  </a:outerShdw>
                </a:effectLst>
              </a:rPr>
              <a:t>Opportunities for future work</a:t>
            </a:r>
          </a:p>
          <a:p>
            <a:pPr>
              <a:defRPr/>
            </a:pPr>
            <a:endParaRPr lang="en-US" sz="2400" dirty="0">
              <a:solidFill>
                <a:srgbClr val="000000"/>
              </a:solidFill>
              <a:effectLst/>
            </a:endParaRPr>
          </a:p>
        </p:txBody>
      </p:sp>
    </p:spTree>
    <p:extLst>
      <p:ext uri="{BB962C8B-B14F-4D97-AF65-F5344CB8AC3E}">
        <p14:creationId xmlns:p14="http://schemas.microsoft.com/office/powerpoint/2010/main" val="102299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1295400" y="5431536"/>
            <a:ext cx="9601200" cy="683514"/>
          </a:xfrm>
        </p:spPr>
        <p:txBody>
          <a:bodyPr>
            <a:normAutofit/>
          </a:bodyPr>
          <a:lstStyle/>
          <a:p>
            <a:r>
              <a:rPr lang="en-US" dirty="0" smtClean="0"/>
              <a:t>Kayla Resnick</a:t>
            </a:r>
          </a:p>
          <a:p>
            <a:r>
              <a:rPr lang="en-US" dirty="0" smtClean="0"/>
              <a:t>Northern Arizona University</a:t>
            </a:r>
            <a:endParaRPr lang="en-US" dirty="0"/>
          </a:p>
        </p:txBody>
      </p:sp>
    </p:spTree>
    <p:extLst>
      <p:ext uri="{BB962C8B-B14F-4D97-AF65-F5344CB8AC3E}">
        <p14:creationId xmlns:p14="http://schemas.microsoft.com/office/powerpoint/2010/main" val="23622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295400" y="1981201"/>
            <a:ext cx="9601200" cy="3976687"/>
          </a:xfrm>
        </p:spPr>
        <p:txBody>
          <a:bodyPr>
            <a:normAutofit/>
          </a:bodyPr>
          <a:lstStyle/>
          <a:p>
            <a:r>
              <a:rPr lang="en-US" sz="2400" dirty="0"/>
              <a:t>The BLM is a federal agency tasked with “sustaining the health, diversity, and productivity of America’s public lands” (</a:t>
            </a:r>
            <a:r>
              <a:rPr lang="en-US" sz="1800" dirty="0">
                <a:hlinkClick r:id="rId3"/>
              </a:rPr>
              <a:t>BLM.gov</a:t>
            </a:r>
            <a:r>
              <a:rPr lang="en-US" sz="1800" dirty="0"/>
              <a:t> 2012</a:t>
            </a:r>
            <a:r>
              <a:rPr lang="en-US" sz="2400" dirty="0"/>
              <a:t>) </a:t>
            </a:r>
            <a:endParaRPr lang="en-US" sz="2400" dirty="0" smtClean="0"/>
          </a:p>
          <a:p>
            <a:r>
              <a:rPr lang="en-US" sz="2400" dirty="0" smtClean="0"/>
              <a:t>They use their operating budget of over $1 billion to regulate </a:t>
            </a:r>
            <a:r>
              <a:rPr lang="en-US" sz="2400" dirty="0"/>
              <a:t>activities such as grazing, recreation, timber use, commercial leases, and energy </a:t>
            </a:r>
            <a:r>
              <a:rPr lang="en-US" sz="2400" dirty="0" smtClean="0"/>
              <a:t>development</a:t>
            </a:r>
          </a:p>
          <a:p>
            <a:r>
              <a:rPr lang="en-US" sz="2400" dirty="0"/>
              <a:t>The duties of the BLM are carried out across the United States by a hierarchy of Federal, Regional, State, District, and Field </a:t>
            </a:r>
            <a:r>
              <a:rPr lang="en-US" sz="2400" dirty="0" smtClean="0"/>
              <a:t>offices. </a:t>
            </a:r>
            <a:r>
              <a:rPr lang="en-US" sz="2400" dirty="0"/>
              <a:t>Within Arizona, there is one state office, four district offices, and eight field offices.</a:t>
            </a:r>
          </a:p>
        </p:txBody>
      </p:sp>
    </p:spTree>
    <p:extLst>
      <p:ext uri="{BB962C8B-B14F-4D97-AF65-F5344CB8AC3E}">
        <p14:creationId xmlns:p14="http://schemas.microsoft.com/office/powerpoint/2010/main" val="360949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Arizona BLM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9457" y="1981200"/>
            <a:ext cx="3683885" cy="3810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89346" y="1981200"/>
            <a:ext cx="3842508" cy="3810000"/>
          </a:xfrm>
        </p:spPr>
      </p:pic>
    </p:spTree>
    <p:extLst>
      <p:ext uri="{BB962C8B-B14F-4D97-AF65-F5344CB8AC3E}">
        <p14:creationId xmlns:p14="http://schemas.microsoft.com/office/powerpoint/2010/main" val="58620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and Outcome </a:t>
            </a:r>
            <a:endParaRPr lang="en-US" dirty="0"/>
          </a:p>
        </p:txBody>
      </p:sp>
      <p:sp>
        <p:nvSpPr>
          <p:cNvPr id="3" name="Content Placeholder 2"/>
          <p:cNvSpPr>
            <a:spLocks noGrp="1"/>
          </p:cNvSpPr>
          <p:nvPr>
            <p:ph sz="half" idx="1"/>
          </p:nvPr>
        </p:nvSpPr>
        <p:spPr/>
        <p:txBody>
          <a:bodyPr>
            <a:normAutofit/>
          </a:bodyPr>
          <a:lstStyle/>
          <a:p>
            <a:pPr marL="0" indent="0">
              <a:buNone/>
            </a:pPr>
            <a:r>
              <a:rPr lang="en-US" sz="2400" b="1" dirty="0" smtClean="0"/>
              <a:t>Questions</a:t>
            </a:r>
          </a:p>
          <a:p>
            <a:pPr marL="457200" indent="-457200">
              <a:buAutoNum type="arabicParenR"/>
            </a:pPr>
            <a:r>
              <a:rPr lang="en-US" sz="2400" dirty="0"/>
              <a:t>How well are we planning and executing our workload?</a:t>
            </a:r>
          </a:p>
          <a:p>
            <a:pPr marL="457200" indent="-457200">
              <a:buAutoNum type="arabicParenR"/>
            </a:pPr>
            <a:r>
              <a:rPr lang="en-US" sz="2400" dirty="0"/>
              <a:t>How well are we planning and executing our budget?</a:t>
            </a:r>
          </a:p>
          <a:p>
            <a:pPr marL="0" indent="0">
              <a:buNone/>
            </a:pPr>
            <a:endParaRPr lang="en-US" sz="2400" b="1" dirty="0"/>
          </a:p>
        </p:txBody>
      </p:sp>
      <p:sp>
        <p:nvSpPr>
          <p:cNvPr id="4" name="Content Placeholder 3"/>
          <p:cNvSpPr>
            <a:spLocks noGrp="1"/>
          </p:cNvSpPr>
          <p:nvPr>
            <p:ph sz="half" idx="2"/>
          </p:nvPr>
        </p:nvSpPr>
        <p:spPr/>
        <p:txBody>
          <a:bodyPr>
            <a:normAutofit/>
          </a:bodyPr>
          <a:lstStyle/>
          <a:p>
            <a:pPr marL="0" indent="0">
              <a:buNone/>
            </a:pPr>
            <a:r>
              <a:rPr lang="en-US" sz="2400" b="1" dirty="0" smtClean="0"/>
              <a:t>Outcome</a:t>
            </a:r>
          </a:p>
          <a:p>
            <a:pPr marL="0" indent="0">
              <a:buNone/>
            </a:pPr>
            <a:r>
              <a:rPr lang="en-US" sz="2400" dirty="0"/>
              <a:t>Results can be viewed by management to make budget decisions, visualize spending, and understand patterns. </a:t>
            </a:r>
          </a:p>
          <a:p>
            <a:pPr marL="0" indent="0">
              <a:buNone/>
            </a:pPr>
            <a:endParaRPr lang="en-US" sz="2400" b="1" dirty="0"/>
          </a:p>
        </p:txBody>
      </p:sp>
    </p:spTree>
    <p:extLst>
      <p:ext uri="{BB962C8B-B14F-4D97-AF65-F5344CB8AC3E}">
        <p14:creationId xmlns:p14="http://schemas.microsoft.com/office/powerpoint/2010/main" val="6740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Review</a:t>
            </a:r>
            <a:endParaRPr lang="en-US" dirty="0"/>
          </a:p>
        </p:txBody>
      </p:sp>
      <p:sp>
        <p:nvSpPr>
          <p:cNvPr id="3" name="Content Placeholder 2"/>
          <p:cNvSpPr>
            <a:spLocks noGrp="1"/>
          </p:cNvSpPr>
          <p:nvPr>
            <p:ph idx="1"/>
          </p:nvPr>
        </p:nvSpPr>
        <p:spPr>
          <a:xfrm>
            <a:off x="1295400" y="1885951"/>
            <a:ext cx="9601200" cy="3905250"/>
          </a:xfrm>
        </p:spPr>
        <p:txBody>
          <a:bodyPr/>
          <a:lstStyle/>
          <a:p>
            <a:pPr marL="457200" indent="-457200">
              <a:buAutoNum type="arabicParenR"/>
            </a:pPr>
            <a:r>
              <a:rPr lang="en-US" sz="2200" dirty="0" smtClean="0"/>
              <a:t>History and Importance of Visual Data</a:t>
            </a:r>
            <a:endParaRPr lang="en-US" sz="2200" dirty="0"/>
          </a:p>
          <a:p>
            <a:pPr lvl="1"/>
            <a:r>
              <a:rPr lang="en-US" sz="2200" dirty="0" smtClean="0"/>
              <a:t>Maps as vehicles</a:t>
            </a:r>
          </a:p>
          <a:p>
            <a:pPr lvl="1"/>
            <a:r>
              <a:rPr lang="en-US" sz="2200" dirty="0" smtClean="0"/>
              <a:t>Maps for non-spatial data</a:t>
            </a:r>
            <a:endParaRPr lang="en-US" sz="2200" dirty="0"/>
          </a:p>
          <a:p>
            <a:pPr marL="0" indent="0">
              <a:buNone/>
            </a:pPr>
            <a:r>
              <a:rPr lang="en-US" sz="2200" dirty="0">
                <a:solidFill>
                  <a:schemeClr val="accent1"/>
                </a:solidFill>
              </a:rPr>
              <a:t>2)</a:t>
            </a:r>
            <a:r>
              <a:rPr lang="en-US" sz="2200" dirty="0"/>
              <a:t> </a:t>
            </a:r>
            <a:r>
              <a:rPr lang="en-US" sz="2200" dirty="0" smtClean="0"/>
              <a:t>GIS use in Government Offices</a:t>
            </a:r>
            <a:endParaRPr lang="en-US" sz="2200" dirty="0"/>
          </a:p>
          <a:p>
            <a:pPr lvl="1"/>
            <a:r>
              <a:rPr lang="en-US" sz="2200" dirty="0" smtClean="0"/>
              <a:t>Resource distribution</a:t>
            </a:r>
          </a:p>
          <a:p>
            <a:pPr lvl="1"/>
            <a:r>
              <a:rPr lang="en-US" sz="2200" dirty="0" smtClean="0"/>
              <a:t>Doing “more with less”</a:t>
            </a:r>
            <a:endParaRPr lang="en-US" sz="2200" dirty="0"/>
          </a:p>
          <a:p>
            <a:pPr marL="0" indent="0">
              <a:buNone/>
            </a:pPr>
            <a:r>
              <a:rPr lang="en-US" sz="2200" dirty="0">
                <a:solidFill>
                  <a:schemeClr val="accent1"/>
                </a:solidFill>
              </a:rPr>
              <a:t>3</a:t>
            </a:r>
            <a:r>
              <a:rPr lang="en-US" sz="2200" dirty="0"/>
              <a:t>) </a:t>
            </a:r>
            <a:r>
              <a:rPr lang="en-US" sz="2200" dirty="0" smtClean="0"/>
              <a:t>BLM GIS Management</a:t>
            </a:r>
            <a:endParaRPr lang="en-US" sz="2200" dirty="0"/>
          </a:p>
          <a:p>
            <a:pPr lvl="1"/>
            <a:r>
              <a:rPr lang="en-US" sz="2200" dirty="0" smtClean="0"/>
              <a:t>Guiding documents</a:t>
            </a:r>
            <a:endParaRPr lang="en-US" sz="2200"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9731" y="575293"/>
            <a:ext cx="1633538" cy="245030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3274" y="1964035"/>
            <a:ext cx="1738313" cy="212313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876" t="1250" r="3000" b="3125"/>
          <a:stretch/>
        </p:blipFill>
        <p:spPr>
          <a:xfrm>
            <a:off x="9160669" y="3607675"/>
            <a:ext cx="1871662" cy="1901490"/>
          </a:xfrm>
          <a:prstGeom prst="rect">
            <a:avLst/>
          </a:prstGeom>
        </p:spPr>
      </p:pic>
    </p:spTree>
    <p:extLst>
      <p:ext uri="{BB962C8B-B14F-4D97-AF65-F5344CB8AC3E}">
        <p14:creationId xmlns:p14="http://schemas.microsoft.com/office/powerpoint/2010/main" val="36656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sz="half" idx="1"/>
          </p:nvPr>
        </p:nvSpPr>
        <p:spPr>
          <a:xfrm>
            <a:off x="1295400" y="1838324"/>
            <a:ext cx="4572000" cy="3810001"/>
          </a:xfrm>
        </p:spPr>
        <p:txBody>
          <a:bodyPr>
            <a:normAutofit lnSpcReduction="10000"/>
          </a:bodyPr>
          <a:lstStyle/>
          <a:p>
            <a:pPr marL="0" indent="0">
              <a:buNone/>
            </a:pPr>
            <a:r>
              <a:rPr lang="en-US" sz="2400" b="1" dirty="0" smtClean="0"/>
              <a:t>Spatial: ArcMap</a:t>
            </a:r>
          </a:p>
          <a:p>
            <a:r>
              <a:rPr lang="en-US" sz="2400" dirty="0" smtClean="0"/>
              <a:t>Boundary files such as state, district, and field offices </a:t>
            </a:r>
          </a:p>
          <a:p>
            <a:r>
              <a:rPr lang="en-US" sz="2400" dirty="0" smtClean="0"/>
              <a:t>Also wilderness and conservation areas, national monuments</a:t>
            </a:r>
            <a:endParaRPr lang="en-US" sz="2400" dirty="0"/>
          </a:p>
          <a:p>
            <a:r>
              <a:rPr lang="en-US" sz="2400" dirty="0" smtClean="0"/>
              <a:t>UTM NAD 1983 Zone 12N</a:t>
            </a:r>
          </a:p>
          <a:p>
            <a:r>
              <a:rPr lang="en-US" sz="2400" dirty="0" smtClean="0"/>
              <a:t>Retrieved from BLM.gov GIS library</a:t>
            </a:r>
            <a:endParaRPr lang="en-US" sz="2400" dirty="0"/>
          </a:p>
          <a:p>
            <a:pPr marL="0" indent="0">
              <a:buNone/>
            </a:pPr>
            <a:endParaRPr lang="en-US" sz="2400" b="1" dirty="0"/>
          </a:p>
        </p:txBody>
      </p:sp>
      <p:sp>
        <p:nvSpPr>
          <p:cNvPr id="4" name="Content Placeholder 3"/>
          <p:cNvSpPr>
            <a:spLocks noGrp="1"/>
          </p:cNvSpPr>
          <p:nvPr>
            <p:ph sz="half" idx="2"/>
          </p:nvPr>
        </p:nvSpPr>
        <p:spPr>
          <a:xfrm>
            <a:off x="6324600" y="1838324"/>
            <a:ext cx="4572000" cy="3810001"/>
          </a:xfrm>
        </p:spPr>
        <p:txBody>
          <a:bodyPr>
            <a:normAutofit lnSpcReduction="10000"/>
          </a:bodyPr>
          <a:lstStyle/>
          <a:p>
            <a:pPr marL="0" indent="0">
              <a:buNone/>
            </a:pPr>
            <a:r>
              <a:rPr lang="en-US" sz="2400" b="1" dirty="0" smtClean="0"/>
              <a:t>Fiscal: Excel</a:t>
            </a:r>
          </a:p>
          <a:p>
            <a:r>
              <a:rPr lang="en-US" sz="2400" dirty="0" smtClean="0"/>
              <a:t>2 budget tables</a:t>
            </a:r>
          </a:p>
          <a:p>
            <a:pPr lvl="1"/>
            <a:r>
              <a:rPr lang="en-US" sz="2200" dirty="0" smtClean="0"/>
              <a:t>Master Budget for budget questions</a:t>
            </a:r>
          </a:p>
          <a:p>
            <a:pPr lvl="1"/>
            <a:r>
              <a:rPr lang="en-US" sz="2200" dirty="0" smtClean="0"/>
              <a:t>2015PMDS for workload</a:t>
            </a:r>
          </a:p>
          <a:p>
            <a:r>
              <a:rPr lang="en-US" sz="2400" dirty="0" smtClean="0"/>
              <a:t>Retrieved from BLM “Budget Tool” or BLM Budget Officers. </a:t>
            </a:r>
            <a:endParaRPr lang="en-US" sz="2400" dirty="0"/>
          </a:p>
          <a:p>
            <a:pPr marL="0" indent="0">
              <a:buNone/>
            </a:pPr>
            <a:endParaRPr lang="en-US"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7334" y="4843463"/>
            <a:ext cx="6118458" cy="1807249"/>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575" y="5300664"/>
            <a:ext cx="1548372" cy="1383546"/>
          </a:xfrm>
          <a:prstGeom prst="rect">
            <a:avLst/>
          </a:prstGeom>
          <a:ln>
            <a:solidFill>
              <a:schemeClr val="tx1"/>
            </a:solidFill>
          </a:ln>
        </p:spPr>
      </p:pic>
    </p:spTree>
    <p:extLst>
      <p:ext uri="{BB962C8B-B14F-4D97-AF65-F5344CB8AC3E}">
        <p14:creationId xmlns:p14="http://schemas.microsoft.com/office/powerpoint/2010/main" val="316146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sp>
        <p:nvSpPr>
          <p:cNvPr id="3" name="Content Placeholder 2"/>
          <p:cNvSpPr>
            <a:spLocks noGrp="1"/>
          </p:cNvSpPr>
          <p:nvPr>
            <p:ph idx="1"/>
          </p:nvPr>
        </p:nvSpPr>
        <p:spPr>
          <a:xfrm>
            <a:off x="1295400" y="1771650"/>
            <a:ext cx="9601200" cy="4243388"/>
          </a:xfrm>
        </p:spPr>
        <p:txBody>
          <a:bodyPr>
            <a:normAutofit lnSpcReduction="10000"/>
          </a:bodyPr>
          <a:lstStyle/>
          <a:p>
            <a:pPr marL="457200" indent="-457200">
              <a:buAutoNum type="arabicParenR"/>
            </a:pPr>
            <a:r>
              <a:rPr lang="en-US" sz="2200" dirty="0"/>
              <a:t>Performance Management Data Systems  (PMDS)</a:t>
            </a:r>
          </a:p>
          <a:p>
            <a:pPr lvl="1"/>
            <a:r>
              <a:rPr lang="en-US" sz="2200" dirty="0"/>
              <a:t>Workload tracking method with multiple units of measurement including acres, projects, buildings, evaluations, agreements, permits, and sites</a:t>
            </a:r>
          </a:p>
          <a:p>
            <a:pPr marL="0" indent="0">
              <a:buNone/>
            </a:pPr>
            <a:r>
              <a:rPr lang="en-US" sz="2200" dirty="0">
                <a:solidFill>
                  <a:schemeClr val="accent1"/>
                </a:solidFill>
              </a:rPr>
              <a:t>2)</a:t>
            </a:r>
            <a:r>
              <a:rPr lang="en-US" sz="2200" dirty="0"/>
              <a:t> Financial &amp; Business Management System (FBMS)</a:t>
            </a:r>
          </a:p>
          <a:p>
            <a:pPr lvl="1"/>
            <a:r>
              <a:rPr lang="en-US" sz="2200" dirty="0"/>
              <a:t>Budget, procurement, obligations, and expenses </a:t>
            </a:r>
          </a:p>
          <a:p>
            <a:pPr marL="0" indent="0">
              <a:buNone/>
            </a:pPr>
            <a:r>
              <a:rPr lang="en-US" sz="2200" dirty="0">
                <a:solidFill>
                  <a:schemeClr val="accent1"/>
                </a:solidFill>
              </a:rPr>
              <a:t>3)</a:t>
            </a:r>
            <a:r>
              <a:rPr lang="en-US" sz="2200" dirty="0"/>
              <a:t> Program Elements (PE)</a:t>
            </a:r>
          </a:p>
          <a:p>
            <a:pPr lvl="1"/>
            <a:r>
              <a:rPr lang="en-US" sz="2200" dirty="0"/>
              <a:t>2 digit tracking codes tied to PMDS to measure workload</a:t>
            </a:r>
          </a:p>
          <a:p>
            <a:pPr marL="0" indent="0">
              <a:buNone/>
            </a:pPr>
            <a:r>
              <a:rPr lang="en-US" sz="2200" dirty="0">
                <a:solidFill>
                  <a:schemeClr val="accent1"/>
                </a:solidFill>
              </a:rPr>
              <a:t>4)</a:t>
            </a:r>
            <a:r>
              <a:rPr lang="en-US" sz="2200" dirty="0"/>
              <a:t> Budget Object Codes (BOC)</a:t>
            </a:r>
          </a:p>
          <a:p>
            <a:pPr lvl="1"/>
            <a:r>
              <a:rPr lang="en-US" sz="2200" dirty="0"/>
              <a:t>Type of spending category, demonstrates  labor and operations budget costs</a:t>
            </a:r>
          </a:p>
          <a:p>
            <a:pPr marL="0" indent="0">
              <a:buNone/>
            </a:pPr>
            <a:endParaRPr lang="en-US" dirty="0"/>
          </a:p>
        </p:txBody>
      </p:sp>
    </p:spTree>
    <p:extLst>
      <p:ext uri="{BB962C8B-B14F-4D97-AF65-F5344CB8AC3E}">
        <p14:creationId xmlns:p14="http://schemas.microsoft.com/office/powerpoint/2010/main" val="5718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4" name="Text Placeholder 3"/>
          <p:cNvSpPr>
            <a:spLocks noGrp="1"/>
          </p:cNvSpPr>
          <p:nvPr>
            <p:ph type="body" sz="half" idx="2"/>
          </p:nvPr>
        </p:nvSpPr>
        <p:spPr>
          <a:xfrm>
            <a:off x="7913152" y="2995011"/>
            <a:ext cx="3657600" cy="2977164"/>
          </a:xfrm>
        </p:spPr>
        <p:txBody>
          <a:bodyPr>
            <a:normAutofit lnSpcReduction="10000"/>
          </a:bodyPr>
          <a:lstStyle/>
          <a:p>
            <a:pPr marL="285750" indent="-285750">
              <a:buClr>
                <a:schemeClr val="bg1"/>
              </a:buClr>
              <a:buFont typeface="Arial" panose="020B0604020202020204" pitchFamily="34" charset="0"/>
              <a:buChar char="•"/>
            </a:pPr>
            <a:r>
              <a:rPr lang="en-US" sz="2000" dirty="0" smtClean="0"/>
              <a:t>Assign a Cartesian coordinate to the center of each field office</a:t>
            </a:r>
          </a:p>
          <a:p>
            <a:pPr marL="285750" indent="-285750">
              <a:buClr>
                <a:schemeClr val="bg1"/>
              </a:buClr>
              <a:buFont typeface="Arial" panose="020B0604020202020204" pitchFamily="34" charset="0"/>
              <a:buChar char="•"/>
            </a:pPr>
            <a:r>
              <a:rPr lang="en-US" sz="2000" dirty="0" smtClean="0"/>
              <a:t>Add data</a:t>
            </a:r>
          </a:p>
          <a:p>
            <a:pPr marL="285750" indent="-285750">
              <a:buClr>
                <a:schemeClr val="bg1"/>
              </a:buClr>
              <a:buFont typeface="Arial" panose="020B0604020202020204" pitchFamily="34" charset="0"/>
              <a:buChar char="•"/>
            </a:pPr>
            <a:r>
              <a:rPr lang="en-US" sz="2000" dirty="0" smtClean="0"/>
              <a:t>Display XY Data</a:t>
            </a:r>
          </a:p>
          <a:p>
            <a:pPr marL="285750" indent="-285750">
              <a:buClr>
                <a:schemeClr val="bg1"/>
              </a:buClr>
              <a:buFont typeface="Arial" panose="020B0604020202020204" pitchFamily="34" charset="0"/>
              <a:buChar char="•"/>
            </a:pPr>
            <a:r>
              <a:rPr lang="en-US" sz="2000" dirty="0" smtClean="0"/>
              <a:t>Result: stacked points</a:t>
            </a:r>
          </a:p>
          <a:p>
            <a:pPr marL="285750" indent="-285750">
              <a:buClr>
                <a:schemeClr val="bg1"/>
              </a:buClr>
              <a:buFont typeface="Arial" panose="020B0604020202020204" pitchFamily="34" charset="0"/>
              <a:buChar char="•"/>
            </a:pPr>
            <a:r>
              <a:rPr lang="en-US" sz="2000" dirty="0" smtClean="0"/>
              <a:t>Export to feature class</a:t>
            </a:r>
          </a:p>
          <a:p>
            <a:pPr marL="285750" indent="-285750">
              <a:buClr>
                <a:schemeClr val="bg1"/>
              </a:buClr>
              <a:buFont typeface="Arial" panose="020B0604020202020204" pitchFamily="34" charset="0"/>
              <a:buChar char="•"/>
            </a:pPr>
            <a:r>
              <a:rPr lang="en-US" sz="2000" dirty="0" smtClean="0"/>
              <a:t>Summarized spatial join</a:t>
            </a:r>
          </a:p>
          <a:p>
            <a:pPr marL="285750" indent="-285750">
              <a:buClr>
                <a:schemeClr val="bg1"/>
              </a:buClr>
              <a:buFont typeface="Arial" panose="020B0604020202020204" pitchFamily="34" charset="0"/>
              <a:buChar char="•"/>
            </a:pPr>
            <a:endParaRPr lang="en-US" dirty="0" smtClean="0"/>
          </a:p>
          <a:p>
            <a:pPr marL="285750" indent="-285750">
              <a:buClr>
                <a:schemeClr val="bg1"/>
              </a:buClr>
              <a:buFont typeface="Arial" panose="020B0604020202020204" pitchFamily="34" charset="0"/>
              <a:buChar char="•"/>
            </a:pPr>
            <a:endParaRPr lang="en-US" dirty="0"/>
          </a:p>
        </p:txBody>
      </p:sp>
      <p:graphicFrame>
        <p:nvGraphicFramePr>
          <p:cNvPr id="7" name="Content Placeholder 6"/>
          <p:cNvGraphicFramePr>
            <a:graphicFrameLocks noGrp="1"/>
          </p:cNvGraphicFramePr>
          <p:nvPr>
            <p:ph idx="1"/>
          </p:nvPr>
        </p:nvGraphicFramePr>
        <p:xfrm>
          <a:off x="673894" y="1323975"/>
          <a:ext cx="5956300" cy="4210050"/>
        </p:xfrm>
        <a:graphic>
          <a:graphicData uri="http://schemas.openxmlformats.org/drawingml/2006/table">
            <a:tbl>
              <a:tblPr firstRow="1" firstCol="1" bandRow="1">
                <a:tableStyleId>{69012ECD-51FC-41F1-AA8D-1B2483CD663E}</a:tableStyleId>
              </a:tblPr>
              <a:tblGrid>
                <a:gridCol w="1104900"/>
                <a:gridCol w="2552700"/>
                <a:gridCol w="1130300"/>
                <a:gridCol w="1168400"/>
              </a:tblGrid>
              <a:tr h="200025">
                <a:tc>
                  <a:txBody>
                    <a:bodyPr/>
                    <a:lstStyle/>
                    <a:p>
                      <a:pPr marL="0" marR="0">
                        <a:lnSpc>
                          <a:spcPct val="107000"/>
                        </a:lnSpc>
                        <a:spcBef>
                          <a:spcPts val="0"/>
                        </a:spcBef>
                        <a:spcAft>
                          <a:spcPts val="0"/>
                        </a:spcAft>
                      </a:pPr>
                      <a:r>
                        <a:rPr lang="en-US" sz="1200">
                          <a:effectLst/>
                        </a:rPr>
                        <a:t>Fund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Longitude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200">
                          <a:effectLst/>
                        </a:rPr>
                        <a:t>Latitude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LLAZ9xxxxx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State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-116.18700000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33.55100000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LLAZA00000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Arizona Strip District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-113.14700000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36.60000000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LLAZA01000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Arizona Strip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-112.80400000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36.65900000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LLAZA02000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Vermilion Cliffs National Monument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-111.84000000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36.84900000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LLAZA03000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Grand Canyon National Monument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-113.63900000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36.23700000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LLAZC00000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Colorado River District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-113.71400000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34.16200000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LLAZC01000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Kingman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-113.78500000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35.15400000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LLAZC02000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Yuma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-114.03200000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32.97900000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LLAZC03000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Lake Havasu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-114.03500000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34.14400000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Gila District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-110.12200000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33.13000000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Safford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-109.86100000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33.67300000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LLAZG01100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Gila Box Riparian NCA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-109.43700000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32.93300000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Tucson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-110.78600000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31.96700000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LLAZG02100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Las Cienegas NCA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-110.56400000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31.89200000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LLAZG02200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San Pedro Riparian NCA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-110.16700000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31.36200000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LLAZG03000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Ironwood Forest National Monument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-111.44300000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32.45500000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LLAZP00000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Phoenix District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-111.94300000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33.13000000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LLAZP01000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Hassayampa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-111.15600000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35.46400000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LLAZP02000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Lower Sonoran Field Office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-112.46700000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32.66400000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190500">
                <a:tc>
                  <a:txBody>
                    <a:bodyPr/>
                    <a:lstStyle/>
                    <a:p>
                      <a:pPr marL="0" marR="0">
                        <a:lnSpc>
                          <a:spcPct val="107000"/>
                        </a:lnSpc>
                        <a:spcBef>
                          <a:spcPts val="0"/>
                        </a:spcBef>
                        <a:spcAft>
                          <a:spcPts val="0"/>
                        </a:spcAft>
                      </a:pPr>
                      <a:r>
                        <a:rPr lang="en-US" sz="1100">
                          <a:effectLst/>
                        </a:rPr>
                        <a:t>LLAZP03000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Agua Fria National Monument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-112.05200000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34.22200000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r h="200025">
                <a:tc>
                  <a:txBody>
                    <a:bodyPr/>
                    <a:lstStyle/>
                    <a:p>
                      <a:pPr marL="0" marR="0">
                        <a:lnSpc>
                          <a:spcPct val="107000"/>
                        </a:lnSpc>
                        <a:spcBef>
                          <a:spcPts val="0"/>
                        </a:spcBef>
                        <a:spcAft>
                          <a:spcPts val="0"/>
                        </a:spcAft>
                      </a:pPr>
                      <a:r>
                        <a:rPr lang="en-US" sz="1100">
                          <a:effectLst/>
                        </a:rPr>
                        <a:t>LLAZP04000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100">
                          <a:effectLst/>
                        </a:rPr>
                        <a:t>Sonoran Desert National Monument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a:effectLst/>
                        </a:rPr>
                        <a:t>-112.42200000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dirty="0">
                          <a:effectLst/>
                        </a:rPr>
                        <a:t>32.90900000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410160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diamond grid presentation (widescreen)</Template>
  <TotalTime>0</TotalTime>
  <Words>1035</Words>
  <Application>Microsoft Office PowerPoint</Application>
  <PresentationFormat>Widescreen</PresentationFormat>
  <Paragraphs>207</Paragraphs>
  <Slides>25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Diamond Grid 16x9</vt:lpstr>
      <vt:lpstr>Using Geospatial Methods to Visualize Fiscal Data   at the Arizona Bureau of Land Management  </vt:lpstr>
      <vt:lpstr>Practicum Objective</vt:lpstr>
      <vt:lpstr>Background</vt:lpstr>
      <vt:lpstr>Arizona BLM </vt:lpstr>
      <vt:lpstr>Research Questions and Outcome </vt:lpstr>
      <vt:lpstr>Literature Review</vt:lpstr>
      <vt:lpstr>Data</vt:lpstr>
      <vt:lpstr>Data</vt:lpstr>
      <vt:lpstr>Methodology</vt:lpstr>
      <vt:lpstr>PowerPoint Presentation</vt:lpstr>
      <vt:lpstr>How well are we planning and executing our workload? </vt:lpstr>
      <vt:lpstr>Total Percent of PMDS Achieved</vt:lpstr>
      <vt:lpstr>Case Study: Tucson </vt:lpstr>
      <vt:lpstr>Percent of PMDS Achieved by PE and FBMS by PE - BH</vt:lpstr>
      <vt:lpstr>Percent of PMDS Achieved by PE and FBMS by PE - FH</vt:lpstr>
      <vt:lpstr>Percent of PMDS Achieved by PE and FBMS by PE - EE</vt:lpstr>
      <vt:lpstr>Percent of PMDS Achieved by PE and FBMS by PE - JA</vt:lpstr>
      <vt:lpstr>How well are we Planning and executing our Budget?</vt:lpstr>
      <vt:lpstr>FMBS Spent per Sub-activity</vt:lpstr>
      <vt:lpstr>FMBS Spent per Sub-activity</vt:lpstr>
      <vt:lpstr>Spending per Field Office</vt:lpstr>
      <vt:lpstr>BOC Labor and Operations</vt:lpstr>
      <vt:lpstr>Conclusions</vt:lpstr>
      <vt:lpstr>Reflection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2016-11-22T02:17:37Z</dcterms:created>
  <dcterms:modified xsi:type="dcterms:W3CDTF">2016-12-01T16:07:35Z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