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1">
  <p:sldMasterIdLst>
    <p:sldMasterId id="2147483648" r:id="rId1"/>
  </p:sldMasterIdLst>
  <p:notesMasterIdLst>
    <p:notesMasterId r:id="rId3"/>
  </p:notesMasterIdLst>
  <p:handoutMasterIdLst>
    <p:handoutMasterId r:id="rId4"/>
  </p:handoutMasterIdLst>
  <p:sldIdLst>
    <p:sldId id="257" r:id="rId2"/>
  </p:sldIdLst>
  <p:sldSz cx="32918400" cy="40233600"/>
  <p:notesSz cx="7315200" cy="9601200"/>
  <p:defaultTextStyle>
    <a:defPPr>
      <a:defRPr lang="en-US"/>
    </a:defPPr>
    <a:lvl1pPr algn="ctr" rtl="0" fontAlgn="base">
      <a:spcBef>
        <a:spcPct val="0"/>
      </a:spcBef>
      <a:spcAft>
        <a:spcPct val="0"/>
      </a:spcAft>
      <a:defRPr sz="6200" b="1" i="1" kern="1200">
        <a:solidFill>
          <a:srgbClr val="165192"/>
        </a:solidFill>
        <a:latin typeface="Arial Narrow" pitchFamily="34" charset="0"/>
        <a:ea typeface="+mn-ea"/>
        <a:cs typeface="+mn-cs"/>
      </a:defRPr>
    </a:lvl1pPr>
    <a:lvl2pPr marL="522488" algn="ctr" rtl="0" fontAlgn="base">
      <a:spcBef>
        <a:spcPct val="0"/>
      </a:spcBef>
      <a:spcAft>
        <a:spcPct val="0"/>
      </a:spcAft>
      <a:defRPr sz="6200" b="1" i="1" kern="1200">
        <a:solidFill>
          <a:srgbClr val="165192"/>
        </a:solidFill>
        <a:latin typeface="Arial Narrow" pitchFamily="34" charset="0"/>
        <a:ea typeface="+mn-ea"/>
        <a:cs typeface="+mn-cs"/>
      </a:defRPr>
    </a:lvl2pPr>
    <a:lvl3pPr marL="1044976" algn="ctr" rtl="0" fontAlgn="base">
      <a:spcBef>
        <a:spcPct val="0"/>
      </a:spcBef>
      <a:spcAft>
        <a:spcPct val="0"/>
      </a:spcAft>
      <a:defRPr sz="6200" b="1" i="1" kern="1200">
        <a:solidFill>
          <a:srgbClr val="165192"/>
        </a:solidFill>
        <a:latin typeface="Arial Narrow" pitchFamily="34" charset="0"/>
        <a:ea typeface="+mn-ea"/>
        <a:cs typeface="+mn-cs"/>
      </a:defRPr>
    </a:lvl3pPr>
    <a:lvl4pPr marL="1567464" algn="ctr" rtl="0" fontAlgn="base">
      <a:spcBef>
        <a:spcPct val="0"/>
      </a:spcBef>
      <a:spcAft>
        <a:spcPct val="0"/>
      </a:spcAft>
      <a:defRPr sz="6200" b="1" i="1" kern="1200">
        <a:solidFill>
          <a:srgbClr val="165192"/>
        </a:solidFill>
        <a:latin typeface="Arial Narrow" pitchFamily="34" charset="0"/>
        <a:ea typeface="+mn-ea"/>
        <a:cs typeface="+mn-cs"/>
      </a:defRPr>
    </a:lvl4pPr>
    <a:lvl5pPr marL="2089953" algn="ctr" rtl="0" fontAlgn="base">
      <a:spcBef>
        <a:spcPct val="0"/>
      </a:spcBef>
      <a:spcAft>
        <a:spcPct val="0"/>
      </a:spcAft>
      <a:defRPr sz="6200" b="1" i="1" kern="1200">
        <a:solidFill>
          <a:srgbClr val="165192"/>
        </a:solidFill>
        <a:latin typeface="Arial Narrow" pitchFamily="34" charset="0"/>
        <a:ea typeface="+mn-ea"/>
        <a:cs typeface="+mn-cs"/>
      </a:defRPr>
    </a:lvl5pPr>
    <a:lvl6pPr marL="2612441" algn="l" defTabSz="1044976" rtl="0" eaLnBrk="1" latinLnBrk="0" hangingPunct="1">
      <a:defRPr sz="6200" b="1" i="1" kern="1200">
        <a:solidFill>
          <a:srgbClr val="165192"/>
        </a:solidFill>
        <a:latin typeface="Arial Narrow" pitchFamily="34" charset="0"/>
        <a:ea typeface="+mn-ea"/>
        <a:cs typeface="+mn-cs"/>
      </a:defRPr>
    </a:lvl6pPr>
    <a:lvl7pPr marL="3134929" algn="l" defTabSz="1044976" rtl="0" eaLnBrk="1" latinLnBrk="0" hangingPunct="1">
      <a:defRPr sz="6200" b="1" i="1" kern="1200">
        <a:solidFill>
          <a:srgbClr val="165192"/>
        </a:solidFill>
        <a:latin typeface="Arial Narrow" pitchFamily="34" charset="0"/>
        <a:ea typeface="+mn-ea"/>
        <a:cs typeface="+mn-cs"/>
      </a:defRPr>
    </a:lvl7pPr>
    <a:lvl8pPr marL="3657417" algn="l" defTabSz="1044976" rtl="0" eaLnBrk="1" latinLnBrk="0" hangingPunct="1">
      <a:defRPr sz="6200" b="1" i="1" kern="1200">
        <a:solidFill>
          <a:srgbClr val="165192"/>
        </a:solidFill>
        <a:latin typeface="Arial Narrow" pitchFamily="34" charset="0"/>
        <a:ea typeface="+mn-ea"/>
        <a:cs typeface="+mn-cs"/>
      </a:defRPr>
    </a:lvl8pPr>
    <a:lvl9pPr marL="4179905" algn="l" defTabSz="1044976" rtl="0" eaLnBrk="1" latinLnBrk="0" hangingPunct="1">
      <a:defRPr sz="6200" b="1" i="1" kern="1200">
        <a:solidFill>
          <a:srgbClr val="165192"/>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8080"/>
    <a:srgbClr val="FFFF00"/>
    <a:srgbClr val="577565"/>
    <a:srgbClr val="557565"/>
    <a:srgbClr val="5CFF73"/>
    <a:srgbClr val="9CC7FF"/>
    <a:srgbClr val="FA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3" autoAdjust="0"/>
    <p:restoredTop sz="98673" autoAdjust="0"/>
  </p:normalViewPr>
  <p:slideViewPr>
    <p:cSldViewPr snapToGrid="0">
      <p:cViewPr>
        <p:scale>
          <a:sx n="33" d="100"/>
          <a:sy n="33" d="100"/>
        </p:scale>
        <p:origin x="-684" y="2574"/>
      </p:cViewPr>
      <p:guideLst>
        <p:guide orient="horz" pos="7292"/>
        <p:guide orient="horz" pos="19823"/>
        <p:guide orient="horz" pos="9866"/>
        <p:guide pos="17987"/>
        <p:guide pos="27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186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15" tIns="48307" rIns="96615" bIns="48307" numCol="1" anchor="t" anchorCtr="0" compatLnSpc="1">
            <a:prstTxWarp prst="textNoShape">
              <a:avLst/>
            </a:prstTxWarp>
          </a:bodyPr>
          <a:lstStyle>
            <a:lvl1pPr algn="l" eaLnBrk="0" hangingPunct="0">
              <a:defRPr sz="1200" b="0" i="0">
                <a:solidFill>
                  <a:schemeClr val="tx1"/>
                </a:solidFill>
                <a:latin typeface="Times" charset="0"/>
              </a:defRPr>
            </a:lvl1pPr>
          </a:lstStyle>
          <a:p>
            <a:endParaRPr lang="en-US"/>
          </a:p>
        </p:txBody>
      </p:sp>
      <p:sp>
        <p:nvSpPr>
          <p:cNvPr id="9219"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15" tIns="48307" rIns="96615" bIns="48307" numCol="1" anchor="t" anchorCtr="0" compatLnSpc="1">
            <a:prstTxWarp prst="textNoShape">
              <a:avLst/>
            </a:prstTxWarp>
          </a:bodyPr>
          <a:lstStyle>
            <a:lvl1pPr algn="r" eaLnBrk="0" hangingPunct="0">
              <a:defRPr sz="1200" b="0" i="0">
                <a:solidFill>
                  <a:schemeClr val="tx1"/>
                </a:solidFill>
                <a:latin typeface="Times" charset="0"/>
              </a:defRPr>
            </a:lvl1pPr>
          </a:lstStyle>
          <a:p>
            <a:endParaRPr lang="en-US"/>
          </a:p>
        </p:txBody>
      </p:sp>
      <p:sp>
        <p:nvSpPr>
          <p:cNvPr id="9220"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15" tIns="48307" rIns="96615" bIns="48307" numCol="1" anchor="b" anchorCtr="0" compatLnSpc="1">
            <a:prstTxWarp prst="textNoShape">
              <a:avLst/>
            </a:prstTxWarp>
          </a:bodyPr>
          <a:lstStyle>
            <a:lvl1pPr algn="l" eaLnBrk="0" hangingPunct="0">
              <a:defRPr sz="1200" b="0" i="0">
                <a:solidFill>
                  <a:schemeClr val="tx1"/>
                </a:solidFill>
                <a:latin typeface="Times" charset="0"/>
              </a:defRPr>
            </a:lvl1pPr>
          </a:lstStyle>
          <a:p>
            <a:endParaRPr lang="en-US"/>
          </a:p>
        </p:txBody>
      </p:sp>
      <p:sp>
        <p:nvSpPr>
          <p:cNvPr id="9221"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15" tIns="48307" rIns="96615" bIns="48307" numCol="1" anchor="b" anchorCtr="0" compatLnSpc="1">
            <a:prstTxWarp prst="textNoShape">
              <a:avLst/>
            </a:prstTxWarp>
          </a:bodyPr>
          <a:lstStyle>
            <a:lvl1pPr algn="r" eaLnBrk="0" hangingPunct="0">
              <a:defRPr sz="1200" b="0" i="0">
                <a:solidFill>
                  <a:schemeClr val="tx1"/>
                </a:solidFill>
                <a:latin typeface="Times" charset="0"/>
              </a:defRPr>
            </a:lvl1pPr>
          </a:lstStyle>
          <a:p>
            <a:fld id="{C084C8F8-DE65-4A4C-8945-CF7E2CEC189E}" type="slidenum">
              <a:rPr lang="en-US"/>
              <a:pPr/>
              <a:t>‹#›</a:t>
            </a:fld>
            <a:endParaRPr lang="en-US"/>
          </a:p>
        </p:txBody>
      </p:sp>
    </p:spTree>
    <p:extLst>
      <p:ext uri="{BB962C8B-B14F-4D97-AF65-F5344CB8AC3E}">
        <p14:creationId xmlns:p14="http://schemas.microsoft.com/office/powerpoint/2010/main" val="4016831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5BDBF9D5-5D8A-4E04-9C60-0A32518CE16C}" type="datetimeFigureOut">
              <a:rPr lang="en-US" smtClean="0"/>
              <a:pPr/>
              <a:t>4/1/2014</a:t>
            </a:fld>
            <a:endParaRPr lang="en-US"/>
          </a:p>
        </p:txBody>
      </p:sp>
      <p:sp>
        <p:nvSpPr>
          <p:cNvPr id="4" name="Slide Image Placeholder 3"/>
          <p:cNvSpPr>
            <a:spLocks noGrp="1" noRot="1" noChangeAspect="1"/>
          </p:cNvSpPr>
          <p:nvPr>
            <p:ph type="sldImg" idx="2"/>
          </p:nvPr>
        </p:nvSpPr>
        <p:spPr>
          <a:xfrm>
            <a:off x="2185988" y="720725"/>
            <a:ext cx="2943225"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AAB82478-B616-4DE1-B8E5-2649BC2ACD83}" type="slidenum">
              <a:rPr lang="en-US" smtClean="0"/>
              <a:pPr/>
              <a:t>‹#›</a:t>
            </a:fld>
            <a:endParaRPr lang="en-US"/>
          </a:p>
        </p:txBody>
      </p:sp>
    </p:spTree>
    <p:extLst>
      <p:ext uri="{BB962C8B-B14F-4D97-AF65-F5344CB8AC3E}">
        <p14:creationId xmlns:p14="http://schemas.microsoft.com/office/powerpoint/2010/main" val="2753175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5988" y="720725"/>
            <a:ext cx="2943225"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82478-B616-4DE1-B8E5-2649BC2ACD83}" type="slidenum">
              <a:rPr lang="en-US" smtClean="0"/>
              <a:pPr/>
              <a:t>1</a:t>
            </a:fld>
            <a:endParaRPr lang="en-US"/>
          </a:p>
        </p:txBody>
      </p:sp>
    </p:spTree>
    <p:extLst>
      <p:ext uri="{BB962C8B-B14F-4D97-AF65-F5344CB8AC3E}">
        <p14:creationId xmlns:p14="http://schemas.microsoft.com/office/powerpoint/2010/main" val="244824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88970" y="2"/>
            <a:ext cx="27980640" cy="3022759"/>
          </a:xfrm>
        </p:spPr>
        <p:txBody>
          <a:bodyPr/>
          <a:lstStyle/>
          <a:p>
            <a:r>
              <a:rPr lang="en-US" smtClean="0"/>
              <a:t>Click to edit Master title style</a:t>
            </a:r>
            <a:endParaRPr lang="en-US"/>
          </a:p>
        </p:txBody>
      </p:sp>
      <p:sp>
        <p:nvSpPr>
          <p:cNvPr id="4" name="Content Placeholder 3"/>
          <p:cNvSpPr>
            <a:spLocks noGrp="1"/>
          </p:cNvSpPr>
          <p:nvPr>
            <p:ph sz="half" idx="2"/>
          </p:nvPr>
        </p:nvSpPr>
        <p:spPr>
          <a:xfrm>
            <a:off x="18233556" y="11633567"/>
            <a:ext cx="13898880" cy="2249551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32918400" cy="5708492"/>
          </a:xfrm>
          <a:prstGeom prst="rect">
            <a:avLst/>
          </a:prstGeom>
          <a:solidFill>
            <a:srgbClr val="003366"/>
          </a:solidFill>
          <a:ln w="9525">
            <a:noFill/>
            <a:miter lim="800000"/>
            <a:headEnd/>
            <a:tailEnd/>
          </a:ln>
          <a:effectLst/>
        </p:spPr>
        <p:txBody>
          <a:bodyPr wrap="none" lIns="104498" tIns="52249" rIns="104498" bIns="52249" anchor="ctr"/>
          <a:lstStyle/>
          <a:p>
            <a:endParaRPr lang="en-US"/>
          </a:p>
        </p:txBody>
      </p:sp>
      <p:sp>
        <p:nvSpPr>
          <p:cNvPr id="1026" name="Rectangle 2"/>
          <p:cNvSpPr>
            <a:spLocks noGrp="1" noChangeArrowheads="1"/>
          </p:cNvSpPr>
          <p:nvPr>
            <p:ph type="title"/>
          </p:nvPr>
        </p:nvSpPr>
        <p:spPr bwMode="auto">
          <a:xfrm>
            <a:off x="3188970" y="2"/>
            <a:ext cx="27980640" cy="3022759"/>
          </a:xfrm>
          <a:prstGeom prst="rect">
            <a:avLst/>
          </a:prstGeom>
          <a:noFill/>
          <a:ln w="9525">
            <a:noFill/>
            <a:miter lim="800000"/>
            <a:headEnd/>
            <a:tailEnd/>
          </a:ln>
          <a:effectLst/>
        </p:spPr>
        <p:txBody>
          <a:bodyPr vert="horz" wrap="square" lIns="417991" tIns="208995" rIns="417991" bIns="208995" numCol="1" anchor="ctr" anchorCtr="0" compatLnSpc="1">
            <a:prstTxWarp prst="textNoShape">
              <a:avLst/>
            </a:prstTxWarp>
          </a:bodyPr>
          <a:lstStyle/>
          <a:p>
            <a:r>
              <a:rPr lang="en-US" sz="1400" b="1" cap="all" dirty="0" smtClean="0">
                <a:latin typeface="+mj-lt"/>
                <a:ea typeface="Calibri"/>
              </a:rPr>
              <a:t>A Comparative Wind Investigation Using Mesoscale Numerical Predictions and Experimental Data at Aubrey Cliffs, Arizona</a:t>
            </a:r>
            <a:endParaRPr lang="en-US" sz="1400" dirty="0">
              <a:latin typeface="+mj-lt"/>
              <a:ea typeface="Calibri"/>
            </a:endParaRPr>
          </a:p>
        </p:txBody>
      </p:sp>
      <p:sp>
        <p:nvSpPr>
          <p:cNvPr id="1033" name="Line 9"/>
          <p:cNvSpPr>
            <a:spLocks noChangeShapeType="1"/>
          </p:cNvSpPr>
          <p:nvPr userDrawn="1"/>
        </p:nvSpPr>
        <p:spPr bwMode="auto">
          <a:xfrm>
            <a:off x="0" y="9005412"/>
            <a:ext cx="32918400" cy="0"/>
          </a:xfrm>
          <a:prstGeom prst="line">
            <a:avLst/>
          </a:prstGeom>
          <a:noFill/>
          <a:ln w="152400">
            <a:solidFill>
              <a:srgbClr val="003366"/>
            </a:solidFill>
            <a:round/>
            <a:headEnd/>
            <a:tailEnd/>
          </a:ln>
          <a:effectLst/>
        </p:spPr>
        <p:txBody>
          <a:bodyPr wrap="none" lIns="104498" tIns="52249" rIns="104498" bIns="52249" anchor="ctr"/>
          <a:lstStyle/>
          <a:p>
            <a:endParaRPr lang="en-US"/>
          </a:p>
        </p:txBody>
      </p:sp>
      <p:sp>
        <p:nvSpPr>
          <p:cNvPr id="1037" name="Line 13"/>
          <p:cNvSpPr>
            <a:spLocks noChangeShapeType="1"/>
          </p:cNvSpPr>
          <p:nvPr userDrawn="1"/>
        </p:nvSpPr>
        <p:spPr bwMode="auto">
          <a:xfrm>
            <a:off x="0" y="15243798"/>
            <a:ext cx="16502094" cy="0"/>
          </a:xfrm>
          <a:prstGeom prst="line">
            <a:avLst/>
          </a:prstGeom>
          <a:noFill/>
          <a:ln w="28575">
            <a:solidFill>
              <a:srgbClr val="003366"/>
            </a:solidFill>
            <a:round/>
            <a:headEnd/>
            <a:tailEnd/>
          </a:ln>
          <a:effectLst/>
        </p:spPr>
        <p:txBody>
          <a:bodyPr wrap="none" lIns="104498" tIns="52249" rIns="104498" bIns="52249" anchor="ctr"/>
          <a:lstStyle/>
          <a:p>
            <a:endParaRPr lang="en-US"/>
          </a:p>
        </p:txBody>
      </p:sp>
      <p:sp>
        <p:nvSpPr>
          <p:cNvPr id="1060" name="Line 36"/>
          <p:cNvSpPr>
            <a:spLocks noChangeShapeType="1"/>
          </p:cNvSpPr>
          <p:nvPr userDrawn="1"/>
        </p:nvSpPr>
        <p:spPr bwMode="auto">
          <a:xfrm flipH="1" flipV="1">
            <a:off x="16502094" y="9005411"/>
            <a:ext cx="0" cy="31154107"/>
          </a:xfrm>
          <a:prstGeom prst="line">
            <a:avLst/>
          </a:prstGeom>
          <a:noFill/>
          <a:ln w="28575">
            <a:solidFill>
              <a:srgbClr val="003366"/>
            </a:solidFill>
            <a:round/>
            <a:headEnd/>
            <a:tailEnd/>
          </a:ln>
          <a:effectLst/>
        </p:spPr>
        <p:txBody>
          <a:bodyPr wrap="none" lIns="104498" tIns="52249" rIns="104498" bIns="52249" anchor="ctr"/>
          <a:lstStyle/>
          <a:p>
            <a:endParaRPr lang="en-US"/>
          </a:p>
        </p:txBody>
      </p:sp>
      <p:pic>
        <p:nvPicPr>
          <p:cNvPr id="1064" name="Picture 40" descr="NAU_2Line_logo"/>
          <p:cNvPicPr>
            <a:picLocks noChangeAspect="1" noChangeArrowheads="1"/>
          </p:cNvPicPr>
          <p:nvPr userDrawn="1"/>
        </p:nvPicPr>
        <p:blipFill>
          <a:blip r:embed="rId3" cstate="print"/>
          <a:srcRect/>
          <a:stretch>
            <a:fillRect/>
          </a:stretch>
        </p:blipFill>
        <p:spPr bwMode="auto">
          <a:xfrm>
            <a:off x="375286" y="6160771"/>
            <a:ext cx="17670780" cy="2462213"/>
          </a:xfrm>
          <a:prstGeom prst="rect">
            <a:avLst/>
          </a:prstGeom>
          <a:noFill/>
        </p:spPr>
      </p:pic>
      <p:sp>
        <p:nvSpPr>
          <p:cNvPr id="1069" name="Rectangle 45"/>
          <p:cNvSpPr>
            <a:spLocks noChangeArrowheads="1"/>
          </p:cNvSpPr>
          <p:nvPr userDrawn="1"/>
        </p:nvSpPr>
        <p:spPr bwMode="auto">
          <a:xfrm>
            <a:off x="0" y="5029202"/>
            <a:ext cx="32918400" cy="703739"/>
          </a:xfrm>
          <a:prstGeom prst="rect">
            <a:avLst/>
          </a:prstGeom>
          <a:solidFill>
            <a:srgbClr val="557565"/>
          </a:solidFill>
          <a:ln w="9525">
            <a:noFill/>
            <a:miter lim="800000"/>
            <a:headEnd/>
            <a:tailEnd/>
          </a:ln>
          <a:effectLst/>
        </p:spPr>
        <p:txBody>
          <a:bodyPr wrap="none" lIns="417991" tIns="208995" rIns="417991" bIns="208995" anchor="ctr"/>
          <a:lstStyle/>
          <a:p>
            <a:endParaRPr lang="en-US"/>
          </a:p>
        </p:txBody>
      </p:sp>
      <p:sp>
        <p:nvSpPr>
          <p:cNvPr id="1070" name="Line 46"/>
          <p:cNvSpPr>
            <a:spLocks noChangeShapeType="1"/>
          </p:cNvSpPr>
          <p:nvPr userDrawn="1"/>
        </p:nvSpPr>
        <p:spPr bwMode="auto">
          <a:xfrm>
            <a:off x="0" y="4978559"/>
            <a:ext cx="32918400" cy="0"/>
          </a:xfrm>
          <a:prstGeom prst="line">
            <a:avLst/>
          </a:prstGeom>
          <a:noFill/>
          <a:ln w="9525">
            <a:solidFill>
              <a:srgbClr val="FFCC00"/>
            </a:solidFill>
            <a:round/>
            <a:headEnd/>
            <a:tailEnd/>
          </a:ln>
          <a:effectLst/>
        </p:spPr>
        <p:txBody>
          <a:bodyPr lIns="417991" tIns="208995" rIns="417991" bIns="208995" anchor="ctr"/>
          <a:lstStyle/>
          <a:p>
            <a:endParaRPr lang="en-US"/>
          </a:p>
        </p:txBody>
      </p:sp>
      <p:sp>
        <p:nvSpPr>
          <p:cNvPr id="1073" name="Text Box 49"/>
          <p:cNvSpPr txBox="1">
            <a:spLocks noChangeArrowheads="1"/>
          </p:cNvSpPr>
          <p:nvPr userDrawn="1"/>
        </p:nvSpPr>
        <p:spPr bwMode="auto">
          <a:xfrm>
            <a:off x="18023206" y="6160771"/>
            <a:ext cx="14872334" cy="2730396"/>
          </a:xfrm>
          <a:prstGeom prst="rect">
            <a:avLst/>
          </a:prstGeom>
          <a:noFill/>
          <a:ln w="9525" algn="ctr">
            <a:noFill/>
            <a:miter lim="800000"/>
            <a:headEnd/>
            <a:tailEnd/>
          </a:ln>
          <a:effectLst/>
        </p:spPr>
        <p:txBody>
          <a:bodyPr wrap="square" lIns="417991" tIns="208995" rIns="417991" bIns="208995">
            <a:spAutoFit/>
          </a:bodyPr>
          <a:lstStyle/>
          <a:p>
            <a:pPr algn="r" defTabSz="4179905">
              <a:spcBef>
                <a:spcPct val="50000"/>
              </a:spcBef>
            </a:pPr>
            <a:r>
              <a:rPr lang="en-US" sz="7500" i="1" dirty="0" smtClean="0">
                <a:solidFill>
                  <a:srgbClr val="008080"/>
                </a:solidFill>
                <a:latin typeface="Arial" charset="0"/>
              </a:rPr>
              <a:t>Institute for </a:t>
            </a:r>
            <a:br>
              <a:rPr lang="en-US" sz="7500" i="1" dirty="0" smtClean="0">
                <a:solidFill>
                  <a:srgbClr val="008080"/>
                </a:solidFill>
                <a:latin typeface="Arial" charset="0"/>
              </a:rPr>
            </a:br>
            <a:r>
              <a:rPr lang="en-US" sz="7500" i="1" dirty="0" smtClean="0">
                <a:solidFill>
                  <a:srgbClr val="008080"/>
                </a:solidFill>
                <a:latin typeface="Arial" charset="0"/>
              </a:rPr>
              <a:t>Sustainable </a:t>
            </a:r>
            <a:r>
              <a:rPr lang="en-US" sz="7500" i="1" dirty="0">
                <a:solidFill>
                  <a:srgbClr val="008080"/>
                </a:solidFill>
                <a:latin typeface="Arial" charset="0"/>
              </a:rPr>
              <a:t>Energy Solutions</a:t>
            </a:r>
          </a:p>
        </p:txBody>
      </p:sp>
      <p:sp>
        <p:nvSpPr>
          <p:cNvPr id="18" name="Line 13"/>
          <p:cNvSpPr>
            <a:spLocks noChangeShapeType="1"/>
          </p:cNvSpPr>
          <p:nvPr userDrawn="1"/>
        </p:nvSpPr>
        <p:spPr bwMode="auto">
          <a:xfrm>
            <a:off x="16497300" y="27561049"/>
            <a:ext cx="16398240" cy="0"/>
          </a:xfrm>
          <a:prstGeom prst="line">
            <a:avLst/>
          </a:prstGeom>
          <a:noFill/>
          <a:ln w="28575">
            <a:solidFill>
              <a:srgbClr val="003366"/>
            </a:solidFill>
            <a:round/>
            <a:headEnd/>
            <a:tailEnd/>
          </a:ln>
          <a:effectLst/>
        </p:spPr>
        <p:txBody>
          <a:bodyPr wrap="none" lIns="104498" tIns="52249" rIns="104498" bIns="52249" anchor="ctr"/>
          <a:lstStyle/>
          <a:p>
            <a:endParaRPr lang="en-US"/>
          </a:p>
        </p:txBody>
      </p:sp>
      <p:sp>
        <p:nvSpPr>
          <p:cNvPr id="20" name="Line 16"/>
          <p:cNvSpPr>
            <a:spLocks noChangeShapeType="1"/>
          </p:cNvSpPr>
          <p:nvPr userDrawn="1"/>
        </p:nvSpPr>
        <p:spPr bwMode="auto">
          <a:xfrm flipV="1">
            <a:off x="23854464" y="34899599"/>
            <a:ext cx="0" cy="5333995"/>
          </a:xfrm>
          <a:prstGeom prst="line">
            <a:avLst/>
          </a:prstGeom>
          <a:noFill/>
          <a:ln w="28575">
            <a:solidFill>
              <a:srgbClr val="003366"/>
            </a:solidFill>
            <a:round/>
            <a:headEnd/>
            <a:tailEnd/>
          </a:ln>
          <a:effectLst/>
        </p:spPr>
        <p:txBody>
          <a:bodyPr wrap="none" lIns="104498" tIns="52249" rIns="104498" bIns="52249" anchor="ctr"/>
          <a:lstStyle/>
          <a:p>
            <a:endParaRPr lang="en-US"/>
          </a:p>
        </p:txBody>
      </p:sp>
      <p:sp>
        <p:nvSpPr>
          <p:cNvPr id="13" name="Line 13"/>
          <p:cNvSpPr>
            <a:spLocks noChangeShapeType="1"/>
          </p:cNvSpPr>
          <p:nvPr userDrawn="1"/>
        </p:nvSpPr>
        <p:spPr bwMode="auto">
          <a:xfrm>
            <a:off x="0" y="22503679"/>
            <a:ext cx="16502094" cy="0"/>
          </a:xfrm>
          <a:prstGeom prst="line">
            <a:avLst/>
          </a:prstGeom>
          <a:noFill/>
          <a:ln w="28575">
            <a:solidFill>
              <a:srgbClr val="003366"/>
            </a:solidFill>
            <a:round/>
            <a:headEnd/>
            <a:tailEnd/>
          </a:ln>
          <a:effectLst/>
        </p:spPr>
        <p:txBody>
          <a:bodyPr wrap="none" lIns="104498" tIns="52249" rIns="104498" bIns="52249" anchor="ctr"/>
          <a:lstStyle/>
          <a:p>
            <a:endParaRPr lang="en-US"/>
          </a:p>
        </p:txBody>
      </p:sp>
      <p:sp>
        <p:nvSpPr>
          <p:cNvPr id="14" name="Line 13"/>
          <p:cNvSpPr>
            <a:spLocks noChangeShapeType="1"/>
          </p:cNvSpPr>
          <p:nvPr userDrawn="1"/>
        </p:nvSpPr>
        <p:spPr bwMode="auto">
          <a:xfrm>
            <a:off x="0" y="33285979"/>
            <a:ext cx="16502094" cy="0"/>
          </a:xfrm>
          <a:prstGeom prst="line">
            <a:avLst/>
          </a:prstGeom>
          <a:noFill/>
          <a:ln w="28575">
            <a:solidFill>
              <a:srgbClr val="003366"/>
            </a:solidFill>
            <a:round/>
            <a:headEnd/>
            <a:tailEnd/>
          </a:ln>
          <a:effectLst/>
        </p:spPr>
        <p:txBody>
          <a:bodyPr wrap="none" lIns="104498" tIns="52249" rIns="104498" bIns="52249" anchor="ctr"/>
          <a:lstStyle/>
          <a:p>
            <a:endParaRPr lang="en-US"/>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179905" rtl="0" fontAlgn="base">
        <a:spcBef>
          <a:spcPct val="0"/>
        </a:spcBef>
        <a:spcAft>
          <a:spcPct val="0"/>
        </a:spcAft>
        <a:defRPr lang="en-US" sz="1600" b="1" cap="all" smtClean="0">
          <a:solidFill>
            <a:schemeClr val="bg1"/>
          </a:solidFill>
          <a:latin typeface="+mj-lt"/>
          <a:ea typeface="+mj-ea"/>
          <a:cs typeface="+mj-cs"/>
        </a:defRPr>
      </a:lvl1pPr>
      <a:lvl2pPr algn="ctr" defTabSz="4179905" rtl="0" fontAlgn="base">
        <a:spcBef>
          <a:spcPct val="0"/>
        </a:spcBef>
        <a:spcAft>
          <a:spcPct val="0"/>
        </a:spcAft>
        <a:defRPr sz="11000" b="1">
          <a:solidFill>
            <a:schemeClr val="bg1"/>
          </a:solidFill>
          <a:latin typeface="Times New Roman" pitchFamily="18" charset="0"/>
        </a:defRPr>
      </a:lvl2pPr>
      <a:lvl3pPr algn="ctr" defTabSz="4179905" rtl="0" fontAlgn="base">
        <a:spcBef>
          <a:spcPct val="0"/>
        </a:spcBef>
        <a:spcAft>
          <a:spcPct val="0"/>
        </a:spcAft>
        <a:defRPr sz="11000" b="1">
          <a:solidFill>
            <a:schemeClr val="bg1"/>
          </a:solidFill>
          <a:latin typeface="Times New Roman" pitchFamily="18" charset="0"/>
        </a:defRPr>
      </a:lvl3pPr>
      <a:lvl4pPr algn="ctr" defTabSz="4179905" rtl="0" fontAlgn="base">
        <a:spcBef>
          <a:spcPct val="0"/>
        </a:spcBef>
        <a:spcAft>
          <a:spcPct val="0"/>
        </a:spcAft>
        <a:defRPr sz="11000" b="1">
          <a:solidFill>
            <a:schemeClr val="bg1"/>
          </a:solidFill>
          <a:latin typeface="Times New Roman" pitchFamily="18" charset="0"/>
        </a:defRPr>
      </a:lvl4pPr>
      <a:lvl5pPr algn="ctr" defTabSz="4179905" rtl="0" fontAlgn="base">
        <a:spcBef>
          <a:spcPct val="0"/>
        </a:spcBef>
        <a:spcAft>
          <a:spcPct val="0"/>
        </a:spcAft>
        <a:defRPr sz="11000" b="1">
          <a:solidFill>
            <a:schemeClr val="bg1"/>
          </a:solidFill>
          <a:latin typeface="Times New Roman" pitchFamily="18" charset="0"/>
        </a:defRPr>
      </a:lvl5pPr>
      <a:lvl6pPr marL="522488" algn="ctr" defTabSz="4179905" rtl="0" fontAlgn="base">
        <a:spcBef>
          <a:spcPct val="0"/>
        </a:spcBef>
        <a:spcAft>
          <a:spcPct val="0"/>
        </a:spcAft>
        <a:defRPr sz="11000" b="1">
          <a:solidFill>
            <a:schemeClr val="bg1"/>
          </a:solidFill>
          <a:latin typeface="Times New Roman" pitchFamily="18" charset="0"/>
        </a:defRPr>
      </a:lvl6pPr>
      <a:lvl7pPr marL="1044976" algn="ctr" defTabSz="4179905" rtl="0" fontAlgn="base">
        <a:spcBef>
          <a:spcPct val="0"/>
        </a:spcBef>
        <a:spcAft>
          <a:spcPct val="0"/>
        </a:spcAft>
        <a:defRPr sz="11000" b="1">
          <a:solidFill>
            <a:schemeClr val="bg1"/>
          </a:solidFill>
          <a:latin typeface="Times New Roman" pitchFamily="18" charset="0"/>
        </a:defRPr>
      </a:lvl7pPr>
      <a:lvl8pPr marL="1567464" algn="ctr" defTabSz="4179905" rtl="0" fontAlgn="base">
        <a:spcBef>
          <a:spcPct val="0"/>
        </a:spcBef>
        <a:spcAft>
          <a:spcPct val="0"/>
        </a:spcAft>
        <a:defRPr sz="11000" b="1">
          <a:solidFill>
            <a:schemeClr val="bg1"/>
          </a:solidFill>
          <a:latin typeface="Times New Roman" pitchFamily="18" charset="0"/>
        </a:defRPr>
      </a:lvl8pPr>
      <a:lvl9pPr marL="2089953" algn="ctr" defTabSz="4179905" rtl="0" fontAlgn="base">
        <a:spcBef>
          <a:spcPct val="0"/>
        </a:spcBef>
        <a:spcAft>
          <a:spcPct val="0"/>
        </a:spcAft>
        <a:defRPr sz="11000" b="1">
          <a:solidFill>
            <a:schemeClr val="bg1"/>
          </a:solidFill>
          <a:latin typeface="Times New Roman" pitchFamily="18" charset="0"/>
        </a:defRPr>
      </a:lvl9pPr>
    </p:titleStyle>
    <p:bodyStyle>
      <a:lvl1pPr marL="478947" indent="-478947" algn="l" defTabSz="4179905" rtl="0" fontAlgn="base">
        <a:spcBef>
          <a:spcPct val="20000"/>
        </a:spcBef>
        <a:spcAft>
          <a:spcPct val="0"/>
        </a:spcAft>
        <a:buChar char="•"/>
        <a:defRPr sz="3700" b="1">
          <a:solidFill>
            <a:srgbClr val="003366"/>
          </a:solidFill>
          <a:latin typeface="+mn-lt"/>
          <a:ea typeface="+mn-ea"/>
          <a:cs typeface="+mn-cs"/>
        </a:defRPr>
      </a:lvl1pPr>
      <a:lvl2pPr marL="1654546" indent="-653110" algn="l" defTabSz="4179905" rtl="0" fontAlgn="base">
        <a:spcBef>
          <a:spcPct val="20000"/>
        </a:spcBef>
        <a:spcAft>
          <a:spcPct val="0"/>
        </a:spcAft>
        <a:buChar char="–"/>
        <a:defRPr sz="3700" b="1">
          <a:solidFill>
            <a:srgbClr val="003366"/>
          </a:solidFill>
          <a:latin typeface="+mn-lt"/>
        </a:defRPr>
      </a:lvl2pPr>
      <a:lvl3pPr marL="2699522" indent="-609570" algn="l" defTabSz="4179905" rtl="0" fontAlgn="base">
        <a:spcBef>
          <a:spcPct val="20000"/>
        </a:spcBef>
        <a:spcAft>
          <a:spcPct val="0"/>
        </a:spcAft>
        <a:buChar char="•"/>
        <a:defRPr sz="3700" b="1">
          <a:solidFill>
            <a:srgbClr val="003366"/>
          </a:solidFill>
          <a:latin typeface="+mn-lt"/>
        </a:defRPr>
      </a:lvl3pPr>
      <a:lvl4pPr marL="3744498" indent="-522488" algn="l" defTabSz="4179905" rtl="0" fontAlgn="base">
        <a:spcBef>
          <a:spcPct val="20000"/>
        </a:spcBef>
        <a:spcAft>
          <a:spcPct val="0"/>
        </a:spcAft>
        <a:buChar char="–"/>
        <a:defRPr sz="3700" b="1">
          <a:solidFill>
            <a:srgbClr val="003366"/>
          </a:solidFill>
          <a:latin typeface="+mn-lt"/>
        </a:defRPr>
      </a:lvl4pPr>
      <a:lvl5pPr marL="4789475" indent="-609570" algn="l" defTabSz="4179905" rtl="0" fontAlgn="base">
        <a:spcBef>
          <a:spcPct val="20000"/>
        </a:spcBef>
        <a:spcAft>
          <a:spcPct val="0"/>
        </a:spcAft>
        <a:buChar char="»"/>
        <a:defRPr sz="3700" b="1">
          <a:solidFill>
            <a:srgbClr val="003366"/>
          </a:solidFill>
          <a:latin typeface="+mn-lt"/>
        </a:defRPr>
      </a:lvl5pPr>
      <a:lvl6pPr marL="5311963" indent="-609570" algn="l" defTabSz="4179905" rtl="0" fontAlgn="base">
        <a:spcBef>
          <a:spcPct val="20000"/>
        </a:spcBef>
        <a:spcAft>
          <a:spcPct val="0"/>
        </a:spcAft>
        <a:buChar char="»"/>
        <a:defRPr sz="3700" b="1">
          <a:solidFill>
            <a:srgbClr val="003366"/>
          </a:solidFill>
          <a:latin typeface="+mn-lt"/>
        </a:defRPr>
      </a:lvl6pPr>
      <a:lvl7pPr marL="5834451" indent="-609570" algn="l" defTabSz="4179905" rtl="0" fontAlgn="base">
        <a:spcBef>
          <a:spcPct val="20000"/>
        </a:spcBef>
        <a:spcAft>
          <a:spcPct val="0"/>
        </a:spcAft>
        <a:buChar char="»"/>
        <a:defRPr sz="3700" b="1">
          <a:solidFill>
            <a:srgbClr val="003366"/>
          </a:solidFill>
          <a:latin typeface="+mn-lt"/>
        </a:defRPr>
      </a:lvl7pPr>
      <a:lvl8pPr marL="6356939" indent="-609570" algn="l" defTabSz="4179905" rtl="0" fontAlgn="base">
        <a:spcBef>
          <a:spcPct val="20000"/>
        </a:spcBef>
        <a:spcAft>
          <a:spcPct val="0"/>
        </a:spcAft>
        <a:buChar char="»"/>
        <a:defRPr sz="3700" b="1">
          <a:solidFill>
            <a:srgbClr val="003366"/>
          </a:solidFill>
          <a:latin typeface="+mn-lt"/>
        </a:defRPr>
      </a:lvl8pPr>
      <a:lvl9pPr marL="6879427" indent="-609570" algn="l" defTabSz="4179905" rtl="0" fontAlgn="base">
        <a:spcBef>
          <a:spcPct val="20000"/>
        </a:spcBef>
        <a:spcAft>
          <a:spcPct val="0"/>
        </a:spcAft>
        <a:buChar char="»"/>
        <a:defRPr sz="3700" b="1">
          <a:solidFill>
            <a:srgbClr val="003366"/>
          </a:solidFill>
          <a:latin typeface="+mn-lt"/>
        </a:defRPr>
      </a:lvl9pPr>
    </p:bodyStyle>
    <p:other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cid:2F44D430-C128-455C-8203-AE937B58240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2.jpeg"/><Relationship Id="rId10" Type="http://schemas.openxmlformats.org/officeDocument/2006/relationships/image" Target="../media/image8.jpeg"/><Relationship Id="rId4" Type="http://schemas.openxmlformats.org/officeDocument/2006/relationships/image" Target="cid:A538A95B-1502-48DB-B494-9DAE2298288D" TargetMode="External"/><Relationship Id="rId9" Type="http://schemas.openxmlformats.org/officeDocument/2006/relationships/image" Target="../media/image7.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35" y="228601"/>
            <a:ext cx="32837265" cy="4106587"/>
          </a:xfrm>
        </p:spPr>
        <p:txBody>
          <a:bodyPr/>
          <a:lstStyle/>
          <a:p>
            <a:r>
              <a:rPr lang="en-US" sz="7200" dirty="0" smtClean="0"/>
              <a:t>KEYS TO SUCCESS: The Arizona </a:t>
            </a:r>
            <a:r>
              <a:rPr lang="en-US" sz="7200" dirty="0" smtClean="0"/>
              <a:t>Wind for </a:t>
            </a:r>
            <a:r>
              <a:rPr lang="en-US" sz="7200" dirty="0" smtClean="0"/>
              <a:t>schools EXPERIENCE</a:t>
            </a:r>
            <a:endParaRPr lang="en-US" sz="7500" dirty="0"/>
          </a:p>
        </p:txBody>
      </p:sp>
      <p:sp>
        <p:nvSpPr>
          <p:cNvPr id="3" name="Text Placeholder 2"/>
          <p:cNvSpPr>
            <a:spLocks noGrp="1"/>
          </p:cNvSpPr>
          <p:nvPr>
            <p:ph type="body" sz="half" idx="4294967295"/>
          </p:nvPr>
        </p:nvSpPr>
        <p:spPr>
          <a:xfrm>
            <a:off x="508000" y="9080059"/>
            <a:ext cx="11169650" cy="6068471"/>
          </a:xfrm>
          <a:prstGeom prst="rect">
            <a:avLst/>
          </a:prstGeom>
        </p:spPr>
        <p:txBody>
          <a:bodyPr/>
          <a:lstStyle/>
          <a:p>
            <a:pPr>
              <a:buNone/>
            </a:pPr>
            <a:r>
              <a:rPr lang="en-US" sz="5400" dirty="0" smtClean="0"/>
              <a:t>Abstract</a:t>
            </a:r>
            <a:r>
              <a:rPr lang="en-US" sz="4000" dirty="0" smtClean="0"/>
              <a:t>	</a:t>
            </a:r>
          </a:p>
          <a:p>
            <a:pPr>
              <a:buNone/>
            </a:pPr>
            <a:endParaRPr lang="en-US" sz="1000" dirty="0" smtClean="0"/>
          </a:p>
          <a:p>
            <a:pPr marL="0" indent="0">
              <a:buNone/>
            </a:pPr>
            <a:r>
              <a:rPr lang="en-US" sz="2400" b="0" dirty="0"/>
              <a:t>The Arizona Wind for Schools Project’s runaway success was supported by the U.S. Department of Energy’s </a:t>
            </a:r>
            <a:r>
              <a:rPr lang="en-US" sz="2400" b="0" dirty="0" err="1"/>
              <a:t>WindPowering</a:t>
            </a:r>
            <a:r>
              <a:rPr lang="en-US" sz="2400" b="0" dirty="0"/>
              <a:t> America program from August 2010 to </a:t>
            </a:r>
            <a:r>
              <a:rPr lang="en-US" sz="2400" b="0" dirty="0" smtClean="0"/>
              <a:t>September 2013</a:t>
            </a:r>
            <a:r>
              <a:rPr lang="en-US" sz="2400" b="0" dirty="0"/>
              <a:t>. During the </a:t>
            </a:r>
            <a:r>
              <a:rPr lang="en-US" sz="2400" b="0" dirty="0" smtClean="0"/>
              <a:t>grant period, </a:t>
            </a:r>
            <a:r>
              <a:rPr lang="en-US" sz="2400" b="0" dirty="0"/>
              <a:t>project staff helped to raise $600,000 </a:t>
            </a:r>
            <a:r>
              <a:rPr lang="en-US" sz="2400" b="0" dirty="0" smtClean="0"/>
              <a:t>from other sources, including </a:t>
            </a:r>
            <a:r>
              <a:rPr lang="en-US" sz="2400" b="0" dirty="0"/>
              <a:t>the wind industry and electric utilities</a:t>
            </a:r>
            <a:r>
              <a:rPr lang="en-US" sz="2400" b="0" dirty="0" smtClean="0"/>
              <a:t>, state research and technology funding, </a:t>
            </a:r>
            <a:r>
              <a:rPr lang="en-US" sz="2400" b="0" dirty="0"/>
              <a:t>charitable foundations, and the NASA Space Grant program. This </a:t>
            </a:r>
            <a:r>
              <a:rPr lang="en-US" sz="2400" b="0" dirty="0" smtClean="0"/>
              <a:t>supported the </a:t>
            </a:r>
            <a:r>
              <a:rPr lang="en-US" sz="2400" b="0" dirty="0"/>
              <a:t>installation of 16 wind </a:t>
            </a:r>
            <a:r>
              <a:rPr lang="en-US" sz="2400" b="0" dirty="0" smtClean="0"/>
              <a:t>turbines (as shown in Figure 1), </a:t>
            </a:r>
            <a:r>
              <a:rPr lang="en-US" sz="2400" b="0" dirty="0"/>
              <a:t>3 photovoltaic arrays, and 1 weather station at partner schools, </a:t>
            </a:r>
            <a:r>
              <a:rPr lang="en-US" sz="2400" b="0" dirty="0" smtClean="0"/>
              <a:t>as well as the paid employment </a:t>
            </a:r>
            <a:r>
              <a:rPr lang="en-US" sz="2400" b="0" dirty="0"/>
              <a:t>of 19 students at NAU. The </a:t>
            </a:r>
            <a:r>
              <a:rPr lang="en-US" sz="2400" b="0" dirty="0" smtClean="0"/>
              <a:t>Wind for Schools team </a:t>
            </a:r>
            <a:r>
              <a:rPr lang="en-US" sz="2400" b="0" dirty="0"/>
              <a:t>worked with 288 teachers in 20 teachers’ workshops, and performed direct education activities with more than 2900 K-12 students in the </a:t>
            </a:r>
            <a:r>
              <a:rPr lang="en-US" sz="2400" b="0" dirty="0" smtClean="0"/>
              <a:t>classroom. Nearly </a:t>
            </a:r>
            <a:r>
              <a:rPr lang="en-US" sz="2400" b="0" dirty="0"/>
              <a:t>2400 students and </a:t>
            </a:r>
            <a:r>
              <a:rPr lang="en-US" sz="2400" b="0" dirty="0" smtClean="0"/>
              <a:t>parents also participated in wind outreach activities </a:t>
            </a:r>
            <a:r>
              <a:rPr lang="en-US" sz="2400" b="0" dirty="0"/>
              <a:t>at special </a:t>
            </a:r>
            <a:r>
              <a:rPr lang="en-US" sz="2400" b="0" dirty="0" smtClean="0"/>
              <a:t>events on and off campus. </a:t>
            </a:r>
            <a:r>
              <a:rPr lang="en-US" sz="2400" b="0" dirty="0"/>
              <a:t>At the university, 465 </a:t>
            </a:r>
            <a:r>
              <a:rPr lang="en-US" sz="2400" b="0" dirty="0" smtClean="0"/>
              <a:t>NAU students </a:t>
            </a:r>
            <a:r>
              <a:rPr lang="en-US" sz="2400" b="0" dirty="0"/>
              <a:t>were enrolled in wind-related classes, and presentations in 22 </a:t>
            </a:r>
            <a:r>
              <a:rPr lang="en-US" sz="2400" b="0" dirty="0" smtClean="0"/>
              <a:t>other </a:t>
            </a:r>
            <a:r>
              <a:rPr lang="en-US" sz="2400" b="0" dirty="0"/>
              <a:t>classes reached an additional 556 students. The program was featured in </a:t>
            </a:r>
            <a:r>
              <a:rPr lang="en-US" sz="2400" b="0" dirty="0" smtClean="0"/>
              <a:t>44 </a:t>
            </a:r>
            <a:r>
              <a:rPr lang="en-US" sz="2400" b="0" dirty="0"/>
              <a:t>news </a:t>
            </a:r>
            <a:r>
              <a:rPr lang="en-US" sz="2400" b="0" dirty="0" smtClean="0"/>
              <a:t>stories (Fig. 2).</a:t>
            </a:r>
            <a:endParaRPr lang="en-US" sz="2200" b="0" dirty="0"/>
          </a:p>
        </p:txBody>
      </p:sp>
      <p:sp>
        <p:nvSpPr>
          <p:cNvPr id="6" name="Rectangle 5"/>
          <p:cNvSpPr/>
          <p:nvPr/>
        </p:nvSpPr>
        <p:spPr>
          <a:xfrm>
            <a:off x="18931947" y="3585497"/>
            <a:ext cx="6993805" cy="1244292"/>
          </a:xfrm>
          <a:prstGeom prst="rect">
            <a:avLst/>
          </a:prstGeom>
        </p:spPr>
        <p:txBody>
          <a:bodyPr wrap="square" lIns="104498" tIns="52249" rIns="104498" bIns="52249">
            <a:spAutoFit/>
          </a:bodyPr>
          <a:lstStyle/>
          <a:p>
            <a:pPr defTabSz="4179905">
              <a:spcAft>
                <a:spcPts val="300"/>
              </a:spcAft>
            </a:pPr>
            <a:r>
              <a:rPr lang="en-US" sz="4600" dirty="0" smtClean="0">
                <a:solidFill>
                  <a:schemeClr val="bg1"/>
                </a:solidFill>
                <a:latin typeface="Times New Roman" pitchFamily="18" charset="0"/>
                <a:cs typeface="Times New Roman" pitchFamily="18" charset="0"/>
              </a:rPr>
              <a:t>Marilla Lamb</a:t>
            </a:r>
            <a:r>
              <a:rPr lang="en-US" sz="4600" dirty="0">
                <a:solidFill>
                  <a:schemeClr val="bg1"/>
                </a:solidFill>
                <a:latin typeface="Times New Roman" pitchFamily="18" charset="0"/>
                <a:cs typeface="Times New Roman" pitchFamily="18" charset="0"/>
              </a:rPr>
              <a:t/>
            </a:r>
            <a:br>
              <a:rPr lang="en-US" sz="4600" dirty="0">
                <a:solidFill>
                  <a:schemeClr val="bg1"/>
                </a:solidFill>
                <a:latin typeface="Times New Roman" pitchFamily="18" charset="0"/>
                <a:cs typeface="Times New Roman" pitchFamily="18" charset="0"/>
              </a:rPr>
            </a:br>
            <a:r>
              <a:rPr lang="en-US" sz="2800" dirty="0" smtClean="0">
                <a:solidFill>
                  <a:schemeClr val="bg1"/>
                </a:solidFill>
                <a:latin typeface="Times New Roman" pitchFamily="18" charset="0"/>
                <a:cs typeface="Times New Roman" pitchFamily="18" charset="0"/>
              </a:rPr>
              <a:t>Graduate Student, Mechanical Engineering</a:t>
            </a:r>
            <a:endParaRPr lang="en-US" sz="2800" dirty="0">
              <a:solidFill>
                <a:schemeClr val="bg1"/>
              </a:solidFill>
              <a:latin typeface="Times New Roman" pitchFamily="18" charset="0"/>
              <a:cs typeface="Times New Roman" pitchFamily="18" charset="0"/>
            </a:endParaRPr>
          </a:p>
        </p:txBody>
      </p:sp>
      <p:sp>
        <p:nvSpPr>
          <p:cNvPr id="11266" name="Rectangle 2"/>
          <p:cNvSpPr>
            <a:spLocks noChangeArrowheads="1"/>
          </p:cNvSpPr>
          <p:nvPr/>
        </p:nvSpPr>
        <p:spPr bwMode="auto">
          <a:xfrm>
            <a:off x="16089836" y="-433118"/>
            <a:ext cx="738728" cy="1323439"/>
          </a:xfrm>
          <a:prstGeom prst="rect">
            <a:avLst/>
          </a:prstGeom>
          <a:noFill/>
          <a:ln w="9525" cap="flat" cmpd="sng" algn="ctr">
            <a:noFill/>
            <a:prstDash val="solid"/>
            <a:miter lim="800000"/>
            <a:headEnd/>
            <a:tailEnd/>
          </a:ln>
          <a:effectLst/>
        </p:spPr>
        <p:txBody>
          <a:bodyPr vert="horz" wrap="none" lIns="365760" tIns="182880" rIns="365760" bIns="182880" numCol="1" anchor="ctr" anchorCtr="0" compatLnSpc="1">
            <a:prstTxWarp prst="textNoShape">
              <a:avLst/>
            </a:prstTxWarp>
            <a:spAutoFit/>
          </a:bodyPr>
          <a:lstStyle/>
          <a:p>
            <a:endParaRPr lang="en-US" dirty="0"/>
          </a:p>
        </p:txBody>
      </p:sp>
      <p:sp>
        <p:nvSpPr>
          <p:cNvPr id="11269" name="Rectangle 5"/>
          <p:cNvSpPr>
            <a:spLocks noChangeArrowheads="1"/>
          </p:cNvSpPr>
          <p:nvPr/>
        </p:nvSpPr>
        <p:spPr bwMode="auto">
          <a:xfrm>
            <a:off x="16089836" y="-433118"/>
            <a:ext cx="738728" cy="1323439"/>
          </a:xfrm>
          <a:prstGeom prst="rect">
            <a:avLst/>
          </a:prstGeom>
          <a:noFill/>
          <a:ln w="9525" cap="flat" cmpd="sng" algn="ctr">
            <a:noFill/>
            <a:prstDash val="solid"/>
            <a:miter lim="800000"/>
            <a:headEnd/>
            <a:tailEnd/>
          </a:ln>
          <a:effectLst/>
        </p:spPr>
        <p:txBody>
          <a:bodyPr vert="horz" wrap="none" lIns="365760" tIns="182880" rIns="365760" bIns="182880" numCol="1" anchor="ctr" anchorCtr="0" compatLnSpc="1">
            <a:prstTxWarp prst="textNoShape">
              <a:avLst/>
            </a:prstTxWarp>
            <a:spAutoFit/>
          </a:bodyPr>
          <a:lstStyle/>
          <a:p>
            <a:endParaRPr lang="en-US" dirty="0"/>
          </a:p>
        </p:txBody>
      </p:sp>
      <p:sp>
        <p:nvSpPr>
          <p:cNvPr id="19" name="Content Placeholder 3"/>
          <p:cNvSpPr txBox="1">
            <a:spLocks/>
          </p:cNvSpPr>
          <p:nvPr/>
        </p:nvSpPr>
        <p:spPr>
          <a:xfrm>
            <a:off x="360835" y="33325259"/>
            <a:ext cx="15981161" cy="6594882"/>
          </a:xfrm>
          <a:prstGeom prst="rect">
            <a:avLst/>
          </a:prstGeom>
        </p:spPr>
        <p:txBody>
          <a:bodyPr numCol="2" spcCol="274320"/>
          <a:lstStyle/>
          <a:p>
            <a:pPr marL="478947" marR="0" lvl="0" indent="-478947" algn="l" defTabSz="4179905" rtl="0" eaLnBrk="1" fontAlgn="base" latinLnBrk="0" hangingPunct="1">
              <a:lnSpc>
                <a:spcPct val="100000"/>
              </a:lnSpc>
              <a:spcBef>
                <a:spcPct val="20000"/>
              </a:spcBef>
              <a:spcAft>
                <a:spcPct val="0"/>
              </a:spcAft>
              <a:buClrTx/>
              <a:buSzTx/>
              <a:buFontTx/>
              <a:buNone/>
              <a:tabLst/>
              <a:defRPr/>
            </a:pPr>
            <a:r>
              <a:rPr kumimoji="0" lang="en-US" sz="5400" b="1" i="0" strike="noStrike" kern="0" cap="none" spc="0" normalizeH="0" baseline="0" noProof="0" dirty="0" smtClean="0">
                <a:ln>
                  <a:noFill/>
                </a:ln>
                <a:solidFill>
                  <a:srgbClr val="003366"/>
                </a:solidFill>
                <a:effectLst/>
                <a:uLnTx/>
                <a:uFillTx/>
                <a:latin typeface="+mn-lt"/>
                <a:ea typeface="+mn-ea"/>
                <a:cs typeface="+mn-cs"/>
              </a:rPr>
              <a:t>Methods for success</a:t>
            </a:r>
          </a:p>
          <a:p>
            <a:pPr lvl="0" algn="l" defTabSz="4179905">
              <a:spcBef>
                <a:spcPct val="20000"/>
              </a:spcBef>
              <a:defRPr/>
            </a:pPr>
            <a:r>
              <a:rPr lang="en-US" sz="2400" b="0" i="0" dirty="0">
                <a:solidFill>
                  <a:srgbClr val="003366"/>
                </a:solidFill>
                <a:latin typeface="+mn-lt"/>
              </a:rPr>
              <a:t>The Wind for Schools project at Northern Arizona University (NAU) was </a:t>
            </a:r>
            <a:r>
              <a:rPr lang="en-US" sz="2400" b="0" i="0" dirty="0" smtClean="0">
                <a:solidFill>
                  <a:srgbClr val="003366"/>
                </a:solidFill>
                <a:latin typeface="+mn-lt"/>
              </a:rPr>
              <a:t>managed through a student team, working with one staff director and a number of faculty advisors. The team of students had structured internships with specific project responsibilities, goals and deliverables, such as coordinating teacher workshops, developing curriculum, or assisting with installation management with partner schools. All students also participated in outreach events and K-12 education activities. </a:t>
            </a:r>
          </a:p>
          <a:p>
            <a:pPr lvl="0" algn="l" defTabSz="4179905">
              <a:spcBef>
                <a:spcPct val="20000"/>
              </a:spcBef>
              <a:defRPr/>
            </a:pPr>
            <a:r>
              <a:rPr lang="en-US" sz="2400" b="0" i="0" dirty="0" smtClean="0">
                <a:solidFill>
                  <a:srgbClr val="003366"/>
                </a:solidFill>
                <a:latin typeface="+mn-lt"/>
              </a:rPr>
              <a:t>The student team met weekly for project management, students met individually with the project director once at the middle of each semester for individual mentorship, and students wrote project evaluation reports at the end of each semester. </a:t>
            </a:r>
          </a:p>
          <a:p>
            <a:pPr lvl="0" algn="l" defTabSz="4179905">
              <a:spcBef>
                <a:spcPct val="20000"/>
              </a:spcBef>
              <a:defRPr/>
            </a:pPr>
            <a:r>
              <a:rPr lang="en-US" sz="2400" b="0" i="0" dirty="0" smtClean="0">
                <a:solidFill>
                  <a:srgbClr val="003366"/>
                </a:solidFill>
                <a:latin typeface="+mn-lt"/>
              </a:rPr>
              <a:t>While the project performed a small amount of advertising to make the Arizona educational community aware of available opportunities, the majority of activities took place in response  </a:t>
            </a:r>
            <a:br>
              <a:rPr lang="en-US" sz="2400" b="0" i="0" dirty="0" smtClean="0">
                <a:solidFill>
                  <a:srgbClr val="003366"/>
                </a:solidFill>
                <a:latin typeface="+mn-lt"/>
              </a:rPr>
            </a:br>
            <a:r>
              <a:rPr lang="en-US" sz="2400" b="0" i="0" dirty="0" smtClean="0">
                <a:solidFill>
                  <a:srgbClr val="003366"/>
                </a:solidFill>
                <a:latin typeface="+mn-lt"/>
              </a:rPr>
              <a:t/>
            </a:r>
            <a:br>
              <a:rPr lang="en-US" sz="2400" b="0" i="0" dirty="0" smtClean="0">
                <a:solidFill>
                  <a:srgbClr val="003366"/>
                </a:solidFill>
                <a:latin typeface="+mn-lt"/>
              </a:rPr>
            </a:br>
            <a:r>
              <a:rPr lang="en-US" sz="2400" b="0" i="0" dirty="0" smtClean="0">
                <a:solidFill>
                  <a:srgbClr val="003366"/>
                </a:solidFill>
                <a:latin typeface="+mn-lt"/>
              </a:rPr>
              <a:t/>
            </a:r>
            <a:br>
              <a:rPr lang="en-US" sz="2400" b="0" i="0" dirty="0" smtClean="0">
                <a:solidFill>
                  <a:srgbClr val="003366"/>
                </a:solidFill>
                <a:latin typeface="+mn-lt"/>
              </a:rPr>
            </a:br>
            <a:r>
              <a:rPr lang="en-US" sz="2400" b="0" i="0" dirty="0" smtClean="0">
                <a:solidFill>
                  <a:srgbClr val="003366"/>
                </a:solidFill>
                <a:latin typeface="+mn-lt"/>
              </a:rPr>
              <a:t>to requests from motivated partner teachers, organizations, and </a:t>
            </a:r>
            <a:br>
              <a:rPr lang="en-US" sz="2400" b="0" i="0" dirty="0" smtClean="0">
                <a:solidFill>
                  <a:srgbClr val="003366"/>
                </a:solidFill>
                <a:latin typeface="+mn-lt"/>
              </a:rPr>
            </a:br>
            <a:r>
              <a:rPr lang="en-US" sz="2400" b="0" i="0" dirty="0" smtClean="0">
                <a:solidFill>
                  <a:srgbClr val="003366"/>
                </a:solidFill>
                <a:latin typeface="+mn-lt"/>
              </a:rPr>
              <a:t>schools. Developing a network of strong teacher champions at partner schools supported the success of the project. </a:t>
            </a:r>
          </a:p>
          <a:p>
            <a:pPr lvl="0" algn="l" defTabSz="4179905">
              <a:spcBef>
                <a:spcPct val="20000"/>
              </a:spcBef>
              <a:defRPr/>
            </a:pPr>
            <a:r>
              <a:rPr lang="en-US" sz="2400" b="0" i="0" dirty="0" smtClean="0">
                <a:solidFill>
                  <a:srgbClr val="003366"/>
                </a:solidFill>
                <a:latin typeface="+mn-lt"/>
              </a:rPr>
              <a:t>The team developed a model for institutionalizing wind education activities at partner schools. First, the team performed a workshop to familiarize teachers with the available curriculum and to have them perform a few activities in a group. Then the team followed up by visiting teacher classrooms to perform the activities with the teachers (Figures 3, 7), and finally the team provided the teachers with kits of materials so that they could perform the activities on their own. </a:t>
            </a:r>
            <a:endParaRPr lang="en-US" sz="2400" b="0" i="0" dirty="0">
              <a:solidFill>
                <a:srgbClr val="003366"/>
              </a:solidFill>
              <a:latin typeface="+mn-lt"/>
            </a:endParaRPr>
          </a:p>
          <a:p>
            <a:pPr lvl="0" algn="l" defTabSz="4179905">
              <a:spcBef>
                <a:spcPct val="20000"/>
              </a:spcBef>
              <a:defRPr/>
            </a:pPr>
            <a:r>
              <a:rPr lang="en-US" sz="2400" b="0" i="0" dirty="0">
                <a:solidFill>
                  <a:srgbClr val="003366"/>
                </a:solidFill>
                <a:latin typeface="+mn-lt"/>
              </a:rPr>
              <a:t>W</a:t>
            </a:r>
            <a:r>
              <a:rPr lang="en-US" sz="2400" b="0" i="0" dirty="0" smtClean="0">
                <a:solidFill>
                  <a:srgbClr val="003366"/>
                </a:solidFill>
                <a:latin typeface="+mn-lt"/>
              </a:rPr>
              <a:t>orking with locally-motivated partners, such as the wind industry companies building capacity in Arizona, allowed the project to offer education programs that industry can’t, and to leverage industry funds for the improvement of K-12 wind energy education in areas where wind plants were developed. </a:t>
            </a:r>
            <a:endParaRPr lang="en-US" sz="2400" b="0" i="0" dirty="0">
              <a:solidFill>
                <a:srgbClr val="003366"/>
              </a:solidFill>
              <a:latin typeface="+mn-lt"/>
            </a:endParaRPr>
          </a:p>
          <a:p>
            <a:pPr marL="478947" marR="0" lvl="0" indent="-478947" algn="l" defTabSz="4179905" rtl="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003366"/>
              </a:solidFill>
              <a:effectLst/>
              <a:uLnTx/>
              <a:uFillTx/>
              <a:latin typeface="+mn-lt"/>
              <a:ea typeface="+mn-ea"/>
              <a:cs typeface="+mn-cs"/>
            </a:endParaRPr>
          </a:p>
        </p:txBody>
      </p:sp>
      <p:sp>
        <p:nvSpPr>
          <p:cNvPr id="2050" name="Rectangle 2"/>
          <p:cNvSpPr>
            <a:spLocks noChangeArrowheads="1"/>
          </p:cNvSpPr>
          <p:nvPr/>
        </p:nvSpPr>
        <p:spPr bwMode="auto">
          <a:xfrm>
            <a:off x="16366835" y="-294619"/>
            <a:ext cx="184730" cy="10464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6" name="Rectangle 8"/>
          <p:cNvSpPr>
            <a:spLocks noChangeArrowheads="1"/>
          </p:cNvSpPr>
          <p:nvPr/>
        </p:nvSpPr>
        <p:spPr bwMode="auto">
          <a:xfrm>
            <a:off x="16366835" y="-294619"/>
            <a:ext cx="184730" cy="10464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9" name="Rectangle 11"/>
          <p:cNvSpPr>
            <a:spLocks noChangeArrowheads="1"/>
          </p:cNvSpPr>
          <p:nvPr/>
        </p:nvSpPr>
        <p:spPr bwMode="auto">
          <a:xfrm>
            <a:off x="16366835" y="-294619"/>
            <a:ext cx="184730" cy="10464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2" name="Rectangle 14"/>
          <p:cNvSpPr>
            <a:spLocks noChangeArrowheads="1"/>
          </p:cNvSpPr>
          <p:nvPr/>
        </p:nvSpPr>
        <p:spPr bwMode="auto">
          <a:xfrm>
            <a:off x="16366835" y="-294619"/>
            <a:ext cx="184730" cy="10464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65" name="Rectangle 17"/>
          <p:cNvSpPr>
            <a:spLocks noChangeArrowheads="1"/>
          </p:cNvSpPr>
          <p:nvPr/>
        </p:nvSpPr>
        <p:spPr bwMode="auto">
          <a:xfrm>
            <a:off x="16366835" y="-294619"/>
            <a:ext cx="184730" cy="10464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 name="Text Placeholder 2"/>
          <p:cNvSpPr txBox="1">
            <a:spLocks/>
          </p:cNvSpPr>
          <p:nvPr/>
        </p:nvSpPr>
        <p:spPr>
          <a:xfrm>
            <a:off x="16812513" y="27561234"/>
            <a:ext cx="8085838" cy="6881166"/>
          </a:xfrm>
          <a:prstGeom prst="rect">
            <a:avLst/>
          </a:prstGeom>
        </p:spPr>
        <p:txBody>
          <a:bodyPr/>
          <a:lstStyle>
            <a:lvl1pPr marL="478947" indent="-478947" algn="l" defTabSz="4179905" rtl="0" fontAlgn="base">
              <a:spcBef>
                <a:spcPct val="20000"/>
              </a:spcBef>
              <a:spcAft>
                <a:spcPct val="0"/>
              </a:spcAft>
              <a:buChar char="•"/>
              <a:defRPr sz="3700" b="1">
                <a:solidFill>
                  <a:srgbClr val="003366"/>
                </a:solidFill>
                <a:latin typeface="+mn-lt"/>
                <a:ea typeface="+mn-ea"/>
                <a:cs typeface="+mn-cs"/>
              </a:defRPr>
            </a:lvl1pPr>
            <a:lvl2pPr marL="1654546" indent="-653110" algn="l" defTabSz="4179905" rtl="0" fontAlgn="base">
              <a:spcBef>
                <a:spcPct val="20000"/>
              </a:spcBef>
              <a:spcAft>
                <a:spcPct val="0"/>
              </a:spcAft>
              <a:buChar char="–"/>
              <a:defRPr sz="3700" b="1">
                <a:solidFill>
                  <a:srgbClr val="003366"/>
                </a:solidFill>
                <a:latin typeface="+mn-lt"/>
              </a:defRPr>
            </a:lvl2pPr>
            <a:lvl3pPr marL="2699522" indent="-609570" algn="l" defTabSz="4179905" rtl="0" fontAlgn="base">
              <a:spcBef>
                <a:spcPct val="20000"/>
              </a:spcBef>
              <a:spcAft>
                <a:spcPct val="0"/>
              </a:spcAft>
              <a:buChar char="•"/>
              <a:defRPr sz="3700" b="1">
                <a:solidFill>
                  <a:srgbClr val="003366"/>
                </a:solidFill>
                <a:latin typeface="+mn-lt"/>
              </a:defRPr>
            </a:lvl3pPr>
            <a:lvl4pPr marL="3744498" indent="-522488" algn="l" defTabSz="4179905" rtl="0" fontAlgn="base">
              <a:spcBef>
                <a:spcPct val="20000"/>
              </a:spcBef>
              <a:spcAft>
                <a:spcPct val="0"/>
              </a:spcAft>
              <a:buChar char="–"/>
              <a:defRPr sz="3700" b="1">
                <a:solidFill>
                  <a:srgbClr val="003366"/>
                </a:solidFill>
                <a:latin typeface="+mn-lt"/>
              </a:defRPr>
            </a:lvl4pPr>
            <a:lvl5pPr marL="4789475" indent="-609570" algn="l" defTabSz="4179905" rtl="0" fontAlgn="base">
              <a:spcBef>
                <a:spcPct val="20000"/>
              </a:spcBef>
              <a:spcAft>
                <a:spcPct val="0"/>
              </a:spcAft>
              <a:buChar char="»"/>
              <a:defRPr sz="3700" b="1">
                <a:solidFill>
                  <a:srgbClr val="003366"/>
                </a:solidFill>
                <a:latin typeface="+mn-lt"/>
              </a:defRPr>
            </a:lvl5pPr>
            <a:lvl6pPr marL="5311963" indent="-609570" algn="l" defTabSz="4179905" rtl="0" fontAlgn="base">
              <a:spcBef>
                <a:spcPct val="20000"/>
              </a:spcBef>
              <a:spcAft>
                <a:spcPct val="0"/>
              </a:spcAft>
              <a:buChar char="»"/>
              <a:defRPr sz="3700" b="1">
                <a:solidFill>
                  <a:srgbClr val="003366"/>
                </a:solidFill>
                <a:latin typeface="+mn-lt"/>
              </a:defRPr>
            </a:lvl6pPr>
            <a:lvl7pPr marL="5834451" indent="-609570" algn="l" defTabSz="4179905" rtl="0" fontAlgn="base">
              <a:spcBef>
                <a:spcPct val="20000"/>
              </a:spcBef>
              <a:spcAft>
                <a:spcPct val="0"/>
              </a:spcAft>
              <a:buChar char="»"/>
              <a:defRPr sz="3700" b="1">
                <a:solidFill>
                  <a:srgbClr val="003366"/>
                </a:solidFill>
                <a:latin typeface="+mn-lt"/>
              </a:defRPr>
            </a:lvl7pPr>
            <a:lvl8pPr marL="6356939" indent="-609570" algn="l" defTabSz="4179905" rtl="0" fontAlgn="base">
              <a:spcBef>
                <a:spcPct val="20000"/>
              </a:spcBef>
              <a:spcAft>
                <a:spcPct val="0"/>
              </a:spcAft>
              <a:buChar char="»"/>
              <a:defRPr sz="3700" b="1">
                <a:solidFill>
                  <a:srgbClr val="003366"/>
                </a:solidFill>
                <a:latin typeface="+mn-lt"/>
              </a:defRPr>
            </a:lvl8pPr>
            <a:lvl9pPr marL="6879427" indent="-609570" algn="l" defTabSz="4179905" rtl="0" fontAlgn="base">
              <a:spcBef>
                <a:spcPct val="20000"/>
              </a:spcBef>
              <a:spcAft>
                <a:spcPct val="0"/>
              </a:spcAft>
              <a:buChar char="»"/>
              <a:defRPr sz="3700" b="1">
                <a:solidFill>
                  <a:srgbClr val="003366"/>
                </a:solidFill>
                <a:latin typeface="+mn-lt"/>
              </a:defRPr>
            </a:lvl9pPr>
          </a:lstStyle>
          <a:p>
            <a:pPr>
              <a:buNone/>
            </a:pPr>
            <a:r>
              <a:rPr lang="en-US" sz="5400" i="0" dirty="0" smtClean="0"/>
              <a:t>Lasting Impacts</a:t>
            </a:r>
          </a:p>
          <a:p>
            <a:pPr>
              <a:buNone/>
            </a:pPr>
            <a:r>
              <a:rPr lang="en-US" sz="2000" i="0" dirty="0" smtClean="0"/>
              <a:t> </a:t>
            </a:r>
          </a:p>
          <a:p>
            <a:pPr marL="0" indent="0">
              <a:buFontTx/>
              <a:buNone/>
            </a:pPr>
            <a:r>
              <a:rPr lang="en-US" sz="2400" b="0" i="0" dirty="0" smtClean="0"/>
              <a:t>The Wind for Schools project installed 16 turbines, 3 solar arrays, and one weather station at partner schools, as shown in Figure 8 (right) and Figure 9 (below). These systems continue to generate renewable energy and data for the schools and their teachers and students. The vast majority of the installations are at schools with primarily Native American students. </a:t>
            </a:r>
          </a:p>
          <a:p>
            <a:pPr marL="0" indent="0">
              <a:buFontTx/>
              <a:buNone/>
            </a:pPr>
            <a:r>
              <a:rPr lang="en-US" sz="2400" b="0" i="0" dirty="0" smtClean="0"/>
              <a:t>In addition, dozens of teachers statewide now have the expertise, materials, and comfort level to perform a variety of wind energy lessons and activities in their elementary, middle, or high school classrooms. </a:t>
            </a:r>
          </a:p>
          <a:p>
            <a:pPr marL="0" indent="0">
              <a:buFontTx/>
              <a:buNone/>
            </a:pPr>
            <a:r>
              <a:rPr lang="en-US" sz="2400" b="0" i="0" dirty="0" smtClean="0"/>
              <a:t>The students who worked on the Wind for Schools team at NAU had an invaluable opportunity to enrich their education through teaching others, managing projects, and contributing a valuable service to professional teachers across the state. </a:t>
            </a:r>
          </a:p>
        </p:txBody>
      </p:sp>
      <p:sp>
        <p:nvSpPr>
          <p:cNvPr id="43" name="Text Placeholder 2"/>
          <p:cNvSpPr txBox="1">
            <a:spLocks/>
          </p:cNvSpPr>
          <p:nvPr/>
        </p:nvSpPr>
        <p:spPr>
          <a:xfrm>
            <a:off x="360835" y="32485063"/>
            <a:ext cx="8814643" cy="1596222"/>
          </a:xfrm>
          <a:prstGeom prst="rect">
            <a:avLst/>
          </a:prstGeom>
        </p:spPr>
        <p:txBody>
          <a:bodyPr/>
          <a:lstStyle/>
          <a:p>
            <a:pPr algn="l" defTabSz="4179905">
              <a:spcBef>
                <a:spcPct val="20000"/>
              </a:spcBef>
            </a:pPr>
            <a:endParaRPr lang="en-US" sz="2200" i="0" dirty="0" smtClean="0">
              <a:solidFill>
                <a:srgbClr val="003366"/>
              </a:solidFill>
              <a:latin typeface="+mn-lt"/>
            </a:endParaRPr>
          </a:p>
        </p:txBody>
      </p:sp>
      <p:sp>
        <p:nvSpPr>
          <p:cNvPr id="83" name="Rectangle 15"/>
          <p:cNvSpPr>
            <a:spLocks noChangeArrowheads="1"/>
          </p:cNvSpPr>
          <p:nvPr/>
        </p:nvSpPr>
        <p:spPr bwMode="auto">
          <a:xfrm>
            <a:off x="329583" y="27383117"/>
            <a:ext cx="655875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Figure </a:t>
            </a:r>
            <a:r>
              <a:rPr lang="en-US" sz="1600" i="0" dirty="0" bmk="_Toc257976495">
                <a:solidFill>
                  <a:srgbClr val="003366"/>
                </a:solidFill>
                <a:latin typeface="Times New Roman" pitchFamily="18" charset="0"/>
                <a:ea typeface="Calibri" pitchFamily="34" charset="0"/>
                <a:cs typeface="Times New Roman" pitchFamily="18" charset="0"/>
              </a:rPr>
              <a:t>3</a:t>
            </a: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 </a:t>
            </a:r>
            <a:r>
              <a:rPr lang="en-US" sz="1600" i="0" dirty="0" smtClean="0" bmk="_Toc257976495">
                <a:solidFill>
                  <a:srgbClr val="003366"/>
                </a:solidFill>
                <a:latin typeface="Times New Roman" pitchFamily="18" charset="0"/>
                <a:ea typeface="Calibri" pitchFamily="34" charset="0"/>
                <a:cs typeface="Times New Roman" pitchFamily="18" charset="0"/>
              </a:rPr>
              <a:t>Middle school students building </a:t>
            </a:r>
            <a:r>
              <a:rPr lang="en-US" sz="1600" i="0" dirty="0" err="1" smtClean="0" bmk="_Toc257976495">
                <a:solidFill>
                  <a:srgbClr val="003366"/>
                </a:solidFill>
                <a:latin typeface="Times New Roman" pitchFamily="18" charset="0"/>
                <a:ea typeface="Calibri" pitchFamily="34" charset="0"/>
                <a:cs typeface="Times New Roman" pitchFamily="18" charset="0"/>
              </a:rPr>
              <a:t>McGyver</a:t>
            </a:r>
            <a:r>
              <a:rPr lang="en-US" sz="1600" i="0" dirty="0" smtClean="0" bmk="_Toc257976495">
                <a:solidFill>
                  <a:srgbClr val="003366"/>
                </a:solidFill>
                <a:latin typeface="Times New Roman" pitchFamily="18" charset="0"/>
                <a:ea typeface="Calibri" pitchFamily="34" charset="0"/>
                <a:cs typeface="Times New Roman" pitchFamily="18" charset="0"/>
              </a:rPr>
              <a:t> windmills, </a:t>
            </a:r>
            <a:br>
              <a:rPr lang="en-US" sz="1600" i="0" dirty="0" smtClean="0" bmk="_Toc257976495">
                <a:solidFill>
                  <a:srgbClr val="003366"/>
                </a:solidFill>
                <a:latin typeface="Times New Roman" pitchFamily="18" charset="0"/>
                <a:ea typeface="Calibri" pitchFamily="34" charset="0"/>
                <a:cs typeface="Times New Roman" pitchFamily="18" charset="0"/>
              </a:rPr>
            </a:br>
            <a:r>
              <a:rPr lang="en-US" sz="1600" i="0" dirty="0" smtClean="0" bmk="_Toc257976495">
                <a:solidFill>
                  <a:srgbClr val="003366"/>
                </a:solidFill>
                <a:latin typeface="Times New Roman" pitchFamily="18" charset="0"/>
                <a:ea typeface="Calibri" pitchFamily="34" charset="0"/>
                <a:cs typeface="Times New Roman" pitchFamily="18" charset="0"/>
              </a:rPr>
              <a:t>Northland Preparatory Academy, 2012</a:t>
            </a:r>
            <a:endParaRPr kumimoji="0" lang="en-US" sz="1800" b="0" i="0" u="none" strike="noStrike" cap="none" normalizeH="0" baseline="0" dirty="0" smtClean="0">
              <a:ln>
                <a:noFill/>
              </a:ln>
              <a:solidFill>
                <a:srgbClr val="003366"/>
              </a:solidFill>
              <a:effectLst/>
              <a:latin typeface="Arial" pitchFamily="34" charset="0"/>
              <a:cs typeface="Arial" pitchFamily="34" charset="0"/>
            </a:endParaRPr>
          </a:p>
        </p:txBody>
      </p:sp>
      <p:sp>
        <p:nvSpPr>
          <p:cNvPr id="17" name="TextBox 16"/>
          <p:cNvSpPr txBox="1"/>
          <p:nvPr/>
        </p:nvSpPr>
        <p:spPr>
          <a:xfrm>
            <a:off x="8128678" y="3585497"/>
            <a:ext cx="5481407" cy="1261884"/>
          </a:xfrm>
          <a:prstGeom prst="rect">
            <a:avLst/>
          </a:prstGeom>
          <a:noFill/>
        </p:spPr>
        <p:txBody>
          <a:bodyPr wrap="square" rtlCol="0">
            <a:spAutoFit/>
          </a:bodyPr>
          <a:lstStyle/>
          <a:p>
            <a:r>
              <a:rPr lang="en-US" sz="4600" dirty="0" smtClean="0">
                <a:solidFill>
                  <a:schemeClr val="bg1"/>
                </a:solidFill>
                <a:latin typeface="+mj-lt"/>
              </a:rPr>
              <a:t>Karin Wadsack</a:t>
            </a:r>
            <a:endParaRPr lang="en-US" sz="4800" dirty="0" smtClean="0">
              <a:solidFill>
                <a:schemeClr val="bg1"/>
              </a:solidFill>
              <a:latin typeface="+mj-lt"/>
            </a:endParaRPr>
          </a:p>
          <a:p>
            <a:r>
              <a:rPr lang="en-US" sz="2800" dirty="0" smtClean="0">
                <a:solidFill>
                  <a:schemeClr val="bg1"/>
                </a:solidFill>
                <a:latin typeface="+mj-lt"/>
              </a:rPr>
              <a:t>Project Director, ISES</a:t>
            </a:r>
            <a:endParaRPr lang="en-US" sz="2800" dirty="0">
              <a:solidFill>
                <a:schemeClr val="bg1"/>
              </a:solidFill>
              <a:latin typeface="+mj-lt"/>
            </a:endParaRPr>
          </a:p>
        </p:txBody>
      </p:sp>
      <p:cxnSp>
        <p:nvCxnSpPr>
          <p:cNvPr id="33" name="Straight Connector 32"/>
          <p:cNvCxnSpPr/>
          <p:nvPr/>
        </p:nvCxnSpPr>
        <p:spPr bwMode="auto">
          <a:xfrm>
            <a:off x="16551565" y="19264536"/>
            <a:ext cx="914400" cy="914400"/>
          </a:xfrm>
          <a:prstGeom prst="line">
            <a:avLst/>
          </a:prstGeom>
          <a:noFill/>
          <a:ln w="9525" cap="flat" cmpd="sng" algn="ctr">
            <a:noFill/>
            <a:prstDash val="solid"/>
            <a:round/>
            <a:headEnd type="none" w="med" len="med"/>
            <a:tailEnd type="none" w="med" len="med"/>
          </a:ln>
          <a:effectLst/>
        </p:spPr>
      </p:cxnSp>
      <p:cxnSp>
        <p:nvCxnSpPr>
          <p:cNvPr id="40" name="Straight Connector 39"/>
          <p:cNvCxnSpPr/>
          <p:nvPr/>
        </p:nvCxnSpPr>
        <p:spPr bwMode="auto">
          <a:xfrm>
            <a:off x="16828564" y="19047792"/>
            <a:ext cx="15681167" cy="216744"/>
          </a:xfrm>
          <a:prstGeom prst="line">
            <a:avLst/>
          </a:prstGeom>
          <a:noFill/>
          <a:ln w="9525" cap="flat" cmpd="sng" algn="ctr">
            <a:noFill/>
            <a:prstDash val="solid"/>
            <a:round/>
            <a:headEnd type="none" w="med" len="med"/>
            <a:tailEnd type="none" w="med" len="med"/>
          </a:ln>
          <a:effectLst/>
        </p:spPr>
      </p:cxnSp>
      <p:sp>
        <p:nvSpPr>
          <p:cNvPr id="81" name="TextBox 80"/>
          <p:cNvSpPr txBox="1"/>
          <p:nvPr/>
        </p:nvSpPr>
        <p:spPr>
          <a:xfrm>
            <a:off x="16753872" y="9253150"/>
            <a:ext cx="15830550" cy="4247317"/>
          </a:xfrm>
          <a:prstGeom prst="rect">
            <a:avLst/>
          </a:prstGeom>
          <a:noFill/>
        </p:spPr>
        <p:txBody>
          <a:bodyPr wrap="square" rtlCol="0">
            <a:spAutoFit/>
          </a:bodyPr>
          <a:lstStyle/>
          <a:p>
            <a:pPr algn="l"/>
            <a:r>
              <a:rPr lang="en-US" sz="5400" i="0" dirty="0" smtClean="0">
                <a:solidFill>
                  <a:srgbClr val="003366"/>
                </a:solidFill>
                <a:latin typeface="+mj-lt"/>
              </a:rPr>
              <a:t>Sub-programs</a:t>
            </a:r>
          </a:p>
          <a:p>
            <a:pPr algn="l"/>
            <a:r>
              <a:rPr lang="en-US" sz="2400" b="0" i="0" dirty="0" smtClean="0">
                <a:solidFill>
                  <a:srgbClr val="003366"/>
                </a:solidFill>
                <a:latin typeface="+mj-lt"/>
              </a:rPr>
              <a:t>The Wind </a:t>
            </a:r>
            <a:r>
              <a:rPr lang="en-US" sz="2400" b="0" i="0" dirty="0">
                <a:solidFill>
                  <a:srgbClr val="003366"/>
                </a:solidFill>
                <a:latin typeface="+mj-lt"/>
              </a:rPr>
              <a:t>for Schools program </a:t>
            </a:r>
            <a:r>
              <a:rPr lang="en-US" sz="2400" b="0" i="0" dirty="0" smtClean="0">
                <a:solidFill>
                  <a:srgbClr val="003366"/>
                </a:solidFill>
                <a:latin typeface="+mj-lt"/>
              </a:rPr>
              <a:t>was </a:t>
            </a:r>
            <a:r>
              <a:rPr lang="en-US" sz="2400" b="0" i="0" dirty="0">
                <a:solidFill>
                  <a:srgbClr val="003366"/>
                </a:solidFill>
                <a:latin typeface="+mj-lt"/>
              </a:rPr>
              <a:t>not only a way for </a:t>
            </a:r>
            <a:r>
              <a:rPr lang="en-US" sz="2400" b="0" i="0" dirty="0" smtClean="0">
                <a:solidFill>
                  <a:srgbClr val="003366"/>
                </a:solidFill>
                <a:latin typeface="+mj-lt"/>
              </a:rPr>
              <a:t>NAU students to </a:t>
            </a:r>
            <a:r>
              <a:rPr lang="en-US" sz="2400" b="0" i="0" dirty="0">
                <a:solidFill>
                  <a:srgbClr val="003366"/>
                </a:solidFill>
                <a:latin typeface="+mj-lt"/>
              </a:rPr>
              <a:t>teach students and teachers in the community about wind </a:t>
            </a:r>
            <a:r>
              <a:rPr lang="en-US" sz="2400" b="0" i="0" dirty="0" smtClean="0">
                <a:solidFill>
                  <a:srgbClr val="003366"/>
                </a:solidFill>
                <a:latin typeface="+mj-lt"/>
              </a:rPr>
              <a:t>energy. Working </a:t>
            </a:r>
            <a:r>
              <a:rPr lang="en-US" sz="2400" b="0" i="0" dirty="0">
                <a:solidFill>
                  <a:srgbClr val="003366"/>
                </a:solidFill>
                <a:latin typeface="+mj-lt"/>
              </a:rPr>
              <a:t>for the program also allowed </a:t>
            </a:r>
            <a:r>
              <a:rPr lang="en-US" sz="2400" b="0" i="0" dirty="0" smtClean="0">
                <a:solidFill>
                  <a:srgbClr val="003366"/>
                </a:solidFill>
                <a:latin typeface="+mj-lt"/>
              </a:rPr>
              <a:t>them to </a:t>
            </a:r>
            <a:r>
              <a:rPr lang="en-US" sz="2400" b="0" i="0" dirty="0">
                <a:solidFill>
                  <a:srgbClr val="003366"/>
                </a:solidFill>
                <a:latin typeface="+mj-lt"/>
              </a:rPr>
              <a:t>learn about the roadblocks </a:t>
            </a:r>
            <a:r>
              <a:rPr lang="en-US" sz="2400" b="0" i="0" dirty="0" smtClean="0">
                <a:solidFill>
                  <a:srgbClr val="003366"/>
                </a:solidFill>
                <a:latin typeface="+mj-lt"/>
              </a:rPr>
              <a:t>facing </a:t>
            </a:r>
            <a:r>
              <a:rPr lang="en-US" sz="2400" b="0" i="0" dirty="0">
                <a:solidFill>
                  <a:srgbClr val="003366"/>
                </a:solidFill>
                <a:latin typeface="+mj-lt"/>
              </a:rPr>
              <a:t>those trying to raise awareness of energy </a:t>
            </a:r>
            <a:r>
              <a:rPr lang="en-US" sz="2400" b="0" i="0" dirty="0" smtClean="0">
                <a:solidFill>
                  <a:srgbClr val="003366"/>
                </a:solidFill>
                <a:latin typeface="+mj-lt"/>
              </a:rPr>
              <a:t>issues among </a:t>
            </a:r>
            <a:r>
              <a:rPr lang="en-US" sz="2400" b="0" i="0" dirty="0">
                <a:solidFill>
                  <a:srgbClr val="003366"/>
                </a:solidFill>
                <a:latin typeface="+mj-lt"/>
              </a:rPr>
              <a:t>the public. </a:t>
            </a:r>
            <a:r>
              <a:rPr lang="en-US" sz="2400" b="0" i="0" dirty="0" smtClean="0">
                <a:solidFill>
                  <a:srgbClr val="003366"/>
                </a:solidFill>
                <a:latin typeface="+mj-lt"/>
              </a:rPr>
              <a:t>Working </a:t>
            </a:r>
            <a:r>
              <a:rPr lang="en-US" sz="2400" b="0" i="0" dirty="0">
                <a:solidFill>
                  <a:srgbClr val="003366"/>
                </a:solidFill>
                <a:latin typeface="+mj-lt"/>
              </a:rPr>
              <a:t>with </a:t>
            </a:r>
            <a:r>
              <a:rPr lang="en-US" sz="2400" b="0" i="0" dirty="0" smtClean="0">
                <a:solidFill>
                  <a:srgbClr val="003366"/>
                </a:solidFill>
                <a:latin typeface="+mj-lt"/>
              </a:rPr>
              <a:t>NAU project leaders and other </a:t>
            </a:r>
            <a:r>
              <a:rPr lang="en-US" sz="2400" b="0" i="0" dirty="0">
                <a:solidFill>
                  <a:srgbClr val="003366"/>
                </a:solidFill>
                <a:latin typeface="+mj-lt"/>
              </a:rPr>
              <a:t>like-minded students </a:t>
            </a:r>
            <a:r>
              <a:rPr lang="en-US" sz="2400" b="0" i="0" dirty="0" smtClean="0">
                <a:solidFill>
                  <a:srgbClr val="003366"/>
                </a:solidFill>
                <a:latin typeface="+mj-lt"/>
              </a:rPr>
              <a:t>on the</a:t>
            </a:r>
            <a:r>
              <a:rPr lang="en-US" sz="2400" b="0" i="0" dirty="0" smtClean="0">
                <a:solidFill>
                  <a:srgbClr val="003366"/>
                </a:solidFill>
                <a:latin typeface="+mj-lt"/>
              </a:rPr>
              <a:t> </a:t>
            </a:r>
            <a:r>
              <a:rPr lang="en-US" sz="2400" b="0" i="0" dirty="0" smtClean="0">
                <a:solidFill>
                  <a:srgbClr val="003366"/>
                </a:solidFill>
                <a:latin typeface="+mj-lt"/>
              </a:rPr>
              <a:t>Wind </a:t>
            </a:r>
            <a:r>
              <a:rPr lang="en-US" sz="2400" b="0" i="0" dirty="0">
                <a:solidFill>
                  <a:srgbClr val="003366"/>
                </a:solidFill>
                <a:latin typeface="+mj-lt"/>
              </a:rPr>
              <a:t>for Schools </a:t>
            </a:r>
            <a:r>
              <a:rPr lang="en-US" sz="2400" b="0" i="0" dirty="0" smtClean="0">
                <a:solidFill>
                  <a:srgbClr val="003366"/>
                </a:solidFill>
                <a:latin typeface="+mj-lt"/>
              </a:rPr>
              <a:t>team provided </a:t>
            </a:r>
            <a:r>
              <a:rPr lang="en-US" sz="2400" b="0" i="0" dirty="0">
                <a:solidFill>
                  <a:srgbClr val="003366"/>
                </a:solidFill>
                <a:latin typeface="+mj-lt"/>
              </a:rPr>
              <a:t>a place to find creative solutions to </a:t>
            </a:r>
            <a:r>
              <a:rPr lang="en-US" sz="2400" b="0" i="0" dirty="0" smtClean="0">
                <a:solidFill>
                  <a:srgbClr val="003366"/>
                </a:solidFill>
                <a:latin typeface="+mj-lt"/>
              </a:rPr>
              <a:t>these challenges. </a:t>
            </a:r>
          </a:p>
          <a:p>
            <a:pPr algn="l"/>
            <a:r>
              <a:rPr lang="en-US" sz="2400" b="0" i="0" dirty="0" smtClean="0">
                <a:solidFill>
                  <a:srgbClr val="003366"/>
                </a:solidFill>
                <a:latin typeface="+mj-lt"/>
              </a:rPr>
              <a:t>From </a:t>
            </a:r>
            <a:r>
              <a:rPr lang="en-US" sz="2400" b="0" i="0" dirty="0">
                <a:solidFill>
                  <a:srgbClr val="003366"/>
                </a:solidFill>
                <a:latin typeface="+mj-lt"/>
              </a:rPr>
              <a:t>this creativity were born several 'subprograms' and other projects not directly related to wind energy, but which helped achieve the over-arching goal of the Wind for Schools program. </a:t>
            </a:r>
            <a:r>
              <a:rPr lang="en-US" sz="2400" b="0" i="0" dirty="0" smtClean="0">
                <a:solidFill>
                  <a:srgbClr val="003366"/>
                </a:solidFill>
                <a:latin typeface="+mj-lt"/>
              </a:rPr>
              <a:t>Energy literacy on all levels supported student and teacher understanding of wind energy issues, policy, science and engineering. </a:t>
            </a:r>
          </a:p>
          <a:p>
            <a:pPr algn="l"/>
            <a:r>
              <a:rPr lang="en-US" sz="2400" b="0" i="0" dirty="0" smtClean="0">
                <a:solidFill>
                  <a:srgbClr val="003366"/>
                </a:solidFill>
                <a:latin typeface="+mj-lt"/>
              </a:rPr>
              <a:t>Some </a:t>
            </a:r>
            <a:r>
              <a:rPr lang="en-US" sz="2400" b="0" i="0" dirty="0">
                <a:solidFill>
                  <a:srgbClr val="003366"/>
                </a:solidFill>
                <a:latin typeface="+mj-lt"/>
              </a:rPr>
              <a:t>of these subprograms included the bicycle generators project, the on-campus energy education initiatives, and </a:t>
            </a:r>
            <a:r>
              <a:rPr lang="en-US" sz="2400" b="0" i="0" dirty="0" smtClean="0">
                <a:solidFill>
                  <a:srgbClr val="003366"/>
                </a:solidFill>
                <a:latin typeface="+mj-lt"/>
              </a:rPr>
              <a:t>the </a:t>
            </a:r>
            <a:r>
              <a:rPr lang="en-US" sz="2400" b="0" i="0" dirty="0">
                <a:solidFill>
                  <a:srgbClr val="003366"/>
                </a:solidFill>
                <a:latin typeface="+mj-lt"/>
              </a:rPr>
              <a:t>installation of PV systems at schools where solar energy was more abundant than wind</a:t>
            </a:r>
            <a:r>
              <a:rPr lang="en-US" sz="2400" b="0" i="0" dirty="0" smtClean="0">
                <a:solidFill>
                  <a:srgbClr val="003366"/>
                </a:solidFill>
                <a:latin typeface="+mj-lt"/>
              </a:rPr>
              <a:t>.</a:t>
            </a:r>
          </a:p>
        </p:txBody>
      </p:sp>
      <p:sp>
        <p:nvSpPr>
          <p:cNvPr id="54" name="Rectangle 15"/>
          <p:cNvSpPr>
            <a:spLocks noChangeArrowheads="1"/>
          </p:cNvSpPr>
          <p:nvPr/>
        </p:nvSpPr>
        <p:spPr bwMode="auto">
          <a:xfrm>
            <a:off x="16715772" y="27044563"/>
            <a:ext cx="1451255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Figure </a:t>
            </a:r>
            <a:r>
              <a:rPr kumimoji="0" lang="en-US" sz="1600" b="1" i="0" u="none" strike="noStrike" cap="none" normalizeH="0" dirty="0" smtClean="0" bmk="_Toc257976495">
                <a:ln>
                  <a:noFill/>
                </a:ln>
                <a:solidFill>
                  <a:srgbClr val="003366"/>
                </a:solidFill>
                <a:effectLst/>
                <a:latin typeface="Times New Roman" pitchFamily="18" charset="0"/>
                <a:ea typeface="Calibri" pitchFamily="34" charset="0"/>
                <a:cs typeface="Times New Roman" pitchFamily="18" charset="0"/>
              </a:rPr>
              <a:t> 7</a:t>
            </a: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a:t>
            </a:r>
            <a:r>
              <a:rPr kumimoji="0" lang="en-US" sz="1600" b="1" i="0" u="none" strike="noStrike" cap="none" normalizeH="0" dirty="0" smtClean="0" bmk="_Toc257976495">
                <a:ln>
                  <a:noFill/>
                </a:ln>
                <a:solidFill>
                  <a:srgbClr val="003366"/>
                </a:solidFill>
                <a:effectLst/>
                <a:latin typeface="Times New Roman" pitchFamily="18" charset="0"/>
                <a:ea typeface="Calibri" pitchFamily="34" charset="0"/>
                <a:cs typeface="Times New Roman" pitchFamily="18" charset="0"/>
              </a:rPr>
              <a:t> Unloading materials for three days of science, social studies, and math classes at West Sedona middle school in April 2013.  </a:t>
            </a:r>
            <a:endParaRPr kumimoji="0" lang="en-US" sz="1800" b="0" i="0" u="none" strike="noStrike" cap="none" normalizeH="0" baseline="0" dirty="0" smtClean="0">
              <a:ln>
                <a:noFill/>
              </a:ln>
              <a:solidFill>
                <a:srgbClr val="003366"/>
              </a:solidFill>
              <a:effectLst/>
              <a:latin typeface="Arial" pitchFamily="34" charset="0"/>
              <a:cs typeface="Arial" pitchFamily="34" charset="0"/>
            </a:endParaRPr>
          </a:p>
        </p:txBody>
      </p:sp>
      <p:sp>
        <p:nvSpPr>
          <p:cNvPr id="58" name="Rectangle 15"/>
          <p:cNvSpPr>
            <a:spLocks noChangeArrowheads="1"/>
          </p:cNvSpPr>
          <p:nvPr/>
        </p:nvSpPr>
        <p:spPr bwMode="auto">
          <a:xfrm>
            <a:off x="8187851" y="32549916"/>
            <a:ext cx="780673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tabLst>
                <a:tab pos="457200" algn="l"/>
              </a:tabLst>
            </a:pP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Figure </a:t>
            </a:r>
            <a:r>
              <a:rPr lang="en-US" sz="1600" i="0" dirty="0" bmk="_Toc257976495">
                <a:solidFill>
                  <a:srgbClr val="003366"/>
                </a:solidFill>
                <a:latin typeface="Times New Roman" pitchFamily="18" charset="0"/>
                <a:ea typeface="Calibri" pitchFamily="34" charset="0"/>
                <a:cs typeface="Times New Roman" pitchFamily="18" charset="0"/>
              </a:rPr>
              <a:t> 5</a:t>
            </a:r>
            <a:r>
              <a:rPr lang="en-US" sz="1600" i="0" dirty="0" smtClean="0" bmk="_Toc257976495">
                <a:solidFill>
                  <a:srgbClr val="003366"/>
                </a:solidFill>
                <a:latin typeface="Times New Roman" pitchFamily="18" charset="0"/>
                <a:ea typeface="Calibri" pitchFamily="34" charset="0"/>
                <a:cs typeface="Times New Roman" pitchFamily="18" charset="0"/>
              </a:rPr>
              <a:t>. Middle school students at Mount </a:t>
            </a:r>
            <a:r>
              <a:rPr lang="en-US" sz="1600" i="0" dirty="0" err="1" smtClean="0" bmk="_Toc257976495">
                <a:solidFill>
                  <a:srgbClr val="003366"/>
                </a:solidFill>
                <a:latin typeface="Times New Roman" pitchFamily="18" charset="0"/>
                <a:ea typeface="Calibri" pitchFamily="34" charset="0"/>
                <a:cs typeface="Times New Roman" pitchFamily="18" charset="0"/>
              </a:rPr>
              <a:t>Elden</a:t>
            </a:r>
            <a:r>
              <a:rPr lang="en-US" sz="1600" i="0" dirty="0" smtClean="0" bmk="_Toc257976495">
                <a:solidFill>
                  <a:srgbClr val="003366"/>
                </a:solidFill>
                <a:latin typeface="Times New Roman" pitchFamily="18" charset="0"/>
                <a:ea typeface="Calibri" pitchFamily="34" charset="0"/>
                <a:cs typeface="Times New Roman" pitchFamily="18" charset="0"/>
              </a:rPr>
              <a:t> Middle School working on building their bicycle generator in the STEM club, Spring 2013. </a:t>
            </a:r>
          </a:p>
        </p:txBody>
      </p:sp>
      <p:sp>
        <p:nvSpPr>
          <p:cNvPr id="59" name="Content Placeholder 3"/>
          <p:cNvSpPr txBox="1">
            <a:spLocks/>
          </p:cNvSpPr>
          <p:nvPr/>
        </p:nvSpPr>
        <p:spPr>
          <a:xfrm>
            <a:off x="360836" y="27885054"/>
            <a:ext cx="7852834" cy="5414347"/>
          </a:xfrm>
          <a:prstGeom prst="rect">
            <a:avLst/>
          </a:prstGeom>
        </p:spPr>
        <p:txBody>
          <a:bodyPr/>
          <a:lstStyle/>
          <a:p>
            <a:pPr marL="478947" indent="-478947" algn="l" defTabSz="4179905">
              <a:spcBef>
                <a:spcPct val="20000"/>
              </a:spcBef>
              <a:defRPr/>
            </a:pPr>
            <a:r>
              <a:rPr lang="en-US" sz="5400" i="0" kern="0" dirty="0" smtClean="0">
                <a:solidFill>
                  <a:srgbClr val="003366"/>
                </a:solidFill>
                <a:latin typeface="+mn-lt"/>
              </a:rPr>
              <a:t>Lessons Learned</a:t>
            </a:r>
          </a:p>
          <a:p>
            <a:pPr algn="l"/>
            <a:r>
              <a:rPr lang="en-US" sz="2400" b="0" i="0" dirty="0" smtClean="0">
                <a:solidFill>
                  <a:srgbClr val="003366"/>
                </a:solidFill>
                <a:latin typeface="+mj-lt"/>
              </a:rPr>
              <a:t>The key challenges of the Wind for Schools project included:</a:t>
            </a:r>
            <a:br>
              <a:rPr lang="en-US" sz="2400" b="0" i="0" dirty="0" smtClean="0">
                <a:solidFill>
                  <a:srgbClr val="003366"/>
                </a:solidFill>
                <a:latin typeface="+mj-lt"/>
              </a:rPr>
            </a:br>
            <a:r>
              <a:rPr lang="en-US" sz="2400" b="0" i="0" dirty="0" smtClean="0">
                <a:solidFill>
                  <a:srgbClr val="003366"/>
                </a:solidFill>
                <a:latin typeface="+mj-lt"/>
              </a:rPr>
              <a:t> </a:t>
            </a:r>
          </a:p>
          <a:p>
            <a:pPr marL="342900" indent="-342900" algn="l">
              <a:buFont typeface="Arial" panose="020B0604020202020204" pitchFamily="34" charset="0"/>
              <a:buChar char="•"/>
            </a:pPr>
            <a:r>
              <a:rPr lang="en-US" sz="2400" b="0" i="0" dirty="0" smtClean="0">
                <a:solidFill>
                  <a:srgbClr val="003366"/>
                </a:solidFill>
                <a:latin typeface="+mj-lt"/>
              </a:rPr>
              <a:t>performing </a:t>
            </a:r>
            <a:r>
              <a:rPr lang="en-US" sz="2400" b="0" i="0" dirty="0">
                <a:solidFill>
                  <a:srgbClr val="003366"/>
                </a:solidFill>
                <a:latin typeface="+mj-lt"/>
              </a:rPr>
              <a:t>education statewide with college students</a:t>
            </a:r>
            <a:r>
              <a:rPr lang="en-US" sz="2400" b="0" i="0" dirty="0" smtClean="0">
                <a:solidFill>
                  <a:srgbClr val="003366"/>
                </a:solidFill>
                <a:latin typeface="+mj-lt"/>
              </a:rPr>
              <a:t>;</a:t>
            </a:r>
          </a:p>
          <a:p>
            <a:pPr marL="342900" indent="-342900" algn="l">
              <a:buFont typeface="Arial" panose="020B0604020202020204" pitchFamily="34" charset="0"/>
              <a:buChar char="•"/>
            </a:pPr>
            <a:r>
              <a:rPr lang="en-US" sz="2400" b="0" i="0" dirty="0" smtClean="0">
                <a:solidFill>
                  <a:srgbClr val="003366"/>
                </a:solidFill>
                <a:latin typeface="+mj-lt"/>
              </a:rPr>
              <a:t>obtaining </a:t>
            </a:r>
            <a:r>
              <a:rPr lang="en-US" sz="2400" b="0" i="0" dirty="0">
                <a:solidFill>
                  <a:srgbClr val="003366"/>
                </a:solidFill>
                <a:latin typeface="+mj-lt"/>
              </a:rPr>
              <a:t>funding for staff time; and </a:t>
            </a:r>
            <a:endParaRPr lang="en-US" sz="2400" b="0" i="0" dirty="0" smtClean="0">
              <a:solidFill>
                <a:srgbClr val="003366"/>
              </a:solidFill>
              <a:latin typeface="+mj-lt"/>
            </a:endParaRPr>
          </a:p>
          <a:p>
            <a:pPr marL="342900" indent="-342900" algn="l">
              <a:buFont typeface="Arial" panose="020B0604020202020204" pitchFamily="34" charset="0"/>
              <a:buChar char="•"/>
            </a:pPr>
            <a:r>
              <a:rPr lang="en-US" sz="2400" b="0" i="0" dirty="0" smtClean="0">
                <a:solidFill>
                  <a:srgbClr val="003366"/>
                </a:solidFill>
                <a:latin typeface="+mj-lt"/>
              </a:rPr>
              <a:t>getting </a:t>
            </a:r>
            <a:r>
              <a:rPr lang="en-US" sz="2400" b="0" i="0" dirty="0">
                <a:solidFill>
                  <a:srgbClr val="003366"/>
                </a:solidFill>
                <a:latin typeface="+mj-lt"/>
              </a:rPr>
              <a:t>teachers comfortable performing lessons independently. </a:t>
            </a:r>
            <a:r>
              <a:rPr lang="en-US" sz="2400" b="0" i="0" dirty="0" smtClean="0">
                <a:solidFill>
                  <a:srgbClr val="003366"/>
                </a:solidFill>
                <a:latin typeface="+mj-lt"/>
              </a:rPr>
              <a:t/>
            </a:r>
            <a:br>
              <a:rPr lang="en-US" sz="2400" b="0" i="0" dirty="0" smtClean="0">
                <a:solidFill>
                  <a:srgbClr val="003366"/>
                </a:solidFill>
                <a:latin typeface="+mj-lt"/>
              </a:rPr>
            </a:br>
            <a:endParaRPr lang="en-US" sz="2400" b="0" i="0" dirty="0" smtClean="0">
              <a:solidFill>
                <a:srgbClr val="003366"/>
              </a:solidFill>
              <a:latin typeface="+mj-lt"/>
            </a:endParaRPr>
          </a:p>
          <a:p>
            <a:pPr algn="l"/>
            <a:r>
              <a:rPr lang="en-US" sz="2400" b="0" i="0" dirty="0" smtClean="0">
                <a:solidFill>
                  <a:srgbClr val="003366"/>
                </a:solidFill>
                <a:latin typeface="+mj-lt"/>
              </a:rPr>
              <a:t>By being creative in program development, utilizing the flexibility of the existing Wind for Schools structure, tapping into the wealth of existing resources for teachers, and reaching out to industry partners, the team was able to develop </a:t>
            </a:r>
            <a:r>
              <a:rPr lang="en-US" sz="2400" b="0" dirty="0" smtClean="0">
                <a:solidFill>
                  <a:srgbClr val="003366"/>
                </a:solidFill>
                <a:latin typeface="+mj-lt"/>
              </a:rPr>
              <a:t>methods for success </a:t>
            </a:r>
            <a:r>
              <a:rPr lang="en-US" sz="2400" b="0" i="0" dirty="0" smtClean="0">
                <a:solidFill>
                  <a:srgbClr val="003366"/>
                </a:solidFill>
                <a:latin typeface="+mj-lt"/>
              </a:rPr>
              <a:t>to overcome these challenges. </a:t>
            </a:r>
          </a:p>
          <a:p>
            <a:pPr marL="478947" lvl="0" indent="-478947" algn="l" defTabSz="4179905">
              <a:spcBef>
                <a:spcPct val="20000"/>
              </a:spcBef>
              <a:defRPr/>
            </a:pPr>
            <a:endParaRPr lang="en-US" sz="2000" dirty="0" smtClean="0"/>
          </a:p>
          <a:p>
            <a:pPr marL="478947" lvl="0" indent="-478947" algn="l" defTabSz="4179905">
              <a:spcBef>
                <a:spcPct val="20000"/>
              </a:spcBef>
              <a:defRPr/>
            </a:pPr>
            <a:endParaRPr lang="en-US" sz="2000" i="0" dirty="0">
              <a:solidFill>
                <a:srgbClr val="003366"/>
              </a:solidFill>
              <a:latin typeface="+mn-lt"/>
            </a:endParaRPr>
          </a:p>
        </p:txBody>
      </p:sp>
      <p:sp>
        <p:nvSpPr>
          <p:cNvPr id="60" name="Rectangle 59"/>
          <p:cNvSpPr/>
          <p:nvPr/>
        </p:nvSpPr>
        <p:spPr>
          <a:xfrm>
            <a:off x="81135" y="16120061"/>
            <a:ext cx="6807200" cy="2585323"/>
          </a:xfrm>
          <a:prstGeom prst="rect">
            <a:avLst/>
          </a:prstGeom>
        </p:spPr>
        <p:txBody>
          <a:bodyPr wrap="square">
            <a:spAutoFit/>
          </a:bodyPr>
          <a:lstStyle/>
          <a:p>
            <a:pPr algn="l"/>
            <a:r>
              <a:rPr lang="en-US" sz="5400" i="0" kern="0" dirty="0" smtClean="0">
                <a:solidFill>
                  <a:srgbClr val="003366"/>
                </a:solidFill>
                <a:latin typeface="+mj-lt"/>
              </a:rPr>
              <a:t>Program Results</a:t>
            </a:r>
            <a:endParaRPr lang="en-US" sz="5400" i="0" kern="0" dirty="0">
              <a:solidFill>
                <a:srgbClr val="003366"/>
              </a:solidFill>
              <a:latin typeface="+mj-lt"/>
            </a:endParaRPr>
          </a:p>
          <a:p>
            <a:pPr lvl="0" algn="l"/>
            <a:endParaRPr lang="en-US" sz="5400" i="0" kern="0" dirty="0" smtClean="0">
              <a:solidFill>
                <a:srgbClr val="003366"/>
              </a:solidFill>
              <a:latin typeface="+mj-lt"/>
            </a:endParaRPr>
          </a:p>
          <a:p>
            <a:pPr lvl="0" algn="l"/>
            <a:endParaRPr lang="en-US" sz="5400" i="0" kern="0" dirty="0">
              <a:solidFill>
                <a:srgbClr val="003366"/>
              </a:solidFill>
              <a:latin typeface="+mj-lt"/>
            </a:endParaRPr>
          </a:p>
        </p:txBody>
      </p:sp>
      <p:pic>
        <p:nvPicPr>
          <p:cNvPr id="28" name="f183e238-beb0-4227-b060-38c4ed481e57" descr="cid:A538A95B-1502-48DB-B494-9DAE2298288D"/>
          <p:cNvPicPr/>
          <p:nvPr/>
        </p:nvPicPr>
        <p:blipFill>
          <a:blip r:embed="rId3" r:link="rId4" cstate="print"/>
          <a:srcRect/>
          <a:stretch>
            <a:fillRect/>
          </a:stretch>
        </p:blipFill>
        <p:spPr bwMode="auto">
          <a:xfrm>
            <a:off x="11830050" y="9211794"/>
            <a:ext cx="4345512" cy="5529882"/>
          </a:xfrm>
          <a:prstGeom prst="rect">
            <a:avLst/>
          </a:prstGeom>
          <a:noFill/>
          <a:ln w="9525">
            <a:noFill/>
            <a:miter lim="800000"/>
            <a:headEnd/>
            <a:tailEnd/>
          </a:ln>
        </p:spPr>
      </p:pic>
      <p:pic>
        <p:nvPicPr>
          <p:cNvPr id="29" name="Picture 28" descr="IMG_3524.jpg"/>
          <p:cNvPicPr/>
          <p:nvPr/>
        </p:nvPicPr>
        <p:blipFill>
          <a:blip r:embed="rId5" cstate="print"/>
          <a:stretch>
            <a:fillRect/>
          </a:stretch>
        </p:blipFill>
        <p:spPr>
          <a:xfrm>
            <a:off x="16809513" y="22517101"/>
            <a:ext cx="15814247" cy="4463808"/>
          </a:xfrm>
          <a:prstGeom prst="rect">
            <a:avLst/>
          </a:prstGeom>
        </p:spPr>
      </p:pic>
      <p:sp>
        <p:nvSpPr>
          <p:cNvPr id="7" name="Rectangle 1"/>
          <p:cNvSpPr>
            <a:spLocks noChangeArrowheads="1"/>
          </p:cNvSpPr>
          <p:nvPr/>
        </p:nvSpPr>
        <p:spPr bwMode="auto">
          <a:xfrm>
            <a:off x="5846467" y="15334754"/>
            <a:ext cx="7603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2624138" algn="l"/>
              </a:tabLst>
              <a:defRPr>
                <a:solidFill>
                  <a:schemeClr val="tx1"/>
                </a:solidFill>
                <a:latin typeface="Arial" pitchFamily="34" charset="0"/>
                <a:cs typeface="Arial" pitchFamily="34" charset="0"/>
              </a:defRPr>
            </a:lvl1pPr>
            <a:lvl2pPr marL="457200" algn="l">
              <a:tabLst>
                <a:tab pos="2624138" algn="l"/>
              </a:tabLst>
              <a:defRPr>
                <a:solidFill>
                  <a:schemeClr val="tx1"/>
                </a:solidFill>
                <a:latin typeface="Arial" pitchFamily="34" charset="0"/>
                <a:cs typeface="Arial" pitchFamily="34" charset="0"/>
              </a:defRPr>
            </a:lvl2pPr>
            <a:lvl3pPr marL="914400" algn="l">
              <a:tabLst>
                <a:tab pos="2624138" algn="l"/>
              </a:tabLst>
              <a:defRPr>
                <a:solidFill>
                  <a:schemeClr val="tx1"/>
                </a:solidFill>
                <a:latin typeface="Arial" pitchFamily="34" charset="0"/>
                <a:cs typeface="Arial" pitchFamily="34" charset="0"/>
              </a:defRPr>
            </a:lvl3pPr>
            <a:lvl4pPr marL="1371600" algn="l">
              <a:tabLst>
                <a:tab pos="2624138" algn="l"/>
              </a:tabLst>
              <a:defRPr>
                <a:solidFill>
                  <a:schemeClr val="tx1"/>
                </a:solidFill>
                <a:latin typeface="Arial" pitchFamily="34" charset="0"/>
                <a:cs typeface="Arial" pitchFamily="34" charset="0"/>
              </a:defRPr>
            </a:lvl4pPr>
            <a:lvl5pPr marL="1828800" algn="l">
              <a:tabLst>
                <a:tab pos="2624138" algn="l"/>
              </a:tabLst>
              <a:defRPr>
                <a:solidFill>
                  <a:schemeClr val="tx1"/>
                </a:solidFill>
                <a:latin typeface="Arial" pitchFamily="34" charset="0"/>
                <a:cs typeface="Arial" pitchFamily="34" charset="0"/>
              </a:defRPr>
            </a:lvl5pPr>
            <a:lvl6pPr marL="2286000" fontAlgn="base">
              <a:spcBef>
                <a:spcPct val="0"/>
              </a:spcBef>
              <a:spcAft>
                <a:spcPct val="0"/>
              </a:spcAft>
              <a:tabLst>
                <a:tab pos="2624138" algn="l"/>
              </a:tabLst>
              <a:defRPr>
                <a:solidFill>
                  <a:schemeClr val="tx1"/>
                </a:solidFill>
                <a:latin typeface="Arial" pitchFamily="34" charset="0"/>
                <a:cs typeface="Arial" pitchFamily="34" charset="0"/>
              </a:defRPr>
            </a:lvl6pPr>
            <a:lvl7pPr marL="2743200" fontAlgn="base">
              <a:spcBef>
                <a:spcPct val="0"/>
              </a:spcBef>
              <a:spcAft>
                <a:spcPct val="0"/>
              </a:spcAft>
              <a:tabLst>
                <a:tab pos="2624138" algn="l"/>
              </a:tabLst>
              <a:defRPr>
                <a:solidFill>
                  <a:schemeClr val="tx1"/>
                </a:solidFill>
                <a:latin typeface="Arial" pitchFamily="34" charset="0"/>
                <a:cs typeface="Arial" pitchFamily="34" charset="0"/>
              </a:defRPr>
            </a:lvl7pPr>
            <a:lvl8pPr marL="3200400" fontAlgn="base">
              <a:spcBef>
                <a:spcPct val="0"/>
              </a:spcBef>
              <a:spcAft>
                <a:spcPct val="0"/>
              </a:spcAft>
              <a:tabLst>
                <a:tab pos="2624138" algn="l"/>
              </a:tabLst>
              <a:defRPr>
                <a:solidFill>
                  <a:schemeClr val="tx1"/>
                </a:solidFill>
                <a:latin typeface="Arial" pitchFamily="34" charset="0"/>
                <a:cs typeface="Arial" pitchFamily="34" charset="0"/>
              </a:defRPr>
            </a:lvl8pPr>
            <a:lvl9pPr marL="3657600" fontAlgn="base">
              <a:spcBef>
                <a:spcPct val="0"/>
              </a:spcBef>
              <a:spcAft>
                <a:spcPct val="0"/>
              </a:spcAft>
              <a:tabLst>
                <a:tab pos="262413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624138" algn="l"/>
              </a:tabLst>
            </a:pPr>
            <a:r>
              <a:rPr kumimoji="0" lang="en-US" altLang="en-US" sz="1600" b="1" i="0" u="none" strike="noStrike" cap="none" normalizeH="0" baseline="0" dirty="0" smtClean="0">
                <a:ln>
                  <a:noFill/>
                </a:ln>
                <a:solidFill>
                  <a:srgbClr val="1F497D"/>
                </a:solidFill>
                <a:effectLst/>
                <a:latin typeface="+mj-lt"/>
                <a:ea typeface="Calibri" pitchFamily="34" charset="0"/>
                <a:cs typeface="Times New Roman" pitchFamily="18" charset="0"/>
              </a:rPr>
              <a:t>Table 1. </a:t>
            </a:r>
            <a:r>
              <a:rPr lang="en-US" altLang="en-US" sz="1600" i="0" dirty="0" smtClean="0">
                <a:solidFill>
                  <a:srgbClr val="1F497D"/>
                </a:solidFill>
                <a:latin typeface="+mj-lt"/>
                <a:ea typeface="Calibri" pitchFamily="34" charset="0"/>
                <a:cs typeface="Times New Roman" pitchFamily="18" charset="0"/>
              </a:rPr>
              <a:t>Wind for Schools three-year </a:t>
            </a:r>
            <a:r>
              <a:rPr lang="en-US" altLang="en-US" sz="1600" i="0" dirty="0" smtClean="0">
                <a:solidFill>
                  <a:srgbClr val="003366"/>
                </a:solidFill>
                <a:latin typeface="+mj-lt"/>
                <a:ea typeface="Calibri" pitchFamily="34" charset="0"/>
                <a:cs typeface="Times New Roman" pitchFamily="18" charset="0"/>
              </a:rPr>
              <a:t>program</a:t>
            </a:r>
            <a:r>
              <a:rPr kumimoji="0" lang="en-US" altLang="en-US" sz="1600" b="1" i="0" u="none" strike="noStrike" cap="none" normalizeH="0" baseline="0" dirty="0" smtClean="0">
                <a:ln>
                  <a:noFill/>
                </a:ln>
                <a:solidFill>
                  <a:srgbClr val="1F497D"/>
                </a:solidFill>
                <a:effectLst/>
                <a:latin typeface="+mj-lt"/>
                <a:ea typeface="Calibri" pitchFamily="34" charset="0"/>
                <a:cs typeface="Times New Roman" pitchFamily="18" charset="0"/>
              </a:rPr>
              <a:t> activity </a:t>
            </a:r>
            <a:r>
              <a:rPr lang="en-US" altLang="en-US" sz="1600" i="0" dirty="0">
                <a:solidFill>
                  <a:srgbClr val="1F497D"/>
                </a:solidFill>
                <a:latin typeface="+mj-lt"/>
                <a:ea typeface="Calibri" pitchFamily="34" charset="0"/>
                <a:cs typeface="Times New Roman" pitchFamily="18" charset="0"/>
              </a:rPr>
              <a:t>s</a:t>
            </a:r>
            <a:r>
              <a:rPr kumimoji="0" lang="en-US" altLang="en-US" sz="1600" b="1" i="0" u="none" strike="noStrike" cap="none" normalizeH="0" baseline="0" dirty="0" smtClean="0">
                <a:ln>
                  <a:noFill/>
                </a:ln>
                <a:solidFill>
                  <a:srgbClr val="1F497D"/>
                </a:solidFill>
                <a:effectLst/>
                <a:latin typeface="+mj-lt"/>
                <a:ea typeface="Calibri" pitchFamily="34" charset="0"/>
                <a:cs typeface="Times New Roman" pitchFamily="18" charset="0"/>
              </a:rPr>
              <a:t>ummary by impact numbers.</a:t>
            </a:r>
            <a:endParaRPr kumimoji="0" lang="en-US" altLang="en-US" sz="1600" b="0" i="0" u="none" strike="noStrike" cap="none" normalizeH="0" baseline="0" dirty="0" smtClean="0">
              <a:ln>
                <a:noFill/>
              </a:ln>
              <a:solidFill>
                <a:schemeClr val="tx1"/>
              </a:solidFill>
              <a:effectLst/>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502406391"/>
              </p:ext>
            </p:extLst>
          </p:nvPr>
        </p:nvGraphicFramePr>
        <p:xfrm>
          <a:off x="5846467" y="15732631"/>
          <a:ext cx="10329095" cy="6543675"/>
        </p:xfrm>
        <a:graphic>
          <a:graphicData uri="http://schemas.openxmlformats.org/drawingml/2006/table">
            <a:tbl>
              <a:tblPr>
                <a:tableStyleId>{5C22544A-7EE6-4342-B048-85BDC9FD1C3A}</a:tableStyleId>
              </a:tblPr>
              <a:tblGrid>
                <a:gridCol w="8323963"/>
                <a:gridCol w="2005132"/>
              </a:tblGrid>
              <a:tr h="190500">
                <a:tc>
                  <a:txBody>
                    <a:bodyPr/>
                    <a:lstStyle/>
                    <a:p>
                      <a:pPr algn="ctr" fontAlgn="ctr"/>
                      <a:r>
                        <a:rPr lang="en-US" sz="2800" b="1" u="none" strike="noStrike" dirty="0">
                          <a:effectLst/>
                        </a:rPr>
                        <a:t>Program area</a:t>
                      </a:r>
                      <a:endParaRPr lang="en-US" sz="2800" b="1" i="0" u="none" strike="noStrike" dirty="0">
                        <a:solidFill>
                          <a:srgbClr val="FFFFFF"/>
                        </a:solidFill>
                        <a:effectLst/>
                        <a:latin typeface="Times New Roman"/>
                      </a:endParaRPr>
                    </a:p>
                  </a:txBody>
                  <a:tcPr marL="9525" marR="9525" marT="9525" marB="0" anchor="ctr"/>
                </a:tc>
                <a:tc>
                  <a:txBody>
                    <a:bodyPr/>
                    <a:lstStyle/>
                    <a:p>
                      <a:pPr algn="ctr" fontAlgn="ctr"/>
                      <a:r>
                        <a:rPr lang="en-US" sz="2800" b="1" u="none" strike="noStrike" dirty="0">
                          <a:effectLst/>
                        </a:rPr>
                        <a:t>Impacts</a:t>
                      </a:r>
                      <a:endParaRPr lang="en-US" sz="2800" b="1" i="0" u="none" strike="noStrike" dirty="0">
                        <a:solidFill>
                          <a:srgbClr val="FFFFFF"/>
                        </a:solidFill>
                        <a:effectLst/>
                        <a:latin typeface="Times New Roman"/>
                      </a:endParaRPr>
                    </a:p>
                  </a:txBody>
                  <a:tcPr marL="9525" marR="9525" marT="9525" marB="0" anchor="ctr"/>
                </a:tc>
              </a:tr>
              <a:tr h="190500">
                <a:tc>
                  <a:txBody>
                    <a:bodyPr/>
                    <a:lstStyle/>
                    <a:p>
                      <a:pPr algn="l" fontAlgn="ctr"/>
                      <a:r>
                        <a:rPr lang="en-US" sz="2800" u="none" strike="noStrike" dirty="0" smtClean="0">
                          <a:effectLst/>
                        </a:rPr>
                        <a:t>Partner schools (installations and lessons in class)</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a:effectLst/>
                        </a:rPr>
                        <a:t>39</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dirty="0">
                          <a:effectLst/>
                        </a:rPr>
                        <a:t>Wind </a:t>
                      </a:r>
                      <a:r>
                        <a:rPr lang="en-US" sz="2800" u="none" strike="noStrike" dirty="0" smtClean="0">
                          <a:effectLst/>
                        </a:rPr>
                        <a:t>turbines installed</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a:effectLst/>
                        </a:rPr>
                        <a:t>16</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dirty="0">
                          <a:effectLst/>
                        </a:rPr>
                        <a:t>Weather </a:t>
                      </a:r>
                      <a:r>
                        <a:rPr lang="en-US" sz="2800" u="none" strike="noStrike" dirty="0" smtClean="0">
                          <a:effectLst/>
                        </a:rPr>
                        <a:t>station installed</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a:effectLst/>
                        </a:rPr>
                        <a:t>1</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dirty="0">
                          <a:effectLst/>
                        </a:rPr>
                        <a:t>PV </a:t>
                      </a:r>
                      <a:r>
                        <a:rPr lang="en-US" sz="2800" u="none" strike="noStrike" dirty="0" smtClean="0">
                          <a:effectLst/>
                        </a:rPr>
                        <a:t>arrays installed</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a:effectLst/>
                        </a:rPr>
                        <a:t>3</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dirty="0">
                          <a:effectLst/>
                        </a:rPr>
                        <a:t>Participation at special public events or events at NAU</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a:effectLst/>
                        </a:rPr>
                        <a:t>2341</a:t>
                      </a:r>
                      <a:endParaRPr lang="en-US" sz="2800" b="1" i="0" u="none" strike="noStrike">
                        <a:solidFill>
                          <a:srgbClr val="000000"/>
                        </a:solidFill>
                        <a:effectLst/>
                        <a:latin typeface="Times New Roman"/>
                      </a:endParaRPr>
                    </a:p>
                  </a:txBody>
                  <a:tcPr marL="9525" marR="9525" marT="9525" marB="0" anchor="b"/>
                </a:tc>
              </a:tr>
              <a:tr h="381000">
                <a:tc>
                  <a:txBody>
                    <a:bodyPr/>
                    <a:lstStyle/>
                    <a:p>
                      <a:pPr algn="l" fontAlgn="ctr"/>
                      <a:r>
                        <a:rPr lang="en-US" sz="2800" u="none" strike="noStrike" dirty="0">
                          <a:effectLst/>
                        </a:rPr>
                        <a:t>Students employed at NAU or </a:t>
                      </a:r>
                      <a:r>
                        <a:rPr lang="en-US" sz="2800" u="none" strike="noStrike" dirty="0" smtClean="0">
                          <a:effectLst/>
                        </a:rPr>
                        <a:t>volunteers </a:t>
                      </a:r>
                      <a:r>
                        <a:rPr lang="en-US" sz="2800" u="none" strike="noStrike" dirty="0">
                          <a:effectLst/>
                        </a:rPr>
                        <a:t>for NAU credit</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a:effectLst/>
                        </a:rPr>
                        <a:t>19</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dirty="0">
                          <a:effectLst/>
                        </a:rPr>
                        <a:t>NAU students in wind-related classes</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dirty="0">
                          <a:effectLst/>
                        </a:rPr>
                        <a:t>465</a:t>
                      </a:r>
                      <a:endParaRPr lang="en-US" sz="2800" b="1" i="0" u="none" strike="noStrike" dirty="0">
                        <a:solidFill>
                          <a:srgbClr val="000000"/>
                        </a:solidFill>
                        <a:effectLst/>
                        <a:latin typeface="Times New Roman"/>
                      </a:endParaRPr>
                    </a:p>
                  </a:txBody>
                  <a:tcPr marL="9525" marR="9525" marT="9525" marB="0" anchor="b"/>
                </a:tc>
              </a:tr>
              <a:tr h="190500">
                <a:tc>
                  <a:txBody>
                    <a:bodyPr/>
                    <a:lstStyle/>
                    <a:p>
                      <a:pPr algn="l" fontAlgn="ctr"/>
                      <a:r>
                        <a:rPr lang="en-US" sz="2800" u="none" strike="noStrike">
                          <a:effectLst/>
                        </a:rPr>
                        <a:t>Presentations/special projects in NAU classes</a:t>
                      </a:r>
                      <a:endParaRPr lang="en-US" sz="2800" b="0" i="0" u="none" strike="noStrike">
                        <a:solidFill>
                          <a:srgbClr val="000000"/>
                        </a:solidFill>
                        <a:effectLst/>
                        <a:latin typeface="Times New Roman"/>
                      </a:endParaRPr>
                    </a:p>
                  </a:txBody>
                  <a:tcPr marL="9525" marR="9525" marT="9525" marB="0" anchor="ctr"/>
                </a:tc>
                <a:tc>
                  <a:txBody>
                    <a:bodyPr/>
                    <a:lstStyle/>
                    <a:p>
                      <a:pPr algn="ctr" fontAlgn="b"/>
                      <a:r>
                        <a:rPr lang="en-US" sz="2800" u="none" strike="noStrike">
                          <a:effectLst/>
                        </a:rPr>
                        <a:t>22</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dirty="0">
                          <a:effectLst/>
                        </a:rPr>
                        <a:t>Students at presentations/projects in NAU classes</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a:effectLst/>
                        </a:rPr>
                        <a:t>556</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a:effectLst/>
                        </a:rPr>
                        <a:t>K-12 students impacted by direct education activities</a:t>
                      </a:r>
                      <a:endParaRPr lang="en-US" sz="2800" b="0" i="0" u="none" strike="noStrike">
                        <a:solidFill>
                          <a:srgbClr val="000000"/>
                        </a:solidFill>
                        <a:effectLst/>
                        <a:latin typeface="Times New Roman"/>
                      </a:endParaRPr>
                    </a:p>
                  </a:txBody>
                  <a:tcPr marL="9525" marR="9525" marT="9525" marB="0" anchor="ctr"/>
                </a:tc>
                <a:tc>
                  <a:txBody>
                    <a:bodyPr/>
                    <a:lstStyle/>
                    <a:p>
                      <a:pPr algn="ctr" fontAlgn="b"/>
                      <a:r>
                        <a:rPr lang="en-US" sz="2800" u="none" strike="noStrike">
                          <a:effectLst/>
                        </a:rPr>
                        <a:t>2727</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dirty="0">
                          <a:effectLst/>
                        </a:rPr>
                        <a:t>Teacher workshops</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a:effectLst/>
                        </a:rPr>
                        <a:t>20</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a:effectLst/>
                        </a:rPr>
                        <a:t>Teachers trained at workshops</a:t>
                      </a:r>
                      <a:endParaRPr lang="en-US" sz="2800" b="0" i="0" u="none" strike="noStrike">
                        <a:solidFill>
                          <a:srgbClr val="000000"/>
                        </a:solidFill>
                        <a:effectLst/>
                        <a:latin typeface="Times New Roman"/>
                      </a:endParaRPr>
                    </a:p>
                  </a:txBody>
                  <a:tcPr marL="9525" marR="9525" marT="9525" marB="0" anchor="ctr"/>
                </a:tc>
                <a:tc>
                  <a:txBody>
                    <a:bodyPr/>
                    <a:lstStyle/>
                    <a:p>
                      <a:pPr algn="ctr" fontAlgn="b"/>
                      <a:r>
                        <a:rPr lang="en-US" sz="2800" u="none" strike="noStrike">
                          <a:effectLst/>
                        </a:rPr>
                        <a:t>288</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a:effectLst/>
                        </a:rPr>
                        <a:t>Media coverage (print, radio, TV)</a:t>
                      </a:r>
                      <a:endParaRPr lang="en-US" sz="2800" b="0" i="0" u="none" strike="noStrike">
                        <a:solidFill>
                          <a:srgbClr val="000000"/>
                        </a:solidFill>
                        <a:effectLst/>
                        <a:latin typeface="Times New Roman"/>
                      </a:endParaRPr>
                    </a:p>
                  </a:txBody>
                  <a:tcPr marL="9525" marR="9525" marT="9525" marB="0" anchor="ctr"/>
                </a:tc>
                <a:tc>
                  <a:txBody>
                    <a:bodyPr/>
                    <a:lstStyle/>
                    <a:p>
                      <a:pPr algn="ctr" fontAlgn="b"/>
                      <a:r>
                        <a:rPr lang="en-US" sz="2800" u="none" strike="noStrike">
                          <a:effectLst/>
                        </a:rPr>
                        <a:t>44 stories</a:t>
                      </a:r>
                      <a:endParaRPr lang="en-US" sz="2800" b="1" i="0" u="none" strike="noStrike">
                        <a:solidFill>
                          <a:srgbClr val="000000"/>
                        </a:solidFill>
                        <a:effectLst/>
                        <a:latin typeface="Times New Roman"/>
                      </a:endParaRPr>
                    </a:p>
                  </a:txBody>
                  <a:tcPr marL="9525" marR="9525" marT="9525" marB="0" anchor="b"/>
                </a:tc>
              </a:tr>
              <a:tr h="190500">
                <a:tc>
                  <a:txBody>
                    <a:bodyPr/>
                    <a:lstStyle/>
                    <a:p>
                      <a:pPr algn="l" fontAlgn="ctr"/>
                      <a:r>
                        <a:rPr lang="en-US" sz="2800" u="none" strike="noStrike" dirty="0">
                          <a:effectLst/>
                        </a:rPr>
                        <a:t>Total program funding obtained</a:t>
                      </a:r>
                      <a:endParaRPr lang="en-US" sz="2800" b="0" i="0" u="none" strike="noStrike" dirty="0">
                        <a:solidFill>
                          <a:srgbClr val="000000"/>
                        </a:solidFill>
                        <a:effectLst/>
                        <a:latin typeface="Times New Roman"/>
                      </a:endParaRPr>
                    </a:p>
                  </a:txBody>
                  <a:tcPr marL="9525" marR="9525" marT="9525" marB="0" anchor="ctr"/>
                </a:tc>
                <a:tc>
                  <a:txBody>
                    <a:bodyPr/>
                    <a:lstStyle/>
                    <a:p>
                      <a:pPr algn="ctr" fontAlgn="b"/>
                      <a:r>
                        <a:rPr lang="en-US" sz="2800" u="none" strike="noStrike" dirty="0">
                          <a:effectLst/>
                        </a:rPr>
                        <a:t>$776,000 </a:t>
                      </a:r>
                      <a:endParaRPr lang="en-US" sz="2800" b="1" i="0" u="none" strike="noStrike" dirty="0">
                        <a:solidFill>
                          <a:srgbClr val="000000"/>
                        </a:solidFill>
                        <a:effectLst/>
                        <a:latin typeface="Times New Roman"/>
                      </a:endParaRPr>
                    </a:p>
                  </a:txBody>
                  <a:tcPr marL="9525" marR="9525" marT="9525" marB="0" anchor="b"/>
                </a:tc>
              </a:tr>
            </a:tbl>
          </a:graphicData>
        </a:graphic>
      </p:graphicFrame>
      <p:pic>
        <p:nvPicPr>
          <p:cNvPr id="34" name="Picture 33" descr="C:\Documents and Settings\kew85\Local Settings\Temporary Internet Files\Content.Word\photo.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835" y="22800231"/>
            <a:ext cx="6107941" cy="4582886"/>
          </a:xfrm>
          <a:prstGeom prst="rect">
            <a:avLst/>
          </a:prstGeom>
          <a:noFill/>
          <a:ln>
            <a:noFill/>
          </a:ln>
        </p:spPr>
      </p:pic>
      <p:pic>
        <p:nvPicPr>
          <p:cNvPr id="35" name="Picture 34"/>
          <p:cNvPicPr/>
          <p:nvPr/>
        </p:nvPicPr>
        <p:blipFill>
          <a:blip r:embed="rId7" cstate="print">
            <a:extLst>
              <a:ext uri="{28A0092B-C50C-407E-A947-70E740481C1C}">
                <a14:useLocalDpi xmlns:a14="http://schemas.microsoft.com/office/drawing/2010/main" val="0"/>
              </a:ext>
            </a:extLst>
          </a:blip>
          <a:stretch>
            <a:fillRect/>
          </a:stretch>
        </p:blipFill>
        <p:spPr>
          <a:xfrm>
            <a:off x="25429374" y="14070544"/>
            <a:ext cx="7026036" cy="4684024"/>
          </a:xfrm>
          <a:prstGeom prst="rect">
            <a:avLst/>
          </a:prstGeom>
        </p:spPr>
      </p:pic>
      <p:pic>
        <p:nvPicPr>
          <p:cNvPr id="36" name="Picture 35"/>
          <p:cNvPicPr/>
          <p:nvPr/>
        </p:nvPicPr>
        <p:blipFill>
          <a:blip r:embed="rId8" cstate="print"/>
          <a:srcRect/>
          <a:stretch>
            <a:fillRect/>
          </a:stretch>
        </p:blipFill>
        <p:spPr bwMode="auto">
          <a:xfrm>
            <a:off x="186973" y="17905284"/>
            <a:ext cx="5402846" cy="3736514"/>
          </a:xfrm>
          <a:prstGeom prst="rect">
            <a:avLst/>
          </a:prstGeom>
          <a:noFill/>
          <a:ln w="9525">
            <a:noFill/>
            <a:miter lim="800000"/>
            <a:headEnd/>
            <a:tailEnd/>
          </a:ln>
        </p:spPr>
      </p:pic>
      <p:sp>
        <p:nvSpPr>
          <p:cNvPr id="5" name="TextBox 4"/>
          <p:cNvSpPr txBox="1"/>
          <p:nvPr/>
        </p:nvSpPr>
        <p:spPr>
          <a:xfrm>
            <a:off x="11506200" y="14839950"/>
            <a:ext cx="4860635" cy="338554"/>
          </a:xfrm>
          <a:prstGeom prst="rect">
            <a:avLst/>
          </a:prstGeom>
          <a:noFill/>
        </p:spPr>
        <p:txBody>
          <a:bodyPr wrap="square" rtlCol="0">
            <a:spAutoFit/>
          </a:bodyPr>
          <a:lstStyle/>
          <a:p>
            <a:r>
              <a:rPr lang="en-US" sz="1600" i="0" dirty="0" smtClean="0">
                <a:solidFill>
                  <a:srgbClr val="003366"/>
                </a:solidFill>
                <a:latin typeface="+mj-lt"/>
              </a:rPr>
              <a:t>Figure 1. </a:t>
            </a:r>
            <a:r>
              <a:rPr lang="en-US" sz="1600" i="0" dirty="0" err="1" smtClean="0">
                <a:solidFill>
                  <a:srgbClr val="003366"/>
                </a:solidFill>
                <a:latin typeface="+mj-lt"/>
              </a:rPr>
              <a:t>Kayenta</a:t>
            </a:r>
            <a:r>
              <a:rPr lang="en-US" sz="1600" i="0" dirty="0" smtClean="0">
                <a:solidFill>
                  <a:srgbClr val="003366"/>
                </a:solidFill>
                <a:latin typeface="+mj-lt"/>
              </a:rPr>
              <a:t> school wind turbine installations</a:t>
            </a:r>
          </a:p>
        </p:txBody>
      </p:sp>
      <p:sp>
        <p:nvSpPr>
          <p:cNvPr id="37" name="Rectangle 15"/>
          <p:cNvSpPr>
            <a:spLocks noChangeArrowheads="1"/>
          </p:cNvSpPr>
          <p:nvPr/>
        </p:nvSpPr>
        <p:spPr bwMode="auto">
          <a:xfrm>
            <a:off x="0" y="21808297"/>
            <a:ext cx="5589819"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Figure </a:t>
            </a:r>
            <a:r>
              <a:rPr lang="en-US" sz="1600" i="0" dirty="0" smtClean="0" bmk="_Toc257976495">
                <a:solidFill>
                  <a:srgbClr val="003366"/>
                </a:solidFill>
                <a:latin typeface="Times New Roman" pitchFamily="18" charset="0"/>
                <a:ea typeface="Calibri" pitchFamily="34" charset="0"/>
                <a:cs typeface="Times New Roman" pitchFamily="18" charset="0"/>
              </a:rPr>
              <a:t>2. Media coverage featured K-12 student engagement</a:t>
            </a:r>
            <a:endParaRPr kumimoji="0" lang="en-US" sz="1800" b="0" i="0" u="none" strike="noStrike" cap="none" normalizeH="0" baseline="0" dirty="0" smtClean="0">
              <a:ln>
                <a:noFill/>
              </a:ln>
              <a:solidFill>
                <a:srgbClr val="003366"/>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40343" y="28078609"/>
            <a:ext cx="7404098" cy="5452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ectangle 15"/>
          <p:cNvSpPr>
            <a:spLocks noChangeArrowheads="1"/>
          </p:cNvSpPr>
          <p:nvPr/>
        </p:nvSpPr>
        <p:spPr bwMode="auto">
          <a:xfrm>
            <a:off x="25070275" y="33645124"/>
            <a:ext cx="7673953"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Figure </a:t>
            </a:r>
            <a:r>
              <a:rPr kumimoji="0" lang="en-US" sz="1600" b="1" i="0" u="none" strike="noStrike" cap="none" normalizeH="0" dirty="0" smtClean="0" bmk="_Toc257976495">
                <a:ln>
                  <a:noFill/>
                </a:ln>
                <a:solidFill>
                  <a:srgbClr val="003366"/>
                </a:solidFill>
                <a:effectLst/>
                <a:latin typeface="Times New Roman" pitchFamily="18" charset="0"/>
                <a:ea typeface="Calibri" pitchFamily="34" charset="0"/>
                <a:cs typeface="Times New Roman" pitchFamily="18" charset="0"/>
              </a:rPr>
              <a:t> 8</a:t>
            </a: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a:t>
            </a:r>
            <a:r>
              <a:rPr kumimoji="0" lang="en-US" sz="1600" b="1" i="0" u="none" strike="noStrike" cap="none" normalizeH="0" dirty="0" smtClean="0" bmk="_Toc257976495">
                <a:ln>
                  <a:noFill/>
                </a:ln>
                <a:solidFill>
                  <a:srgbClr val="003366"/>
                </a:solidFill>
                <a:effectLst/>
                <a:latin typeface="Times New Roman" pitchFamily="18" charset="0"/>
                <a:ea typeface="Calibri" pitchFamily="34" charset="0"/>
                <a:cs typeface="Times New Roman" pitchFamily="18" charset="0"/>
              </a:rPr>
              <a:t> Installations of the Arizona Wind for Schools project as of September 2013.  </a:t>
            </a:r>
            <a:endParaRPr kumimoji="0" lang="en-US" sz="1800" b="0" i="0" u="none" strike="noStrike" cap="none" normalizeH="0" baseline="0" dirty="0" smtClean="0">
              <a:ln>
                <a:noFill/>
              </a:ln>
              <a:solidFill>
                <a:srgbClr val="003366"/>
              </a:solidFill>
              <a:effectLst/>
              <a:latin typeface="Arial" pitchFamily="34" charset="0"/>
              <a:cs typeface="Arial" pitchFamily="34" charset="0"/>
            </a:endParaRPr>
          </a:p>
        </p:txBody>
      </p:sp>
      <p:sp>
        <p:nvSpPr>
          <p:cNvPr id="73" name="Text Placeholder 2"/>
          <p:cNvSpPr txBox="1">
            <a:spLocks/>
          </p:cNvSpPr>
          <p:nvPr/>
        </p:nvSpPr>
        <p:spPr>
          <a:xfrm>
            <a:off x="24071835" y="35901025"/>
            <a:ext cx="8672393" cy="4019116"/>
          </a:xfrm>
          <a:prstGeom prst="rect">
            <a:avLst/>
          </a:prstGeom>
        </p:spPr>
        <p:txBody>
          <a:bodyPr numCol="2"/>
          <a:lstStyle>
            <a:lvl1pPr marL="478947" indent="-478947" algn="l" defTabSz="4179905" rtl="0" fontAlgn="base">
              <a:spcBef>
                <a:spcPct val="20000"/>
              </a:spcBef>
              <a:spcAft>
                <a:spcPct val="0"/>
              </a:spcAft>
              <a:buChar char="•"/>
              <a:defRPr sz="3700" b="1">
                <a:solidFill>
                  <a:srgbClr val="003366"/>
                </a:solidFill>
                <a:latin typeface="+mn-lt"/>
                <a:ea typeface="+mn-ea"/>
                <a:cs typeface="+mn-cs"/>
              </a:defRPr>
            </a:lvl1pPr>
            <a:lvl2pPr marL="1654546" indent="-653110" algn="l" defTabSz="4179905" rtl="0" fontAlgn="base">
              <a:spcBef>
                <a:spcPct val="20000"/>
              </a:spcBef>
              <a:spcAft>
                <a:spcPct val="0"/>
              </a:spcAft>
              <a:buChar char="–"/>
              <a:defRPr sz="3700" b="1">
                <a:solidFill>
                  <a:srgbClr val="003366"/>
                </a:solidFill>
                <a:latin typeface="+mn-lt"/>
              </a:defRPr>
            </a:lvl2pPr>
            <a:lvl3pPr marL="2699522" indent="-609570" algn="l" defTabSz="4179905" rtl="0" fontAlgn="base">
              <a:spcBef>
                <a:spcPct val="20000"/>
              </a:spcBef>
              <a:spcAft>
                <a:spcPct val="0"/>
              </a:spcAft>
              <a:buChar char="•"/>
              <a:defRPr sz="3700" b="1">
                <a:solidFill>
                  <a:srgbClr val="003366"/>
                </a:solidFill>
                <a:latin typeface="+mn-lt"/>
              </a:defRPr>
            </a:lvl3pPr>
            <a:lvl4pPr marL="3744498" indent="-522488" algn="l" defTabSz="4179905" rtl="0" fontAlgn="base">
              <a:spcBef>
                <a:spcPct val="20000"/>
              </a:spcBef>
              <a:spcAft>
                <a:spcPct val="0"/>
              </a:spcAft>
              <a:buChar char="–"/>
              <a:defRPr sz="3700" b="1">
                <a:solidFill>
                  <a:srgbClr val="003366"/>
                </a:solidFill>
                <a:latin typeface="+mn-lt"/>
              </a:defRPr>
            </a:lvl4pPr>
            <a:lvl5pPr marL="4789475" indent="-609570" algn="l" defTabSz="4179905" rtl="0" fontAlgn="base">
              <a:spcBef>
                <a:spcPct val="20000"/>
              </a:spcBef>
              <a:spcAft>
                <a:spcPct val="0"/>
              </a:spcAft>
              <a:buChar char="»"/>
              <a:defRPr sz="3700" b="1">
                <a:solidFill>
                  <a:srgbClr val="003366"/>
                </a:solidFill>
                <a:latin typeface="+mn-lt"/>
              </a:defRPr>
            </a:lvl5pPr>
            <a:lvl6pPr marL="5311963" indent="-609570" algn="l" defTabSz="4179905" rtl="0" fontAlgn="base">
              <a:spcBef>
                <a:spcPct val="20000"/>
              </a:spcBef>
              <a:spcAft>
                <a:spcPct val="0"/>
              </a:spcAft>
              <a:buChar char="»"/>
              <a:defRPr sz="3700" b="1">
                <a:solidFill>
                  <a:srgbClr val="003366"/>
                </a:solidFill>
                <a:latin typeface="+mn-lt"/>
              </a:defRPr>
            </a:lvl6pPr>
            <a:lvl7pPr marL="5834451" indent="-609570" algn="l" defTabSz="4179905" rtl="0" fontAlgn="base">
              <a:spcBef>
                <a:spcPct val="20000"/>
              </a:spcBef>
              <a:spcAft>
                <a:spcPct val="0"/>
              </a:spcAft>
              <a:buChar char="»"/>
              <a:defRPr sz="3700" b="1">
                <a:solidFill>
                  <a:srgbClr val="003366"/>
                </a:solidFill>
                <a:latin typeface="+mn-lt"/>
              </a:defRPr>
            </a:lvl7pPr>
            <a:lvl8pPr marL="6356939" indent="-609570" algn="l" defTabSz="4179905" rtl="0" fontAlgn="base">
              <a:spcBef>
                <a:spcPct val="20000"/>
              </a:spcBef>
              <a:spcAft>
                <a:spcPct val="0"/>
              </a:spcAft>
              <a:buChar char="»"/>
              <a:defRPr sz="3700" b="1">
                <a:solidFill>
                  <a:srgbClr val="003366"/>
                </a:solidFill>
                <a:latin typeface="+mn-lt"/>
              </a:defRPr>
            </a:lvl8pPr>
            <a:lvl9pPr marL="6879427" indent="-609570" algn="l" defTabSz="4179905" rtl="0" fontAlgn="base">
              <a:spcBef>
                <a:spcPct val="20000"/>
              </a:spcBef>
              <a:spcAft>
                <a:spcPct val="0"/>
              </a:spcAft>
              <a:buChar char="»"/>
              <a:defRPr sz="3700" b="1">
                <a:solidFill>
                  <a:srgbClr val="003366"/>
                </a:solidFill>
                <a:latin typeface="+mn-lt"/>
              </a:defRPr>
            </a:lvl9pPr>
          </a:lstStyle>
          <a:p>
            <a:r>
              <a:rPr lang="en-US" sz="2400" i="0" dirty="0" smtClean="0"/>
              <a:t>U.S. Department of Energy </a:t>
            </a:r>
          </a:p>
          <a:p>
            <a:r>
              <a:rPr lang="en-US" sz="2400" i="0" dirty="0" err="1" smtClean="0"/>
              <a:t>KidWind</a:t>
            </a:r>
            <a:r>
              <a:rPr lang="en-US" sz="2400" i="0" dirty="0" smtClean="0"/>
              <a:t> </a:t>
            </a:r>
          </a:p>
          <a:p>
            <a:r>
              <a:rPr lang="en-US" sz="2400" i="0" dirty="0" smtClean="0"/>
              <a:t>NEED</a:t>
            </a:r>
          </a:p>
          <a:p>
            <a:r>
              <a:rPr lang="en-US" sz="2400" i="0" dirty="0" smtClean="0"/>
              <a:t>Southwest </a:t>
            </a:r>
            <a:r>
              <a:rPr lang="en-US" sz="2400" i="0" dirty="0" err="1" smtClean="0"/>
              <a:t>Windpower</a:t>
            </a:r>
            <a:endParaRPr lang="en-US" sz="2400" i="0" dirty="0" smtClean="0"/>
          </a:p>
          <a:p>
            <a:r>
              <a:rPr lang="en-US" sz="2400" i="0" dirty="0" smtClean="0"/>
              <a:t>Arizona Public Service Co.</a:t>
            </a:r>
          </a:p>
          <a:p>
            <a:r>
              <a:rPr lang="en-US" sz="2400" i="0" dirty="0" smtClean="0"/>
              <a:t>Arizona Science Teachers’ Association  </a:t>
            </a:r>
          </a:p>
          <a:p>
            <a:r>
              <a:rPr lang="en-US" sz="2400" i="0" dirty="0" smtClean="0"/>
              <a:t>NASA Space Grant program</a:t>
            </a:r>
          </a:p>
          <a:p>
            <a:r>
              <a:rPr lang="en-US" sz="2400" i="0" dirty="0" smtClean="0"/>
              <a:t>NAU Student Green Fund</a:t>
            </a:r>
          </a:p>
          <a:p>
            <a:endParaRPr lang="en-US" sz="2400" i="0" dirty="0" smtClean="0"/>
          </a:p>
          <a:p>
            <a:endParaRPr lang="en-US" sz="2400" i="0" dirty="0"/>
          </a:p>
          <a:p>
            <a:r>
              <a:rPr lang="en-US" sz="2400" i="0" dirty="0" smtClean="0"/>
              <a:t>Hopi Tribe Renewable Energy Office</a:t>
            </a:r>
          </a:p>
          <a:p>
            <a:r>
              <a:rPr lang="en-US" sz="2400" i="0" dirty="0" err="1" smtClean="0"/>
              <a:t>NextEra</a:t>
            </a:r>
            <a:r>
              <a:rPr lang="en-US" sz="2400" i="0" dirty="0" smtClean="0"/>
              <a:t> Energy Resources</a:t>
            </a:r>
          </a:p>
          <a:p>
            <a:r>
              <a:rPr lang="en-US" sz="2400" i="0" dirty="0" err="1" smtClean="0"/>
              <a:t>Westwind</a:t>
            </a:r>
            <a:r>
              <a:rPr lang="en-US" sz="2400" i="0" dirty="0" smtClean="0"/>
              <a:t> Solar Electric</a:t>
            </a:r>
          </a:p>
          <a:p>
            <a:r>
              <a:rPr lang="en-US" sz="2400" i="0" dirty="0" smtClean="0"/>
              <a:t>Prometheus Renewables</a:t>
            </a:r>
          </a:p>
          <a:p>
            <a:r>
              <a:rPr lang="en-US" sz="2400" i="0" dirty="0" err="1"/>
              <a:t>Iberdrola</a:t>
            </a:r>
            <a:r>
              <a:rPr lang="en-US" sz="2400" i="0" dirty="0"/>
              <a:t> </a:t>
            </a:r>
            <a:r>
              <a:rPr lang="en-US" sz="2400" i="0" dirty="0" smtClean="0"/>
              <a:t>Renewables</a:t>
            </a:r>
          </a:p>
          <a:p>
            <a:r>
              <a:rPr lang="en-US" sz="2400" i="0" dirty="0" smtClean="0"/>
              <a:t>NAU Student Green Fund</a:t>
            </a:r>
          </a:p>
          <a:p>
            <a:r>
              <a:rPr lang="en-US" sz="2400" i="0" dirty="0" smtClean="0"/>
              <a:t>Grand Canyon Trust</a:t>
            </a:r>
          </a:p>
          <a:p>
            <a:r>
              <a:rPr lang="en-US" sz="2400" i="0" dirty="0" smtClean="0"/>
              <a:t>Salt River Project</a:t>
            </a:r>
          </a:p>
          <a:p>
            <a:endParaRPr lang="en-US" sz="2000" i="0" dirty="0" smtClean="0"/>
          </a:p>
          <a:p>
            <a:pPr>
              <a:buFontTx/>
              <a:buNone/>
            </a:pPr>
            <a:endParaRPr lang="en-US" sz="2400" i="0" dirty="0" smtClean="0"/>
          </a:p>
        </p:txBody>
      </p:sp>
      <p:pic>
        <p:nvPicPr>
          <p:cNvPr id="74" name="Picture 73"/>
          <p:cNvPicPr/>
          <p:nvPr/>
        </p:nvPicPr>
        <p:blipFill>
          <a:blip r:embed="rId10" cstate="print"/>
          <a:srcRect/>
          <a:stretch>
            <a:fillRect/>
          </a:stretch>
        </p:blipFill>
        <p:spPr bwMode="auto">
          <a:xfrm>
            <a:off x="19944368" y="35278881"/>
            <a:ext cx="3666133" cy="4345112"/>
          </a:xfrm>
          <a:prstGeom prst="rect">
            <a:avLst/>
          </a:prstGeom>
          <a:noFill/>
          <a:ln w="9525">
            <a:noFill/>
            <a:miter lim="800000"/>
            <a:headEnd/>
            <a:tailEnd/>
          </a:ln>
        </p:spPr>
      </p:pic>
      <p:sp>
        <p:nvSpPr>
          <p:cNvPr id="75" name="Rectangle 15"/>
          <p:cNvSpPr>
            <a:spLocks noChangeArrowheads="1"/>
          </p:cNvSpPr>
          <p:nvPr/>
        </p:nvSpPr>
        <p:spPr bwMode="auto">
          <a:xfrm>
            <a:off x="16753872" y="39721606"/>
            <a:ext cx="66957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Figure </a:t>
            </a:r>
            <a:r>
              <a:rPr kumimoji="0" lang="en-US" sz="1600" b="1" i="0" u="none" strike="noStrike" cap="none" normalizeH="0" dirty="0" smtClean="0" bmk="_Toc257976495">
                <a:ln>
                  <a:noFill/>
                </a:ln>
                <a:solidFill>
                  <a:srgbClr val="003366"/>
                </a:solidFill>
                <a:effectLst/>
                <a:latin typeface="Times New Roman" pitchFamily="18" charset="0"/>
                <a:ea typeface="Calibri" pitchFamily="34" charset="0"/>
                <a:cs typeface="Times New Roman" pitchFamily="18" charset="0"/>
              </a:rPr>
              <a:t> 9</a:t>
            </a: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a:t>
            </a:r>
            <a:r>
              <a:rPr kumimoji="0" lang="en-US" sz="1600" b="1" i="0" u="none" strike="noStrike" cap="none" normalizeH="0" dirty="0" smtClean="0" bmk="_Toc257976495">
                <a:ln>
                  <a:noFill/>
                </a:ln>
                <a:solidFill>
                  <a:srgbClr val="003366"/>
                </a:solidFill>
                <a:effectLst/>
                <a:latin typeface="Times New Roman" pitchFamily="18" charset="0"/>
                <a:ea typeface="Calibri" pitchFamily="34" charset="0"/>
                <a:cs typeface="Times New Roman" pitchFamily="18" charset="0"/>
              </a:rPr>
              <a:t> Wind/Solar systems installed at </a:t>
            </a:r>
            <a:r>
              <a:rPr kumimoji="0" lang="en-US" sz="1600" b="1" i="0" u="none" strike="noStrike" cap="none" normalizeH="0" dirty="0" err="1" smtClean="0" bmk="_Toc257976495">
                <a:ln>
                  <a:noFill/>
                </a:ln>
                <a:solidFill>
                  <a:srgbClr val="003366"/>
                </a:solidFill>
                <a:effectLst/>
                <a:latin typeface="Times New Roman" pitchFamily="18" charset="0"/>
                <a:ea typeface="Calibri" pitchFamily="34" charset="0"/>
                <a:cs typeface="Times New Roman" pitchFamily="18" charset="0"/>
              </a:rPr>
              <a:t>Dilcon</a:t>
            </a:r>
            <a:r>
              <a:rPr kumimoji="0" lang="en-US" sz="1600" b="1" i="0" u="none" strike="noStrike" cap="none" normalizeH="0" dirty="0" smtClean="0" bmk="_Toc257976495">
                <a:ln>
                  <a:noFill/>
                </a:ln>
                <a:solidFill>
                  <a:srgbClr val="003366"/>
                </a:solidFill>
                <a:effectLst/>
                <a:latin typeface="Times New Roman" pitchFamily="18" charset="0"/>
                <a:ea typeface="Calibri" pitchFamily="34" charset="0"/>
                <a:cs typeface="Times New Roman" pitchFamily="18" charset="0"/>
              </a:rPr>
              <a:t> and Little Singer schools.</a:t>
            </a:r>
            <a:endParaRPr kumimoji="0" lang="en-US" sz="1800" b="0" i="0" u="none" strike="noStrike" cap="none" normalizeH="0" baseline="0" dirty="0" smtClean="0">
              <a:ln>
                <a:noFill/>
              </a:ln>
              <a:solidFill>
                <a:srgbClr val="003366"/>
              </a:solidFill>
              <a:effectLst/>
              <a:latin typeface="Arial" pitchFamily="34" charset="0"/>
              <a:cs typeface="Arial" pitchFamily="34" charset="0"/>
            </a:endParaRPr>
          </a:p>
        </p:txBody>
      </p:sp>
      <p:pic>
        <p:nvPicPr>
          <p:cNvPr id="76" name="a5d137a8-483b-4038-a680-b67d01037cbb" descr="cid:2F44D430-C128-455C-8203-AE937B58240D"/>
          <p:cNvPicPr/>
          <p:nvPr/>
        </p:nvPicPr>
        <p:blipFill>
          <a:blip r:embed="rId11" r:link="rId12" cstate="print"/>
          <a:srcRect/>
          <a:stretch>
            <a:fillRect/>
          </a:stretch>
        </p:blipFill>
        <p:spPr bwMode="auto">
          <a:xfrm>
            <a:off x="16814050" y="35278881"/>
            <a:ext cx="2899118" cy="4345112"/>
          </a:xfrm>
          <a:prstGeom prst="rect">
            <a:avLst/>
          </a:prstGeom>
          <a:noFill/>
          <a:ln w="9525">
            <a:noFill/>
            <a:miter lim="800000"/>
            <a:headEnd/>
            <a:tailEnd/>
          </a:ln>
        </p:spPr>
      </p:pic>
      <p:sp>
        <p:nvSpPr>
          <p:cNvPr id="79" name="TextBox 78"/>
          <p:cNvSpPr txBox="1"/>
          <p:nvPr/>
        </p:nvSpPr>
        <p:spPr>
          <a:xfrm>
            <a:off x="16801362" y="13500466"/>
            <a:ext cx="8438982" cy="6494085"/>
          </a:xfrm>
          <a:prstGeom prst="rect">
            <a:avLst/>
          </a:prstGeom>
          <a:noFill/>
        </p:spPr>
        <p:txBody>
          <a:bodyPr wrap="square" rtlCol="0">
            <a:spAutoFit/>
          </a:bodyPr>
          <a:lstStyle/>
          <a:p>
            <a:pPr algn="l"/>
            <a:r>
              <a:rPr lang="en-US" sz="2800" i="0" dirty="0" smtClean="0">
                <a:solidFill>
                  <a:srgbClr val="003366"/>
                </a:solidFill>
                <a:latin typeface="+mj-lt"/>
              </a:rPr>
              <a:t>NASA Space Grant</a:t>
            </a:r>
          </a:p>
          <a:p>
            <a:pPr algn="l"/>
            <a:r>
              <a:rPr lang="en-US" sz="2400" b="0" i="0" dirty="0" smtClean="0">
                <a:solidFill>
                  <a:srgbClr val="003366"/>
                </a:solidFill>
                <a:latin typeface="+mj-lt"/>
              </a:rPr>
              <a:t>Each year, students on the Wind for Schools team applied for NASA Space Grant internship funding to support specific sub-projects within the program. An example project was the initiative to bring Wind for Schools activities into special education classrooms, successfully performed in 2012-2013.</a:t>
            </a:r>
          </a:p>
          <a:p>
            <a:pPr algn="l"/>
            <a:r>
              <a:rPr lang="en-US" sz="2800" i="0" dirty="0" smtClean="0">
                <a:solidFill>
                  <a:srgbClr val="003366"/>
                </a:solidFill>
                <a:latin typeface="+mj-lt"/>
              </a:rPr>
              <a:t>On-campus education initiatives</a:t>
            </a:r>
          </a:p>
          <a:p>
            <a:pPr algn="l"/>
            <a:r>
              <a:rPr lang="en-US" sz="2400" b="0" i="0" dirty="0" smtClean="0">
                <a:solidFill>
                  <a:srgbClr val="003366"/>
                </a:solidFill>
                <a:latin typeface="+mj-lt"/>
              </a:rPr>
              <a:t>The Wind for Schools project reached out to NAU faculty in a wide variety of disciplines across campus, offering to visit classes to discuss energy issues, talk about NAU’s own renewable energy projects, and teach students basic energy concepts. This outreach resulted in staff and NAU student presentations in classes ranging from engineering to environmental sciences to seminar course on the arts and civic engagement. This education at NAU also </a:t>
            </a:r>
            <a:r>
              <a:rPr lang="en-US" sz="2400" b="0" i="0" dirty="0">
                <a:solidFill>
                  <a:srgbClr val="003366"/>
                </a:solidFill>
                <a:latin typeface="+mj-lt"/>
              </a:rPr>
              <a:t>included the development of marketing materials such as the </a:t>
            </a:r>
            <a:r>
              <a:rPr lang="en-US" sz="2400" b="0" i="0" dirty="0" smtClean="0">
                <a:solidFill>
                  <a:srgbClr val="003366"/>
                </a:solidFill>
                <a:latin typeface="+mj-lt"/>
              </a:rPr>
              <a:t>slide </a:t>
            </a:r>
            <a:r>
              <a:rPr lang="en-US" sz="2400" b="0" i="0" dirty="0">
                <a:solidFill>
                  <a:srgbClr val="003366"/>
                </a:solidFill>
                <a:latin typeface="+mj-lt"/>
              </a:rPr>
              <a:t>shown in Figure 6</a:t>
            </a:r>
            <a:r>
              <a:rPr lang="en-US" sz="2400" b="0" i="0" dirty="0" smtClean="0">
                <a:solidFill>
                  <a:srgbClr val="003366"/>
                </a:solidFill>
                <a:latin typeface="+mj-lt"/>
              </a:rPr>
              <a:t> </a:t>
            </a:r>
            <a:r>
              <a:rPr lang="en-US" sz="2400" b="0" i="0" dirty="0">
                <a:solidFill>
                  <a:srgbClr val="003366"/>
                </a:solidFill>
                <a:latin typeface="+mj-lt"/>
              </a:rPr>
              <a:t>(right), which was displayed on TV screens in student union buildings. </a:t>
            </a:r>
          </a:p>
        </p:txBody>
      </p:sp>
      <p:sp>
        <p:nvSpPr>
          <p:cNvPr id="80" name="TextBox 79"/>
          <p:cNvSpPr txBox="1"/>
          <p:nvPr/>
        </p:nvSpPr>
        <p:spPr>
          <a:xfrm>
            <a:off x="25429374" y="18897600"/>
            <a:ext cx="7026036" cy="584775"/>
          </a:xfrm>
          <a:prstGeom prst="rect">
            <a:avLst/>
          </a:prstGeom>
          <a:noFill/>
        </p:spPr>
        <p:txBody>
          <a:bodyPr wrap="square" rtlCol="0">
            <a:spAutoFit/>
          </a:bodyPr>
          <a:lstStyle/>
          <a:p>
            <a:pPr algn="l"/>
            <a:r>
              <a:rPr lang="en-US" sz="1600" i="0" dirty="0" smtClean="0">
                <a:solidFill>
                  <a:srgbClr val="003366"/>
                </a:solidFill>
                <a:latin typeface="+mj-lt"/>
              </a:rPr>
              <a:t>Figure 6. A slide with information about the NAU </a:t>
            </a:r>
            <a:r>
              <a:rPr lang="en-US" sz="1600" i="0" dirty="0" err="1">
                <a:solidFill>
                  <a:srgbClr val="003366"/>
                </a:solidFill>
                <a:latin typeface="+mj-lt"/>
              </a:rPr>
              <a:t>S</a:t>
            </a:r>
            <a:r>
              <a:rPr lang="en-US" sz="1600" i="0" dirty="0" err="1" smtClean="0">
                <a:solidFill>
                  <a:srgbClr val="003366"/>
                </a:solidFill>
                <a:latin typeface="+mj-lt"/>
              </a:rPr>
              <a:t>kystream</a:t>
            </a:r>
            <a:r>
              <a:rPr lang="en-US" sz="1600" i="0" dirty="0" smtClean="0">
                <a:solidFill>
                  <a:srgbClr val="003366"/>
                </a:solidFill>
                <a:latin typeface="+mj-lt"/>
              </a:rPr>
              <a:t> installation was displayed on TV screens in the student unions.</a:t>
            </a:r>
          </a:p>
        </p:txBody>
      </p:sp>
      <p:sp>
        <p:nvSpPr>
          <p:cNvPr id="82" name="TextBox 81"/>
          <p:cNvSpPr txBox="1"/>
          <p:nvPr/>
        </p:nvSpPr>
        <p:spPr>
          <a:xfrm>
            <a:off x="16814050" y="19861238"/>
            <a:ext cx="15930178" cy="2369880"/>
          </a:xfrm>
          <a:prstGeom prst="rect">
            <a:avLst/>
          </a:prstGeom>
          <a:noFill/>
        </p:spPr>
        <p:txBody>
          <a:bodyPr wrap="square" rtlCol="0">
            <a:spAutoFit/>
          </a:bodyPr>
          <a:lstStyle/>
          <a:p>
            <a:pPr algn="l"/>
            <a:r>
              <a:rPr lang="en-US" sz="2800" i="0" dirty="0" smtClean="0">
                <a:solidFill>
                  <a:srgbClr val="003366"/>
                </a:solidFill>
                <a:latin typeface="+mj-lt"/>
              </a:rPr>
              <a:t>Bicycle Generators</a:t>
            </a:r>
          </a:p>
          <a:p>
            <a:pPr algn="l"/>
            <a:r>
              <a:rPr lang="en-US" sz="2400" b="0" i="0" dirty="0" smtClean="0">
                <a:solidFill>
                  <a:srgbClr val="003366"/>
                </a:solidFill>
                <a:latin typeface="+mj-lt"/>
              </a:rPr>
              <a:t>Several team members and partner teachers shared an interest in bicycles and their potential for teaching students some basic energy concepts in a hands-on manner. This initiative created several sub-projects, including the construction of a bicycle-powered charging station at NAU, shown in Figure 4, and the implementation of a small grant to build bike generators with 6 partner middle and high schools in 2012-2013, (Fig. 5). These initiatives were supported by the APS Leadership Grant program and by NAU’s student Green Fund, and involved students in engineering and the sustainable communities degree program.  </a:t>
            </a:r>
            <a:endParaRPr lang="en-US" sz="2400" b="0" i="0" dirty="0">
              <a:solidFill>
                <a:srgbClr val="003366"/>
              </a:solidFill>
              <a:latin typeface="+mj-lt"/>
            </a:endParaRPr>
          </a:p>
        </p:txBody>
      </p:sp>
      <p:pic>
        <p:nvPicPr>
          <p:cNvPr id="84" name="Picture 5" descr="Z:\A-EMA Programs\Renewable Energy\Wind For Schools\Bike Generator\MEMS\IMG_2826.JPG"/>
          <p:cNvPicPr>
            <a:picLocks noChangeAspect="1" noChangeArrowheads="1"/>
          </p:cNvPicPr>
          <p:nvPr/>
        </p:nvPicPr>
        <p:blipFill>
          <a:blip r:embed="rId13" cstate="print"/>
          <a:srcRect/>
          <a:stretch>
            <a:fillRect/>
          </a:stretch>
        </p:blipFill>
        <p:spPr bwMode="auto">
          <a:xfrm>
            <a:off x="8218065" y="27120763"/>
            <a:ext cx="7977516" cy="5318344"/>
          </a:xfrm>
          <a:prstGeom prst="rect">
            <a:avLst/>
          </a:prstGeom>
          <a:noFill/>
        </p:spPr>
      </p:pic>
      <p:pic>
        <p:nvPicPr>
          <p:cNvPr id="85" name="Picture 21" descr="\\sweetbriar.egr.nau.edu\shared\ISES and WfS photos\Bike Gen Photos\Photo shoot\woodward_20121130__MG_6032.jpg"/>
          <p:cNvPicPr>
            <a:picLocks noChangeAspect="1" noChangeArrowheads="1"/>
          </p:cNvPicPr>
          <p:nvPr/>
        </p:nvPicPr>
        <p:blipFill>
          <a:blip r:embed="rId14" cstate="print"/>
          <a:srcRect l="5009"/>
          <a:stretch>
            <a:fillRect/>
          </a:stretch>
        </p:blipFill>
        <p:spPr bwMode="auto">
          <a:xfrm>
            <a:off x="8763000" y="22800231"/>
            <a:ext cx="4687343" cy="3625054"/>
          </a:xfrm>
          <a:prstGeom prst="rect">
            <a:avLst/>
          </a:prstGeom>
          <a:noFill/>
        </p:spPr>
      </p:pic>
      <p:pic>
        <p:nvPicPr>
          <p:cNvPr id="86" name="Picture 19" descr="\\sweetbriar.egr.nau.edu\shared\ISES and WfS photos\Bike Gen Photos\Photo shoot\woodward_20121130__MG_6048.jpg"/>
          <p:cNvPicPr>
            <a:picLocks noChangeAspect="1" noChangeArrowheads="1"/>
          </p:cNvPicPr>
          <p:nvPr/>
        </p:nvPicPr>
        <p:blipFill>
          <a:blip r:embed="rId15" cstate="print"/>
          <a:srcRect/>
          <a:stretch>
            <a:fillRect/>
          </a:stretch>
        </p:blipFill>
        <p:spPr bwMode="auto">
          <a:xfrm>
            <a:off x="13431138" y="22800231"/>
            <a:ext cx="2416551" cy="3625054"/>
          </a:xfrm>
          <a:prstGeom prst="rect">
            <a:avLst/>
          </a:prstGeom>
          <a:noFill/>
        </p:spPr>
      </p:pic>
      <p:sp>
        <p:nvSpPr>
          <p:cNvPr id="45" name="Rectangle 15"/>
          <p:cNvSpPr>
            <a:spLocks noChangeArrowheads="1"/>
          </p:cNvSpPr>
          <p:nvPr/>
        </p:nvSpPr>
        <p:spPr bwMode="auto">
          <a:xfrm>
            <a:off x="8662110" y="26468278"/>
            <a:ext cx="7362021"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bmk="_Toc257976495">
                <a:ln>
                  <a:noFill/>
                </a:ln>
                <a:solidFill>
                  <a:srgbClr val="003366"/>
                </a:solidFill>
                <a:effectLst/>
                <a:latin typeface="Times New Roman" pitchFamily="18" charset="0"/>
                <a:ea typeface="Calibri" pitchFamily="34" charset="0"/>
                <a:cs typeface="Times New Roman" pitchFamily="18" charset="0"/>
              </a:rPr>
              <a:t>Figure 4. Bike-powered</a:t>
            </a:r>
            <a:r>
              <a:rPr kumimoji="0" lang="en-US" sz="1600" b="1" i="0" u="none" strike="noStrike" cap="none" normalizeH="0" dirty="0" smtClean="0" bmk="_Toc257976495">
                <a:ln>
                  <a:noFill/>
                </a:ln>
                <a:solidFill>
                  <a:srgbClr val="003366"/>
                </a:solidFill>
                <a:effectLst/>
                <a:latin typeface="Times New Roman" pitchFamily="18" charset="0"/>
                <a:ea typeface="Calibri" pitchFamily="34" charset="0"/>
                <a:cs typeface="Times New Roman" pitchFamily="18" charset="0"/>
              </a:rPr>
              <a:t> charging station at NAU.</a:t>
            </a:r>
            <a:endParaRPr kumimoji="0" lang="en-US" sz="1800" b="0" i="0" u="none" strike="noStrike" cap="none" normalizeH="0" baseline="0" dirty="0" smtClean="0">
              <a:ln>
                <a:noFill/>
              </a:ln>
              <a:solidFill>
                <a:srgbClr val="003366"/>
              </a:solidFill>
              <a:effectLst/>
              <a:latin typeface="Arial" pitchFamily="34" charset="0"/>
              <a:cs typeface="Arial" pitchFamily="34" charset="0"/>
            </a:endParaRPr>
          </a:p>
        </p:txBody>
      </p:sp>
      <p:sp>
        <p:nvSpPr>
          <p:cNvPr id="4" name="Rectangle 3"/>
          <p:cNvSpPr/>
          <p:nvPr/>
        </p:nvSpPr>
        <p:spPr>
          <a:xfrm>
            <a:off x="24486839" y="34510518"/>
            <a:ext cx="7917552" cy="1107996"/>
          </a:xfrm>
          <a:prstGeom prst="rect">
            <a:avLst/>
          </a:prstGeom>
        </p:spPr>
        <p:txBody>
          <a:bodyPr wrap="none">
            <a:spAutoFit/>
          </a:bodyPr>
          <a:lstStyle/>
          <a:p>
            <a:pPr marL="0" indent="0">
              <a:buNone/>
            </a:pPr>
            <a:r>
              <a:rPr lang="en-US" sz="5400" i="0" dirty="0">
                <a:solidFill>
                  <a:srgbClr val="003366"/>
                </a:solidFill>
                <a:latin typeface="+mn-lt"/>
              </a:rPr>
              <a:t>Thank</a:t>
            </a:r>
            <a:r>
              <a:rPr lang="en-US" sz="6600" i="0" dirty="0"/>
              <a:t> </a:t>
            </a:r>
            <a:r>
              <a:rPr lang="en-US" sz="5400" i="0" dirty="0">
                <a:solidFill>
                  <a:srgbClr val="003366"/>
                </a:solidFill>
                <a:latin typeface="+mn-lt"/>
              </a:rPr>
              <a:t>you, key partners: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5760" tIns="182880" rIns="365760" bIns="182880" numCol="1" anchor="ctr" anchorCtr="0" compatLnSpc="1">
        <a:prstTxWarp prst="textNoShape">
          <a:avLst/>
        </a:prstTxWarp>
      </a:bodyPr>
      <a:lstStyle>
        <a:defPPr marL="0" marR="0" indent="0" algn="ctr" defTabSz="3657600" rtl="0" eaLnBrk="1" fontAlgn="base" latinLnBrk="0" hangingPunct="1">
          <a:lnSpc>
            <a:spcPct val="100000"/>
          </a:lnSpc>
          <a:spcBef>
            <a:spcPct val="0"/>
          </a:spcBef>
          <a:spcAft>
            <a:spcPct val="0"/>
          </a:spcAft>
          <a:buClrTx/>
          <a:buSzTx/>
          <a:buFontTx/>
          <a:buNone/>
          <a:tabLst/>
          <a:defRPr kumimoji="0" lang="en-US" sz="5400" b="1" i="1" u="none" strike="noStrike" cap="none" normalizeH="0" baseline="0" smtClean="0">
            <a:ln>
              <a:noFill/>
            </a:ln>
            <a:solidFill>
              <a:srgbClr val="165192"/>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365760" tIns="182880" rIns="365760" bIns="182880" numCol="1" anchor="ctr" anchorCtr="0" compatLnSpc="1">
        <a:prstTxWarp prst="textNoShape">
          <a:avLst/>
        </a:prstTxWarp>
      </a:bodyPr>
      <a:lstStyle>
        <a:defPPr marL="0" marR="0" indent="0" algn="ctr" defTabSz="3657600" rtl="0" eaLnBrk="1" fontAlgn="base" latinLnBrk="0" hangingPunct="1">
          <a:lnSpc>
            <a:spcPct val="100000"/>
          </a:lnSpc>
          <a:spcBef>
            <a:spcPct val="0"/>
          </a:spcBef>
          <a:spcAft>
            <a:spcPct val="0"/>
          </a:spcAft>
          <a:buClrTx/>
          <a:buSzTx/>
          <a:buFontTx/>
          <a:buNone/>
          <a:tabLst/>
          <a:defRPr kumimoji="0" lang="en-US" sz="5400" b="1" i="1" u="none" strike="noStrike" cap="none" normalizeH="0" baseline="0" smtClean="0">
            <a:ln>
              <a:noFill/>
            </a:ln>
            <a:solidFill>
              <a:srgbClr val="16519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5717</TotalTime>
  <Words>916</Words>
  <Application>Microsoft Office PowerPoint</Application>
  <PresentationFormat>Custom</PresentationFormat>
  <Paragraphs>95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KEYS TO SUCCESS: The Arizona Wind for schools EXPERIENCE</vt:lpstr>
    </vt:vector>
  </TitlesOfParts>
  <Company>NREL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Storage in  Wind Turbine Towers Jason Cotrell and Ryan Kottenstette  National Renewable Energy Laboratory • Golden, Colorado 80401</dc:title>
  <dc:creator>Jim Miller</dc:creator>
  <cp:lastModifiedBy>kew85</cp:lastModifiedBy>
  <cp:revision>341</cp:revision>
  <cp:lastPrinted>2004-03-16T19:53:33Z</cp:lastPrinted>
  <dcterms:created xsi:type="dcterms:W3CDTF">2013-03-12T01:45:51Z</dcterms:created>
  <dcterms:modified xsi:type="dcterms:W3CDTF">2014-04-01T17:42:19Z</dcterms:modified>
</cp:coreProperties>
</file>